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2196F3"/>
    <a:srgbClr val="0277BD"/>
    <a:srgbClr val="CCD4F4"/>
    <a:srgbClr val="F8FBFF"/>
    <a:srgbClr val="F8FCFF"/>
    <a:srgbClr val="E4F2FF"/>
    <a:srgbClr val="E8EAF6"/>
    <a:srgbClr val="E1F5FE"/>
    <a:srgbClr val="F5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0"/>
    <p:restoredTop sz="77279"/>
  </p:normalViewPr>
  <p:slideViewPr>
    <p:cSldViewPr snapToGrid="0" snapToObjects="1">
      <p:cViewPr varScale="1">
        <p:scale>
          <a:sx n="93" d="100"/>
          <a:sy n="93" d="100"/>
        </p:scale>
        <p:origin x="37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25/08/2022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10 is incorrect, it should be 0</a:t>
            </a:r>
          </a:p>
          <a:p>
            <a:pPr marL="228600" indent="-228600" rtl="0">
              <a:buAutoNum type="alphaLcParenR"/>
            </a:pPr>
            <a:r>
              <a:rPr lang="en-GB" dirty="0"/>
              <a:t>50 is incorrect, it should be 500</a:t>
            </a:r>
          </a:p>
          <a:p>
            <a:pPr marL="228600" indent="-228600" rtl="0">
              <a:buAutoNum type="alphaLcParenR"/>
            </a:pPr>
            <a:r>
              <a:rPr lang="en-GB" dirty="0"/>
              <a:t>300 and 800 are incorrect, they should be 30 and 8</a:t>
            </a:r>
          </a:p>
          <a:p>
            <a:pPr marL="228600" indent="-228600" rtl="0">
              <a:buAutoNum type="alphaLcParenR"/>
            </a:pPr>
            <a:r>
              <a:rPr lang="en-GB" dirty="0"/>
              <a:t>7 and 3 are incorrect, they should be 700 and 30</a:t>
            </a:r>
          </a:p>
          <a:p>
            <a:pPr marL="228600" indent="-228600" rtl="0">
              <a:buAutoNum type="alphaLcParenR"/>
            </a:pPr>
            <a:r>
              <a:rPr lang="en-GB" dirty="0"/>
              <a:t>8 is incorrect, it should be 80</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the number sentence? Why might this be confusing? Why is it important to understand the place value of number? </a:t>
            </a: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write 315 as they are used to seeing the a number partitioned in size order. </a:t>
            </a:r>
            <a:endParaRPr lang="en-GB" b="0" dirty="0">
              <a:effectLst/>
            </a:endParaRP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Tell pupils to give the wrong answer and explain why it is wrong.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these slides if pupils are struggling to partition numbers and need to recap the value of Base 10 and how this relates to a number written in digits.</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hundreds blocks have you used? How many tens blocks have you use? How many ones blocks? What number does this make? How many tens make 100? How many ones make 10? </a:t>
            </a: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try to count each square individually.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numbers did you make? How many of each Base 10 pieces did you use? How many hundreds/ tens/ ones pieces did you use? If you didn’t use any ones/ tens, how did you write the number? What is a placeholder?</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not understanding how changing position of counters changes the number.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doesn’t understand zero as a place holder.</a:t>
            </a:r>
            <a:endParaRPr lang="en-GB" b="0" dirty="0">
              <a:effectLst/>
            </a:endParaRPr>
          </a:p>
          <a:p>
            <a:pPr rtl="0"/>
            <a:r>
              <a:rPr lang="en-GB" sz="1200" b="0" i="0" u="none" strike="noStrike" kern="1200" dirty="0">
                <a:solidFill>
                  <a:schemeClr val="tx1"/>
                </a:solidFill>
                <a:effectLst/>
                <a:latin typeface="+mn-lt"/>
                <a:ea typeface="+mn-ea"/>
                <a:cs typeface="+mn-cs"/>
              </a:rPr>
              <a:t>B –The pupil has included a placeholder where it’s not needed.</a:t>
            </a:r>
          </a:p>
          <a:p>
            <a:pPr rtl="0"/>
            <a:r>
              <a:rPr lang="en-GB" sz="1200" b="0" i="0" u="none" strike="noStrike" kern="1200" dirty="0">
                <a:solidFill>
                  <a:schemeClr val="tx1"/>
                </a:solidFill>
                <a:effectLst/>
                <a:latin typeface="+mn-lt"/>
                <a:ea typeface="+mn-ea"/>
                <a:cs typeface="+mn-cs"/>
              </a:rPr>
              <a:t>C – Correct answer.</a:t>
            </a:r>
          </a:p>
          <a:p>
            <a:pPr rtl="0"/>
            <a:r>
              <a:rPr lang="en-GB" sz="1200" b="0" i="0" u="none" strike="noStrike" kern="1200" dirty="0">
                <a:solidFill>
                  <a:schemeClr val="tx1"/>
                </a:solidFill>
                <a:effectLst/>
                <a:latin typeface="+mn-lt"/>
                <a:ea typeface="+mn-ea"/>
                <a:cs typeface="+mn-cs"/>
              </a:rPr>
              <a:t>D – The pupil has added 7, 4 and 9.</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C</a:t>
            </a:r>
            <a:r>
              <a:rPr lang="en-GB" dirty="0">
                <a:solidFill>
                  <a:srgbClr val="000000"/>
                </a:solidFill>
                <a:latin typeface="Arial"/>
                <a:ea typeface="Arial"/>
                <a:cs typeface="Arial"/>
                <a:sym typeface="Arial"/>
              </a:rPr>
              <a:t>ounters, base 10</a:t>
            </a:r>
            <a:endParaRPr lang="en-GB"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Which numbers are represented? How do you know? Can you use other resources to create these numbers? How many tens are there? How many ones? Do you need to count all the cubes in the orange stick?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number is represented? How do you know? How would I write the number in digits? How would I write it in words? What do you notice? If there were 0 tens, how would I represent write the number?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not understanding what the hundreds square of the Base 10 means.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we show 217 in different ways? What do all these representations have in common? What do you notice? What is different?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partition 217 into digits in the part-whole model.</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i="0" dirty="0"/>
              <a:t>Pupils should have completed the Base 10 using appropriate equipment. </a:t>
            </a:r>
          </a:p>
          <a:p>
            <a:pPr rtl="0"/>
            <a:r>
              <a:rPr lang="en-GB" i="0" dirty="0"/>
              <a:t>a) There are 2 hundreds, 0 tens and 4 ones. The number is 204. The part-whole model should show a whole of 204 and parts of 200 and 4.</a:t>
            </a:r>
          </a:p>
          <a:p>
            <a:pPr rtl="0"/>
            <a:r>
              <a:rPr lang="en-GB" i="0" dirty="0"/>
              <a:t>b) There are 3 hundreds, 2 tens and 1 one. The number is 321. The part-whole model should show a whole of 321 and parts of 300, 20 and 1. </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hundreds/ tens/ ones are in the number? How do you represent 100 using Base 10? How many tens make 1 hundred? How many ones make 1 ten? </a:t>
            </a:r>
          </a:p>
          <a:p>
            <a:pPr rtl="0"/>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Can you represent these numbers using a different resource or using a pictorial representation?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i="0" dirty="0"/>
              <a:t>Pupils should accurately make the numbers using the base 10.</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hundreds are there? How many tens are there? How many ones are there? Do we write the numbers or digits when writing number sentences? Why do we not write digits? How are 400 and 4 different?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write 4 + 5 + 2 for example</a:t>
            </a:r>
          </a:p>
          <a:p>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Write another number sentence but make a mistake. Can pupils identify the mistake? Pupils can work in partners to write a number sentence with a mistake and correct it.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partition numbers to 1,000</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4</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understand how to partition numbers to 1,000</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52462"/>
          </a:xfrm>
        </p:spPr>
        <p:txBody>
          <a:bodyPr/>
          <a:lstStyle/>
          <a:p>
            <a:r>
              <a:rPr lang="en-GB" b="1" dirty="0"/>
              <a:t>Using Base 10, how would you represent these numbers?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7239CA14-34EB-884E-BC9D-B78F033463C4}"/>
              </a:ext>
            </a:extLst>
          </p:cNvPr>
          <p:cNvSpPr/>
          <p:nvPr/>
        </p:nvSpPr>
        <p:spPr>
          <a:xfrm>
            <a:off x="955980" y="2270773"/>
            <a:ext cx="1202490" cy="886690"/>
          </a:xfrm>
          <a:prstGeom prst="roundRect">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327</a:t>
            </a:r>
            <a:endParaRPr lang="en-GB" dirty="0">
              <a:solidFill>
                <a:srgbClr val="222222"/>
              </a:solidFill>
              <a:latin typeface="Century Gothic" panose="020B0502020202020204" pitchFamily="34" charset="0"/>
            </a:endParaRPr>
          </a:p>
        </p:txBody>
      </p:sp>
      <p:sp>
        <p:nvSpPr>
          <p:cNvPr id="8" name="Rounded Rectangle 7">
            <a:extLst>
              <a:ext uri="{FF2B5EF4-FFF2-40B4-BE49-F238E27FC236}">
                <a16:creationId xmlns:a16="http://schemas.microsoft.com/office/drawing/2014/main" id="{C2647DF3-0166-074B-912D-A0C7BC751F32}"/>
              </a:ext>
            </a:extLst>
          </p:cNvPr>
          <p:cNvSpPr/>
          <p:nvPr/>
        </p:nvSpPr>
        <p:spPr>
          <a:xfrm>
            <a:off x="5494755" y="2270773"/>
            <a:ext cx="1202490" cy="886690"/>
          </a:xfrm>
          <a:prstGeom prst="roundRect">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208</a:t>
            </a:r>
            <a:endParaRPr lang="en-GB" dirty="0">
              <a:solidFill>
                <a:srgbClr val="222222"/>
              </a:solidFill>
              <a:latin typeface="Century Gothic" panose="020B0502020202020204" pitchFamily="34" charset="0"/>
            </a:endParaRPr>
          </a:p>
        </p:txBody>
      </p:sp>
      <p:sp>
        <p:nvSpPr>
          <p:cNvPr id="9" name="Rounded Rectangle 8">
            <a:extLst>
              <a:ext uri="{FF2B5EF4-FFF2-40B4-BE49-F238E27FC236}">
                <a16:creationId xmlns:a16="http://schemas.microsoft.com/office/drawing/2014/main" id="{860FA092-26AF-244D-9E25-2E42651AF932}"/>
              </a:ext>
            </a:extLst>
          </p:cNvPr>
          <p:cNvSpPr/>
          <p:nvPr/>
        </p:nvSpPr>
        <p:spPr>
          <a:xfrm>
            <a:off x="10033530" y="2270773"/>
            <a:ext cx="1202490" cy="886690"/>
          </a:xfrm>
          <a:prstGeom prst="roundRect">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211</a:t>
            </a:r>
            <a:endParaRPr lang="en-GB" dirty="0">
              <a:solidFill>
                <a:srgbClr val="222222"/>
              </a:solidFill>
              <a:latin typeface="Century Gothic" panose="020B0502020202020204" pitchFamily="34" charset="0"/>
            </a:endParaRPr>
          </a:p>
        </p:txBody>
      </p:sp>
      <p:grpSp>
        <p:nvGrpSpPr>
          <p:cNvPr id="45" name="Group 44">
            <a:extLst>
              <a:ext uri="{FF2B5EF4-FFF2-40B4-BE49-F238E27FC236}">
                <a16:creationId xmlns:a16="http://schemas.microsoft.com/office/drawing/2014/main" id="{3B85AE3B-5BB8-4044-B600-8AB6C6F10B1C}"/>
              </a:ext>
            </a:extLst>
          </p:cNvPr>
          <p:cNvGrpSpPr/>
          <p:nvPr/>
        </p:nvGrpSpPr>
        <p:grpSpPr>
          <a:xfrm>
            <a:off x="9999501" y="3247578"/>
            <a:ext cx="1920080" cy="2625779"/>
            <a:chOff x="9999501" y="3247578"/>
            <a:chExt cx="1920080" cy="2625779"/>
          </a:xfrm>
        </p:grpSpPr>
        <p:pic>
          <p:nvPicPr>
            <p:cNvPr id="20" name="Google Shape;91;p9">
              <a:extLst>
                <a:ext uri="{FF2B5EF4-FFF2-40B4-BE49-F238E27FC236}">
                  <a16:creationId xmlns:a16="http://schemas.microsoft.com/office/drawing/2014/main" id="{EFEAC966-5CF5-4C41-82E8-ADC46CC083AC}"/>
                </a:ext>
              </a:extLst>
            </p:cNvPr>
            <p:cNvPicPr preferRelativeResize="0"/>
            <p:nvPr/>
          </p:nvPicPr>
          <p:blipFill>
            <a:blip r:embed="rId3">
              <a:alphaModFix/>
            </a:blip>
            <a:stretch>
              <a:fillRect/>
            </a:stretch>
          </p:blipFill>
          <p:spPr>
            <a:xfrm>
              <a:off x="9999501" y="3247578"/>
              <a:ext cx="912906" cy="1494958"/>
            </a:xfrm>
            <a:prstGeom prst="rect">
              <a:avLst/>
            </a:prstGeom>
            <a:noFill/>
            <a:ln>
              <a:noFill/>
            </a:ln>
          </p:spPr>
        </p:pic>
        <p:pic>
          <p:nvPicPr>
            <p:cNvPr id="21" name="Google Shape;91;p9">
              <a:extLst>
                <a:ext uri="{FF2B5EF4-FFF2-40B4-BE49-F238E27FC236}">
                  <a16:creationId xmlns:a16="http://schemas.microsoft.com/office/drawing/2014/main" id="{4265F71A-536C-0045-8559-6854961CC155}"/>
                </a:ext>
              </a:extLst>
            </p:cNvPr>
            <p:cNvPicPr preferRelativeResize="0"/>
            <p:nvPr/>
          </p:nvPicPr>
          <p:blipFill>
            <a:blip r:embed="rId3">
              <a:alphaModFix/>
            </a:blip>
            <a:stretch>
              <a:fillRect/>
            </a:stretch>
          </p:blipFill>
          <p:spPr>
            <a:xfrm>
              <a:off x="11006675" y="3247578"/>
              <a:ext cx="912906" cy="1494958"/>
            </a:xfrm>
            <a:prstGeom prst="rect">
              <a:avLst/>
            </a:prstGeom>
            <a:noFill/>
            <a:ln>
              <a:noFill/>
            </a:ln>
          </p:spPr>
        </p:pic>
        <p:pic>
          <p:nvPicPr>
            <p:cNvPr id="22" name="Google Shape;93;p9">
              <a:extLst>
                <a:ext uri="{FF2B5EF4-FFF2-40B4-BE49-F238E27FC236}">
                  <a16:creationId xmlns:a16="http://schemas.microsoft.com/office/drawing/2014/main" id="{F38663AE-27B9-3C4F-B002-3B7ADD06AC17}"/>
                </a:ext>
              </a:extLst>
            </p:cNvPr>
            <p:cNvPicPr preferRelativeResize="0"/>
            <p:nvPr/>
          </p:nvPicPr>
          <p:blipFill>
            <a:blip r:embed="rId4">
              <a:alphaModFix/>
            </a:blip>
            <a:stretch>
              <a:fillRect/>
            </a:stretch>
          </p:blipFill>
          <p:spPr>
            <a:xfrm>
              <a:off x="10773065" y="4825663"/>
              <a:ext cx="177680" cy="1047694"/>
            </a:xfrm>
            <a:prstGeom prst="rect">
              <a:avLst/>
            </a:prstGeom>
            <a:noFill/>
            <a:ln>
              <a:noFill/>
            </a:ln>
          </p:spPr>
        </p:pic>
        <p:pic>
          <p:nvPicPr>
            <p:cNvPr id="31" name="Google Shape;92;p9">
              <a:extLst>
                <a:ext uri="{FF2B5EF4-FFF2-40B4-BE49-F238E27FC236}">
                  <a16:creationId xmlns:a16="http://schemas.microsoft.com/office/drawing/2014/main" id="{C5814BAA-41D7-D540-B934-3A88BA37C263}"/>
                </a:ext>
              </a:extLst>
            </p:cNvPr>
            <p:cNvPicPr preferRelativeResize="0"/>
            <p:nvPr/>
          </p:nvPicPr>
          <p:blipFill>
            <a:blip r:embed="rId5">
              <a:alphaModFix/>
            </a:blip>
            <a:stretch>
              <a:fillRect/>
            </a:stretch>
          </p:blipFill>
          <p:spPr>
            <a:xfrm>
              <a:off x="11121943" y="5162836"/>
              <a:ext cx="177680" cy="196060"/>
            </a:xfrm>
            <a:prstGeom prst="rect">
              <a:avLst/>
            </a:prstGeom>
            <a:noFill/>
            <a:ln>
              <a:noFill/>
            </a:ln>
          </p:spPr>
        </p:pic>
      </p:grpSp>
      <p:grpSp>
        <p:nvGrpSpPr>
          <p:cNvPr id="4" name="Group 3">
            <a:extLst>
              <a:ext uri="{FF2B5EF4-FFF2-40B4-BE49-F238E27FC236}">
                <a16:creationId xmlns:a16="http://schemas.microsoft.com/office/drawing/2014/main" id="{2ECE7161-F98A-544C-BA94-E8CC0186F939}"/>
              </a:ext>
            </a:extLst>
          </p:cNvPr>
          <p:cNvGrpSpPr/>
          <p:nvPr/>
        </p:nvGrpSpPr>
        <p:grpSpPr>
          <a:xfrm>
            <a:off x="149922" y="3247578"/>
            <a:ext cx="2844064" cy="2762659"/>
            <a:chOff x="149922" y="3247578"/>
            <a:chExt cx="2844064" cy="2762659"/>
          </a:xfrm>
        </p:grpSpPr>
        <p:pic>
          <p:nvPicPr>
            <p:cNvPr id="11" name="Google Shape;91;p9">
              <a:extLst>
                <a:ext uri="{FF2B5EF4-FFF2-40B4-BE49-F238E27FC236}">
                  <a16:creationId xmlns:a16="http://schemas.microsoft.com/office/drawing/2014/main" id="{6C0ACD59-DA0F-8D48-A82B-1E700FD4F8E0}"/>
                </a:ext>
              </a:extLst>
            </p:cNvPr>
            <p:cNvPicPr preferRelativeResize="0"/>
            <p:nvPr/>
          </p:nvPicPr>
          <p:blipFill>
            <a:blip r:embed="rId3">
              <a:alphaModFix/>
            </a:blip>
            <a:stretch>
              <a:fillRect/>
            </a:stretch>
          </p:blipFill>
          <p:spPr>
            <a:xfrm>
              <a:off x="149922" y="3364675"/>
              <a:ext cx="912906" cy="1494958"/>
            </a:xfrm>
            <a:prstGeom prst="rect">
              <a:avLst/>
            </a:prstGeom>
            <a:noFill/>
            <a:ln>
              <a:noFill/>
            </a:ln>
          </p:spPr>
        </p:pic>
        <p:pic>
          <p:nvPicPr>
            <p:cNvPr id="12" name="Google Shape;92;p9">
              <a:extLst>
                <a:ext uri="{FF2B5EF4-FFF2-40B4-BE49-F238E27FC236}">
                  <a16:creationId xmlns:a16="http://schemas.microsoft.com/office/drawing/2014/main" id="{4E2C032D-CE35-1E49-B09D-F37AC6AA3FFF}"/>
                </a:ext>
              </a:extLst>
            </p:cNvPr>
            <p:cNvPicPr preferRelativeResize="0"/>
            <p:nvPr/>
          </p:nvPicPr>
          <p:blipFill>
            <a:blip r:embed="rId5">
              <a:alphaModFix/>
            </a:blip>
            <a:stretch>
              <a:fillRect/>
            </a:stretch>
          </p:blipFill>
          <p:spPr>
            <a:xfrm>
              <a:off x="1470659" y="5814177"/>
              <a:ext cx="177680" cy="196060"/>
            </a:xfrm>
            <a:prstGeom prst="rect">
              <a:avLst/>
            </a:prstGeom>
            <a:noFill/>
            <a:ln>
              <a:noFill/>
            </a:ln>
          </p:spPr>
        </p:pic>
        <p:pic>
          <p:nvPicPr>
            <p:cNvPr id="13" name="Google Shape;93;p9">
              <a:extLst>
                <a:ext uri="{FF2B5EF4-FFF2-40B4-BE49-F238E27FC236}">
                  <a16:creationId xmlns:a16="http://schemas.microsoft.com/office/drawing/2014/main" id="{21E99FA3-AE88-134B-A2A9-7A50365DCF71}"/>
                </a:ext>
              </a:extLst>
            </p:cNvPr>
            <p:cNvPicPr preferRelativeResize="0"/>
            <p:nvPr/>
          </p:nvPicPr>
          <p:blipFill>
            <a:blip r:embed="rId4">
              <a:alphaModFix/>
            </a:blip>
            <a:stretch>
              <a:fillRect/>
            </a:stretch>
          </p:blipFill>
          <p:spPr>
            <a:xfrm>
              <a:off x="782111" y="4917281"/>
              <a:ext cx="177680" cy="1047694"/>
            </a:xfrm>
            <a:prstGeom prst="rect">
              <a:avLst/>
            </a:prstGeom>
            <a:noFill/>
            <a:ln>
              <a:noFill/>
            </a:ln>
          </p:spPr>
        </p:pic>
        <p:pic>
          <p:nvPicPr>
            <p:cNvPr id="14" name="Google Shape;91;p9">
              <a:extLst>
                <a:ext uri="{FF2B5EF4-FFF2-40B4-BE49-F238E27FC236}">
                  <a16:creationId xmlns:a16="http://schemas.microsoft.com/office/drawing/2014/main" id="{8FBB2FAB-81CC-D44E-BB14-5B5AE27B9E5B}"/>
                </a:ext>
              </a:extLst>
            </p:cNvPr>
            <p:cNvPicPr preferRelativeResize="0"/>
            <p:nvPr/>
          </p:nvPicPr>
          <p:blipFill>
            <a:blip r:embed="rId3">
              <a:alphaModFix/>
            </a:blip>
            <a:stretch>
              <a:fillRect/>
            </a:stretch>
          </p:blipFill>
          <p:spPr>
            <a:xfrm>
              <a:off x="1117243" y="3330705"/>
              <a:ext cx="912906" cy="1494958"/>
            </a:xfrm>
            <a:prstGeom prst="rect">
              <a:avLst/>
            </a:prstGeom>
            <a:noFill/>
            <a:ln>
              <a:noFill/>
            </a:ln>
          </p:spPr>
        </p:pic>
        <p:pic>
          <p:nvPicPr>
            <p:cNvPr id="15" name="Google Shape;91;p9">
              <a:extLst>
                <a:ext uri="{FF2B5EF4-FFF2-40B4-BE49-F238E27FC236}">
                  <a16:creationId xmlns:a16="http://schemas.microsoft.com/office/drawing/2014/main" id="{F25364C2-C2EE-934A-BF93-66777CA9064A}"/>
                </a:ext>
              </a:extLst>
            </p:cNvPr>
            <p:cNvPicPr preferRelativeResize="0"/>
            <p:nvPr/>
          </p:nvPicPr>
          <p:blipFill>
            <a:blip r:embed="rId3">
              <a:alphaModFix/>
            </a:blip>
            <a:stretch>
              <a:fillRect/>
            </a:stretch>
          </p:blipFill>
          <p:spPr>
            <a:xfrm>
              <a:off x="2081080" y="3247578"/>
              <a:ext cx="912906" cy="1494958"/>
            </a:xfrm>
            <a:prstGeom prst="rect">
              <a:avLst/>
            </a:prstGeom>
            <a:noFill/>
            <a:ln>
              <a:noFill/>
            </a:ln>
          </p:spPr>
        </p:pic>
        <p:pic>
          <p:nvPicPr>
            <p:cNvPr id="16" name="Google Shape;93;p9">
              <a:extLst>
                <a:ext uri="{FF2B5EF4-FFF2-40B4-BE49-F238E27FC236}">
                  <a16:creationId xmlns:a16="http://schemas.microsoft.com/office/drawing/2014/main" id="{46DA6DD5-8E44-CD4B-9ABF-8B7AAD12AA33}"/>
                </a:ext>
              </a:extLst>
            </p:cNvPr>
            <p:cNvPicPr preferRelativeResize="0"/>
            <p:nvPr/>
          </p:nvPicPr>
          <p:blipFill>
            <a:blip r:embed="rId4">
              <a:alphaModFix/>
            </a:blip>
            <a:stretch>
              <a:fillRect/>
            </a:stretch>
          </p:blipFill>
          <p:spPr>
            <a:xfrm>
              <a:off x="1062828" y="4921134"/>
              <a:ext cx="177680" cy="1047694"/>
            </a:xfrm>
            <a:prstGeom prst="rect">
              <a:avLst/>
            </a:prstGeom>
            <a:noFill/>
            <a:ln>
              <a:noFill/>
            </a:ln>
          </p:spPr>
        </p:pic>
        <p:pic>
          <p:nvPicPr>
            <p:cNvPr id="24" name="Google Shape;92;p9">
              <a:extLst>
                <a:ext uri="{FF2B5EF4-FFF2-40B4-BE49-F238E27FC236}">
                  <a16:creationId xmlns:a16="http://schemas.microsoft.com/office/drawing/2014/main" id="{E957B3FE-44AC-864F-9911-7E51B6218F30}"/>
                </a:ext>
              </a:extLst>
            </p:cNvPr>
            <p:cNvPicPr preferRelativeResize="0"/>
            <p:nvPr/>
          </p:nvPicPr>
          <p:blipFill>
            <a:blip r:embed="rId5">
              <a:alphaModFix/>
            </a:blip>
            <a:stretch>
              <a:fillRect/>
            </a:stretch>
          </p:blipFill>
          <p:spPr>
            <a:xfrm>
              <a:off x="1470659" y="5551325"/>
              <a:ext cx="177680" cy="196060"/>
            </a:xfrm>
            <a:prstGeom prst="rect">
              <a:avLst/>
            </a:prstGeom>
            <a:noFill/>
            <a:ln>
              <a:noFill/>
            </a:ln>
          </p:spPr>
        </p:pic>
        <p:pic>
          <p:nvPicPr>
            <p:cNvPr id="25" name="Google Shape;92;p9">
              <a:extLst>
                <a:ext uri="{FF2B5EF4-FFF2-40B4-BE49-F238E27FC236}">
                  <a16:creationId xmlns:a16="http://schemas.microsoft.com/office/drawing/2014/main" id="{BD05FFE9-3E4E-8E48-868B-3BA32A99D1E1}"/>
                </a:ext>
              </a:extLst>
            </p:cNvPr>
            <p:cNvPicPr preferRelativeResize="0"/>
            <p:nvPr/>
          </p:nvPicPr>
          <p:blipFill>
            <a:blip r:embed="rId5">
              <a:alphaModFix/>
            </a:blip>
            <a:stretch>
              <a:fillRect/>
            </a:stretch>
          </p:blipFill>
          <p:spPr>
            <a:xfrm>
              <a:off x="1470659" y="5256934"/>
              <a:ext cx="177680" cy="196060"/>
            </a:xfrm>
            <a:prstGeom prst="rect">
              <a:avLst/>
            </a:prstGeom>
            <a:noFill/>
            <a:ln>
              <a:noFill/>
            </a:ln>
          </p:spPr>
        </p:pic>
        <p:pic>
          <p:nvPicPr>
            <p:cNvPr id="26" name="Google Shape;92;p9">
              <a:extLst>
                <a:ext uri="{FF2B5EF4-FFF2-40B4-BE49-F238E27FC236}">
                  <a16:creationId xmlns:a16="http://schemas.microsoft.com/office/drawing/2014/main" id="{97B0F4B8-AA95-C74C-BBD6-4515E7BB0490}"/>
                </a:ext>
              </a:extLst>
            </p:cNvPr>
            <p:cNvPicPr preferRelativeResize="0"/>
            <p:nvPr/>
          </p:nvPicPr>
          <p:blipFill>
            <a:blip r:embed="rId5">
              <a:alphaModFix/>
            </a:blip>
            <a:stretch>
              <a:fillRect/>
            </a:stretch>
          </p:blipFill>
          <p:spPr>
            <a:xfrm>
              <a:off x="1470659" y="4994082"/>
              <a:ext cx="177680" cy="196060"/>
            </a:xfrm>
            <a:prstGeom prst="rect">
              <a:avLst/>
            </a:prstGeom>
            <a:noFill/>
            <a:ln>
              <a:noFill/>
            </a:ln>
          </p:spPr>
        </p:pic>
        <p:pic>
          <p:nvPicPr>
            <p:cNvPr id="32" name="Google Shape;92;p9">
              <a:extLst>
                <a:ext uri="{FF2B5EF4-FFF2-40B4-BE49-F238E27FC236}">
                  <a16:creationId xmlns:a16="http://schemas.microsoft.com/office/drawing/2014/main" id="{4EF0821A-1602-D343-A3B2-90F1B713E912}"/>
                </a:ext>
              </a:extLst>
            </p:cNvPr>
            <p:cNvPicPr preferRelativeResize="0"/>
            <p:nvPr/>
          </p:nvPicPr>
          <p:blipFill>
            <a:blip r:embed="rId5">
              <a:alphaModFix/>
            </a:blip>
            <a:stretch>
              <a:fillRect/>
            </a:stretch>
          </p:blipFill>
          <p:spPr>
            <a:xfrm>
              <a:off x="1762722" y="5813207"/>
              <a:ext cx="177680" cy="196060"/>
            </a:xfrm>
            <a:prstGeom prst="rect">
              <a:avLst/>
            </a:prstGeom>
            <a:noFill/>
            <a:ln>
              <a:noFill/>
            </a:ln>
          </p:spPr>
        </p:pic>
        <p:pic>
          <p:nvPicPr>
            <p:cNvPr id="33" name="Google Shape;92;p9">
              <a:extLst>
                <a:ext uri="{FF2B5EF4-FFF2-40B4-BE49-F238E27FC236}">
                  <a16:creationId xmlns:a16="http://schemas.microsoft.com/office/drawing/2014/main" id="{5C439D82-DBB0-D640-9EA9-680E8CF42A2F}"/>
                </a:ext>
              </a:extLst>
            </p:cNvPr>
            <p:cNvPicPr preferRelativeResize="0"/>
            <p:nvPr/>
          </p:nvPicPr>
          <p:blipFill>
            <a:blip r:embed="rId5">
              <a:alphaModFix/>
            </a:blip>
            <a:stretch>
              <a:fillRect/>
            </a:stretch>
          </p:blipFill>
          <p:spPr>
            <a:xfrm>
              <a:off x="1762722" y="5550355"/>
              <a:ext cx="177680" cy="196060"/>
            </a:xfrm>
            <a:prstGeom prst="rect">
              <a:avLst/>
            </a:prstGeom>
            <a:noFill/>
            <a:ln>
              <a:noFill/>
            </a:ln>
          </p:spPr>
        </p:pic>
        <p:pic>
          <p:nvPicPr>
            <p:cNvPr id="34" name="Google Shape;92;p9">
              <a:extLst>
                <a:ext uri="{FF2B5EF4-FFF2-40B4-BE49-F238E27FC236}">
                  <a16:creationId xmlns:a16="http://schemas.microsoft.com/office/drawing/2014/main" id="{25286C93-F84D-AB4F-8F57-CAC59E07DAD3}"/>
                </a:ext>
              </a:extLst>
            </p:cNvPr>
            <p:cNvPicPr preferRelativeResize="0"/>
            <p:nvPr/>
          </p:nvPicPr>
          <p:blipFill>
            <a:blip r:embed="rId5">
              <a:alphaModFix/>
            </a:blip>
            <a:stretch>
              <a:fillRect/>
            </a:stretch>
          </p:blipFill>
          <p:spPr>
            <a:xfrm>
              <a:off x="1762722" y="5255964"/>
              <a:ext cx="177680" cy="196060"/>
            </a:xfrm>
            <a:prstGeom prst="rect">
              <a:avLst/>
            </a:prstGeom>
            <a:noFill/>
            <a:ln>
              <a:noFill/>
            </a:ln>
          </p:spPr>
        </p:pic>
      </p:grpSp>
      <p:grpSp>
        <p:nvGrpSpPr>
          <p:cNvPr id="44" name="Group 43">
            <a:extLst>
              <a:ext uri="{FF2B5EF4-FFF2-40B4-BE49-F238E27FC236}">
                <a16:creationId xmlns:a16="http://schemas.microsoft.com/office/drawing/2014/main" id="{1149010E-1A68-0D44-8679-95A3FC5A7A68}"/>
              </a:ext>
            </a:extLst>
          </p:cNvPr>
          <p:cNvGrpSpPr/>
          <p:nvPr/>
        </p:nvGrpSpPr>
        <p:grpSpPr>
          <a:xfrm>
            <a:off x="5025719" y="3302996"/>
            <a:ext cx="1920080" cy="2614113"/>
            <a:chOff x="5025719" y="3302996"/>
            <a:chExt cx="1920080" cy="2614113"/>
          </a:xfrm>
        </p:grpSpPr>
        <p:pic>
          <p:nvPicPr>
            <p:cNvPr id="17" name="Google Shape;91;p9">
              <a:extLst>
                <a:ext uri="{FF2B5EF4-FFF2-40B4-BE49-F238E27FC236}">
                  <a16:creationId xmlns:a16="http://schemas.microsoft.com/office/drawing/2014/main" id="{76A04F3B-802D-2F4F-95C6-645FF57357D5}"/>
                </a:ext>
              </a:extLst>
            </p:cNvPr>
            <p:cNvPicPr preferRelativeResize="0"/>
            <p:nvPr/>
          </p:nvPicPr>
          <p:blipFill>
            <a:blip r:embed="rId3">
              <a:alphaModFix/>
            </a:blip>
            <a:stretch>
              <a:fillRect/>
            </a:stretch>
          </p:blipFill>
          <p:spPr>
            <a:xfrm>
              <a:off x="5025719" y="3302996"/>
              <a:ext cx="912906" cy="1494958"/>
            </a:xfrm>
            <a:prstGeom prst="rect">
              <a:avLst/>
            </a:prstGeom>
            <a:noFill/>
            <a:ln>
              <a:noFill/>
            </a:ln>
          </p:spPr>
        </p:pic>
        <p:pic>
          <p:nvPicPr>
            <p:cNvPr id="18" name="Google Shape;91;p9">
              <a:extLst>
                <a:ext uri="{FF2B5EF4-FFF2-40B4-BE49-F238E27FC236}">
                  <a16:creationId xmlns:a16="http://schemas.microsoft.com/office/drawing/2014/main" id="{3D375301-245B-FB41-BF65-0A53C8085720}"/>
                </a:ext>
              </a:extLst>
            </p:cNvPr>
            <p:cNvPicPr preferRelativeResize="0"/>
            <p:nvPr/>
          </p:nvPicPr>
          <p:blipFill>
            <a:blip r:embed="rId3">
              <a:alphaModFix/>
            </a:blip>
            <a:stretch>
              <a:fillRect/>
            </a:stretch>
          </p:blipFill>
          <p:spPr>
            <a:xfrm>
              <a:off x="6032893" y="3302996"/>
              <a:ext cx="912906" cy="1494958"/>
            </a:xfrm>
            <a:prstGeom prst="rect">
              <a:avLst/>
            </a:prstGeom>
            <a:noFill/>
            <a:ln>
              <a:noFill/>
            </a:ln>
          </p:spPr>
        </p:pic>
        <p:pic>
          <p:nvPicPr>
            <p:cNvPr id="36" name="Google Shape;92;p9">
              <a:extLst>
                <a:ext uri="{FF2B5EF4-FFF2-40B4-BE49-F238E27FC236}">
                  <a16:creationId xmlns:a16="http://schemas.microsoft.com/office/drawing/2014/main" id="{D65FCD66-8500-3A40-BD3A-AD3C2757246C}"/>
                </a:ext>
              </a:extLst>
            </p:cNvPr>
            <p:cNvPicPr preferRelativeResize="0"/>
            <p:nvPr/>
          </p:nvPicPr>
          <p:blipFill>
            <a:blip r:embed="rId5">
              <a:alphaModFix/>
            </a:blip>
            <a:stretch>
              <a:fillRect/>
            </a:stretch>
          </p:blipFill>
          <p:spPr>
            <a:xfrm>
              <a:off x="5606115" y="5721049"/>
              <a:ext cx="177680" cy="196060"/>
            </a:xfrm>
            <a:prstGeom prst="rect">
              <a:avLst/>
            </a:prstGeom>
            <a:noFill/>
            <a:ln>
              <a:noFill/>
            </a:ln>
          </p:spPr>
        </p:pic>
        <p:pic>
          <p:nvPicPr>
            <p:cNvPr id="37" name="Google Shape;92;p9">
              <a:extLst>
                <a:ext uri="{FF2B5EF4-FFF2-40B4-BE49-F238E27FC236}">
                  <a16:creationId xmlns:a16="http://schemas.microsoft.com/office/drawing/2014/main" id="{CE49581D-F178-8042-8482-8632A65E81AB}"/>
                </a:ext>
              </a:extLst>
            </p:cNvPr>
            <p:cNvPicPr preferRelativeResize="0"/>
            <p:nvPr/>
          </p:nvPicPr>
          <p:blipFill>
            <a:blip r:embed="rId5">
              <a:alphaModFix/>
            </a:blip>
            <a:stretch>
              <a:fillRect/>
            </a:stretch>
          </p:blipFill>
          <p:spPr>
            <a:xfrm>
              <a:off x="5606115" y="5458197"/>
              <a:ext cx="177680" cy="196060"/>
            </a:xfrm>
            <a:prstGeom prst="rect">
              <a:avLst/>
            </a:prstGeom>
            <a:noFill/>
            <a:ln>
              <a:noFill/>
            </a:ln>
          </p:spPr>
        </p:pic>
        <p:pic>
          <p:nvPicPr>
            <p:cNvPr id="38" name="Google Shape;92;p9">
              <a:extLst>
                <a:ext uri="{FF2B5EF4-FFF2-40B4-BE49-F238E27FC236}">
                  <a16:creationId xmlns:a16="http://schemas.microsoft.com/office/drawing/2014/main" id="{78378992-7600-894C-A185-5BDAC9D491C3}"/>
                </a:ext>
              </a:extLst>
            </p:cNvPr>
            <p:cNvPicPr preferRelativeResize="0"/>
            <p:nvPr/>
          </p:nvPicPr>
          <p:blipFill>
            <a:blip r:embed="rId5">
              <a:alphaModFix/>
            </a:blip>
            <a:stretch>
              <a:fillRect/>
            </a:stretch>
          </p:blipFill>
          <p:spPr>
            <a:xfrm>
              <a:off x="5606115" y="5163806"/>
              <a:ext cx="177680" cy="196060"/>
            </a:xfrm>
            <a:prstGeom prst="rect">
              <a:avLst/>
            </a:prstGeom>
            <a:noFill/>
            <a:ln>
              <a:noFill/>
            </a:ln>
          </p:spPr>
        </p:pic>
        <p:pic>
          <p:nvPicPr>
            <p:cNvPr id="39" name="Google Shape;92;p9">
              <a:extLst>
                <a:ext uri="{FF2B5EF4-FFF2-40B4-BE49-F238E27FC236}">
                  <a16:creationId xmlns:a16="http://schemas.microsoft.com/office/drawing/2014/main" id="{0EB9B647-44A5-8448-9BCC-3DDE28DB3231}"/>
                </a:ext>
              </a:extLst>
            </p:cNvPr>
            <p:cNvPicPr preferRelativeResize="0"/>
            <p:nvPr/>
          </p:nvPicPr>
          <p:blipFill>
            <a:blip r:embed="rId5">
              <a:alphaModFix/>
            </a:blip>
            <a:stretch>
              <a:fillRect/>
            </a:stretch>
          </p:blipFill>
          <p:spPr>
            <a:xfrm>
              <a:off x="5606115" y="4900954"/>
              <a:ext cx="177680" cy="196060"/>
            </a:xfrm>
            <a:prstGeom prst="rect">
              <a:avLst/>
            </a:prstGeom>
            <a:noFill/>
            <a:ln>
              <a:noFill/>
            </a:ln>
          </p:spPr>
        </p:pic>
        <p:pic>
          <p:nvPicPr>
            <p:cNvPr id="40" name="Google Shape;92;p9">
              <a:extLst>
                <a:ext uri="{FF2B5EF4-FFF2-40B4-BE49-F238E27FC236}">
                  <a16:creationId xmlns:a16="http://schemas.microsoft.com/office/drawing/2014/main" id="{F53FAEBB-94DA-3245-9A8F-ADEB06FCC3C5}"/>
                </a:ext>
              </a:extLst>
            </p:cNvPr>
            <p:cNvPicPr preferRelativeResize="0"/>
            <p:nvPr/>
          </p:nvPicPr>
          <p:blipFill>
            <a:blip r:embed="rId5">
              <a:alphaModFix/>
            </a:blip>
            <a:stretch>
              <a:fillRect/>
            </a:stretch>
          </p:blipFill>
          <p:spPr>
            <a:xfrm>
              <a:off x="5898178" y="5720079"/>
              <a:ext cx="177680" cy="196060"/>
            </a:xfrm>
            <a:prstGeom prst="rect">
              <a:avLst/>
            </a:prstGeom>
            <a:noFill/>
            <a:ln>
              <a:noFill/>
            </a:ln>
          </p:spPr>
        </p:pic>
        <p:pic>
          <p:nvPicPr>
            <p:cNvPr id="41" name="Google Shape;92;p9">
              <a:extLst>
                <a:ext uri="{FF2B5EF4-FFF2-40B4-BE49-F238E27FC236}">
                  <a16:creationId xmlns:a16="http://schemas.microsoft.com/office/drawing/2014/main" id="{380632F0-9A66-F14E-AA58-CCE243C69A4E}"/>
                </a:ext>
              </a:extLst>
            </p:cNvPr>
            <p:cNvPicPr preferRelativeResize="0"/>
            <p:nvPr/>
          </p:nvPicPr>
          <p:blipFill>
            <a:blip r:embed="rId5">
              <a:alphaModFix/>
            </a:blip>
            <a:stretch>
              <a:fillRect/>
            </a:stretch>
          </p:blipFill>
          <p:spPr>
            <a:xfrm>
              <a:off x="5898178" y="5457227"/>
              <a:ext cx="177680" cy="196060"/>
            </a:xfrm>
            <a:prstGeom prst="rect">
              <a:avLst/>
            </a:prstGeom>
            <a:noFill/>
            <a:ln>
              <a:noFill/>
            </a:ln>
          </p:spPr>
        </p:pic>
        <p:pic>
          <p:nvPicPr>
            <p:cNvPr id="42" name="Google Shape;92;p9">
              <a:extLst>
                <a:ext uri="{FF2B5EF4-FFF2-40B4-BE49-F238E27FC236}">
                  <a16:creationId xmlns:a16="http://schemas.microsoft.com/office/drawing/2014/main" id="{4C8195F6-87EA-BB4F-BD25-BDF923346322}"/>
                </a:ext>
              </a:extLst>
            </p:cNvPr>
            <p:cNvPicPr preferRelativeResize="0"/>
            <p:nvPr/>
          </p:nvPicPr>
          <p:blipFill>
            <a:blip r:embed="rId5">
              <a:alphaModFix/>
            </a:blip>
            <a:stretch>
              <a:fillRect/>
            </a:stretch>
          </p:blipFill>
          <p:spPr>
            <a:xfrm>
              <a:off x="5898178" y="5162836"/>
              <a:ext cx="177680" cy="196060"/>
            </a:xfrm>
            <a:prstGeom prst="rect">
              <a:avLst/>
            </a:prstGeom>
            <a:noFill/>
            <a:ln>
              <a:noFill/>
            </a:ln>
          </p:spPr>
        </p:pic>
        <p:pic>
          <p:nvPicPr>
            <p:cNvPr id="43" name="Google Shape;92;p9">
              <a:extLst>
                <a:ext uri="{FF2B5EF4-FFF2-40B4-BE49-F238E27FC236}">
                  <a16:creationId xmlns:a16="http://schemas.microsoft.com/office/drawing/2014/main" id="{24A4CAB0-9614-834E-9EB7-2121421D0575}"/>
                </a:ext>
              </a:extLst>
            </p:cNvPr>
            <p:cNvPicPr preferRelativeResize="0"/>
            <p:nvPr/>
          </p:nvPicPr>
          <p:blipFill>
            <a:blip r:embed="rId5">
              <a:alphaModFix/>
            </a:blip>
            <a:stretch>
              <a:fillRect/>
            </a:stretch>
          </p:blipFill>
          <p:spPr>
            <a:xfrm>
              <a:off x="5898178" y="4899984"/>
              <a:ext cx="177680" cy="196060"/>
            </a:xfrm>
            <a:prstGeom prst="rect">
              <a:avLst/>
            </a:prstGeom>
            <a:noFill/>
            <a:ln>
              <a:noFill/>
            </a:ln>
          </p:spPr>
        </p:pic>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Chart&#10;&#10;Description automatically generated with low confidence">
            <a:extLst>
              <a:ext uri="{FF2B5EF4-FFF2-40B4-BE49-F238E27FC236}">
                <a16:creationId xmlns:a16="http://schemas.microsoft.com/office/drawing/2014/main" id="{4925AE14-FC52-EE4D-BA40-E62DFAC29C9B}"/>
              </a:ext>
            </a:extLst>
          </p:cNvPr>
          <p:cNvPicPr>
            <a:picLocks noChangeAspect="1"/>
          </p:cNvPicPr>
          <p:nvPr/>
        </p:nvPicPr>
        <p:blipFill>
          <a:blip r:embed="rId3"/>
          <a:stretch>
            <a:fillRect/>
          </a:stretch>
        </p:blipFill>
        <p:spPr>
          <a:xfrm>
            <a:off x="263524" y="1077157"/>
            <a:ext cx="6007100" cy="165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4434752"/>
          </a:xfrm>
        </p:spPr>
        <p:txBody>
          <a:bodyPr>
            <a:normAutofit/>
          </a:bodyPr>
          <a:lstStyle/>
          <a:p>
            <a:r>
              <a:rPr lang="en-GB" b="1" dirty="0"/>
              <a:t>Write the numbers in their expanded form.</a:t>
            </a:r>
          </a:p>
          <a:p>
            <a:endParaRPr lang="en-GB" b="1" dirty="0"/>
          </a:p>
          <a:p>
            <a:pPr marL="342900" indent="-342900">
              <a:buAutoNum type="alphaLcParenR"/>
            </a:pPr>
            <a:r>
              <a:rPr lang="en-GB" dirty="0"/>
              <a:t>452 = _____ + _____ + _____</a:t>
            </a:r>
          </a:p>
          <a:p>
            <a:pPr marL="342900" indent="-342900">
              <a:buAutoNum type="alphaLcParenR"/>
            </a:pPr>
            <a:endParaRPr lang="en-GB" dirty="0"/>
          </a:p>
          <a:p>
            <a:pPr marL="342900" indent="-342900">
              <a:buAutoNum type="alphaLcParenR"/>
            </a:pPr>
            <a:r>
              <a:rPr lang="en-GB" dirty="0"/>
              <a:t>334 = _____ + _____ + _____</a:t>
            </a:r>
          </a:p>
          <a:p>
            <a:pPr marL="342900" indent="-342900">
              <a:buAutoNum type="alphaLcParenR"/>
            </a:pPr>
            <a:endParaRPr lang="en-GB" dirty="0"/>
          </a:p>
          <a:p>
            <a:pPr marL="342900" indent="-342900">
              <a:buAutoNum type="alphaLcParenR"/>
            </a:pPr>
            <a:r>
              <a:rPr lang="en-GB" dirty="0"/>
              <a:t>217 = _____ + _____ + _____</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3808104" y="2274613"/>
            <a:ext cx="228789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400 + 50 + 2</a:t>
            </a:r>
          </a:p>
        </p:txBody>
      </p:sp>
      <p:sp>
        <p:nvSpPr>
          <p:cNvPr id="7" name="TextBox 6">
            <a:extLst>
              <a:ext uri="{FF2B5EF4-FFF2-40B4-BE49-F238E27FC236}">
                <a16:creationId xmlns:a16="http://schemas.microsoft.com/office/drawing/2014/main" id="{3718BECD-B8A6-EF40-9F41-6EE532C62BDA}"/>
              </a:ext>
            </a:extLst>
          </p:cNvPr>
          <p:cNvSpPr txBox="1"/>
          <p:nvPr/>
        </p:nvSpPr>
        <p:spPr>
          <a:xfrm>
            <a:off x="3808104" y="3327049"/>
            <a:ext cx="228789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300 + 30 + 4</a:t>
            </a:r>
          </a:p>
        </p:txBody>
      </p:sp>
      <p:sp>
        <p:nvSpPr>
          <p:cNvPr id="8" name="TextBox 7">
            <a:extLst>
              <a:ext uri="{FF2B5EF4-FFF2-40B4-BE49-F238E27FC236}">
                <a16:creationId xmlns:a16="http://schemas.microsoft.com/office/drawing/2014/main" id="{8A402CCD-5BF0-A64F-B2C6-B5AE2091AA60}"/>
              </a:ext>
            </a:extLst>
          </p:cNvPr>
          <p:cNvSpPr txBox="1"/>
          <p:nvPr/>
        </p:nvSpPr>
        <p:spPr>
          <a:xfrm>
            <a:off x="3808104" y="4379485"/>
            <a:ext cx="2287896"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200 + 10 + 7</a:t>
            </a: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nextCondLst>
                <p:cond evt="onClick" delay="0">
                  <p:tgtEl>
                    <p:spTgt spid="5"/>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Text&#10;&#10;Description automatically generated with medium confidence">
            <a:extLst>
              <a:ext uri="{FF2B5EF4-FFF2-40B4-BE49-F238E27FC236}">
                <a16:creationId xmlns:a16="http://schemas.microsoft.com/office/drawing/2014/main" id="{7FC294D5-553D-4A40-9B9F-AD6A9123BEA4}"/>
              </a:ext>
            </a:extLst>
          </p:cNvPr>
          <p:cNvPicPr>
            <a:picLocks noChangeAspect="1"/>
          </p:cNvPicPr>
          <p:nvPr/>
        </p:nvPicPr>
        <p:blipFill>
          <a:blip r:embed="rId3"/>
          <a:stretch>
            <a:fillRect/>
          </a:stretch>
        </p:blipFill>
        <p:spPr>
          <a:xfrm>
            <a:off x="263524" y="1077157"/>
            <a:ext cx="6870700" cy="3670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23517"/>
          </a:xfrm>
        </p:spPr>
        <p:txBody>
          <a:bodyPr/>
          <a:lstStyle/>
          <a:p>
            <a:r>
              <a:rPr lang="en-GB" dirty="0"/>
              <a:t>Here is a partitioned number.</a:t>
            </a:r>
          </a:p>
          <a:p>
            <a:r>
              <a:rPr lang="en-GB" b="1" dirty="0"/>
              <a:t>What is the whole number?</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1FF77BD0-815B-8640-9528-9954286DDFEB}"/>
              </a:ext>
            </a:extLst>
          </p:cNvPr>
          <p:cNvSpPr txBox="1"/>
          <p:nvPr/>
        </p:nvSpPr>
        <p:spPr>
          <a:xfrm>
            <a:off x="263046" y="4330583"/>
            <a:ext cx="10212697"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whole is 513.</a:t>
            </a:r>
          </a:p>
        </p:txBody>
      </p:sp>
      <p:sp>
        <p:nvSpPr>
          <p:cNvPr id="7" name="Rounded Rectangle 6">
            <a:extLst>
              <a:ext uri="{FF2B5EF4-FFF2-40B4-BE49-F238E27FC236}">
                <a16:creationId xmlns:a16="http://schemas.microsoft.com/office/drawing/2014/main" id="{13F7E54C-BC19-BF48-839B-682A1D251CFA}"/>
              </a:ext>
            </a:extLst>
          </p:cNvPr>
          <p:cNvSpPr/>
          <p:nvPr/>
        </p:nvSpPr>
        <p:spPr>
          <a:xfrm>
            <a:off x="4083152" y="2299855"/>
            <a:ext cx="4025695" cy="886690"/>
          </a:xfrm>
          <a:prstGeom prst="roundRect">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 + 10 + 500</a:t>
            </a:r>
            <a:endParaRPr lang="en-GB" dirty="0">
              <a:solidFill>
                <a:srgbClr val="222222"/>
              </a:solidFill>
              <a:latin typeface="Century Gothic" panose="020B0502020202020204" pitchFamily="34" charset="0"/>
            </a:endParaRPr>
          </a:p>
        </p:txBody>
      </p:sp>
    </p:spTree>
    <p:extLst>
      <p:ext uri="{BB962C8B-B14F-4D97-AF65-F5344CB8AC3E}">
        <p14:creationId xmlns:p14="http://schemas.microsoft.com/office/powerpoint/2010/main" val="23146587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Making numbers using Base 10</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1142011"/>
          </a:xfrm>
        </p:spPr>
        <p:txBody>
          <a:bodyPr/>
          <a:lstStyle/>
          <a:p>
            <a:r>
              <a:rPr lang="en-GB" b="1" dirty="0"/>
              <a:t>What number is represented in each place value chart?</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5" name="TextBox 4">
            <a:extLst>
              <a:ext uri="{FF2B5EF4-FFF2-40B4-BE49-F238E27FC236}">
                <a16:creationId xmlns:a16="http://schemas.microsoft.com/office/drawing/2014/main" id="{9F0B2890-ED03-7543-845C-B8B7214D46D8}"/>
              </a:ext>
            </a:extLst>
          </p:cNvPr>
          <p:cNvSpPr txBox="1"/>
          <p:nvPr/>
        </p:nvSpPr>
        <p:spPr>
          <a:xfrm>
            <a:off x="854453" y="4484627"/>
            <a:ext cx="3948736" cy="455189"/>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162</a:t>
            </a:r>
          </a:p>
        </p:txBody>
      </p:sp>
      <p:sp>
        <p:nvSpPr>
          <p:cNvPr id="8" name="TextBox 7">
            <a:extLst>
              <a:ext uri="{FF2B5EF4-FFF2-40B4-BE49-F238E27FC236}">
                <a16:creationId xmlns:a16="http://schemas.microsoft.com/office/drawing/2014/main" id="{2CCCAC44-DE67-964E-AE2C-00F694244923}"/>
              </a:ext>
            </a:extLst>
          </p:cNvPr>
          <p:cNvSpPr txBox="1"/>
          <p:nvPr/>
        </p:nvSpPr>
        <p:spPr>
          <a:xfrm>
            <a:off x="7301443" y="4398696"/>
            <a:ext cx="3948736" cy="455189"/>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234</a:t>
            </a:r>
          </a:p>
        </p:txBody>
      </p:sp>
      <p:grpSp>
        <p:nvGrpSpPr>
          <p:cNvPr id="27" name="Group 26">
            <a:extLst>
              <a:ext uri="{FF2B5EF4-FFF2-40B4-BE49-F238E27FC236}">
                <a16:creationId xmlns:a16="http://schemas.microsoft.com/office/drawing/2014/main" id="{D0678C1E-438E-1B41-B409-38A176F98379}"/>
              </a:ext>
            </a:extLst>
          </p:cNvPr>
          <p:cNvGrpSpPr/>
          <p:nvPr/>
        </p:nvGrpSpPr>
        <p:grpSpPr>
          <a:xfrm>
            <a:off x="533966" y="2416562"/>
            <a:ext cx="4764449" cy="1856933"/>
            <a:chOff x="533966" y="2416562"/>
            <a:chExt cx="4764449" cy="1856933"/>
          </a:xfrm>
        </p:grpSpPr>
        <p:pic>
          <p:nvPicPr>
            <p:cNvPr id="6" name="Picture 5" descr="Treemap chart&#10;&#10;Description automatically generated with medium confidence">
              <a:extLst>
                <a:ext uri="{FF2B5EF4-FFF2-40B4-BE49-F238E27FC236}">
                  <a16:creationId xmlns:a16="http://schemas.microsoft.com/office/drawing/2014/main" id="{AA2F472E-AA99-BA4F-BCC1-E96D0A63B668}"/>
                </a:ext>
              </a:extLst>
            </p:cNvPr>
            <p:cNvPicPr>
              <a:picLocks noChangeAspect="1"/>
            </p:cNvPicPr>
            <p:nvPr/>
          </p:nvPicPr>
          <p:blipFill>
            <a:blip r:embed="rId3"/>
            <a:stretch>
              <a:fillRect/>
            </a:stretch>
          </p:blipFill>
          <p:spPr>
            <a:xfrm>
              <a:off x="533966" y="2416562"/>
              <a:ext cx="4764449" cy="1856933"/>
            </a:xfrm>
            <a:prstGeom prst="rect">
              <a:avLst/>
            </a:prstGeom>
          </p:spPr>
        </p:pic>
        <p:pic>
          <p:nvPicPr>
            <p:cNvPr id="9" name="Google Shape;108;p9">
              <a:extLst>
                <a:ext uri="{FF2B5EF4-FFF2-40B4-BE49-F238E27FC236}">
                  <a16:creationId xmlns:a16="http://schemas.microsoft.com/office/drawing/2014/main" id="{74B1D49A-41E3-0843-B654-13261118AE16}"/>
                </a:ext>
              </a:extLst>
            </p:cNvPr>
            <p:cNvPicPr preferRelativeResize="0"/>
            <p:nvPr/>
          </p:nvPicPr>
          <p:blipFill>
            <a:blip r:embed="rId4">
              <a:alphaModFix/>
            </a:blip>
            <a:stretch>
              <a:fillRect/>
            </a:stretch>
          </p:blipFill>
          <p:spPr>
            <a:xfrm>
              <a:off x="4140596" y="3153754"/>
              <a:ext cx="89888" cy="89888"/>
            </a:xfrm>
            <a:prstGeom prst="rect">
              <a:avLst/>
            </a:prstGeom>
            <a:noFill/>
            <a:ln>
              <a:noFill/>
            </a:ln>
          </p:spPr>
        </p:pic>
        <p:pic>
          <p:nvPicPr>
            <p:cNvPr id="10" name="Google Shape;109;p9">
              <a:extLst>
                <a:ext uri="{FF2B5EF4-FFF2-40B4-BE49-F238E27FC236}">
                  <a16:creationId xmlns:a16="http://schemas.microsoft.com/office/drawing/2014/main" id="{CE3E528F-05B2-0947-81FC-D0D690FB6A50}"/>
                </a:ext>
              </a:extLst>
            </p:cNvPr>
            <p:cNvPicPr preferRelativeResize="0"/>
            <p:nvPr/>
          </p:nvPicPr>
          <p:blipFill>
            <a:blip r:embed="rId5">
              <a:alphaModFix/>
            </a:blip>
            <a:stretch>
              <a:fillRect/>
            </a:stretch>
          </p:blipFill>
          <p:spPr>
            <a:xfrm rot="-5400000">
              <a:off x="1863581" y="3351096"/>
              <a:ext cx="856287" cy="89890"/>
            </a:xfrm>
            <a:prstGeom prst="rect">
              <a:avLst/>
            </a:prstGeom>
            <a:noFill/>
            <a:ln>
              <a:noFill/>
            </a:ln>
          </p:spPr>
        </p:pic>
        <p:pic>
          <p:nvPicPr>
            <p:cNvPr id="11" name="Google Shape;110;p9">
              <a:extLst>
                <a:ext uri="{FF2B5EF4-FFF2-40B4-BE49-F238E27FC236}">
                  <a16:creationId xmlns:a16="http://schemas.microsoft.com/office/drawing/2014/main" id="{D2D73873-5203-DA48-BFFA-44BC4D4C15B9}"/>
                </a:ext>
              </a:extLst>
            </p:cNvPr>
            <p:cNvPicPr preferRelativeResize="0"/>
            <p:nvPr/>
          </p:nvPicPr>
          <p:blipFill>
            <a:blip r:embed="rId6">
              <a:alphaModFix/>
            </a:blip>
            <a:stretch>
              <a:fillRect/>
            </a:stretch>
          </p:blipFill>
          <p:spPr>
            <a:xfrm>
              <a:off x="898364" y="3064725"/>
              <a:ext cx="856264" cy="856264"/>
            </a:xfrm>
            <a:prstGeom prst="rect">
              <a:avLst/>
            </a:prstGeom>
            <a:noFill/>
            <a:ln>
              <a:noFill/>
            </a:ln>
          </p:spPr>
        </p:pic>
        <p:pic>
          <p:nvPicPr>
            <p:cNvPr id="16" name="Google Shape;108;p9">
              <a:extLst>
                <a:ext uri="{FF2B5EF4-FFF2-40B4-BE49-F238E27FC236}">
                  <a16:creationId xmlns:a16="http://schemas.microsoft.com/office/drawing/2014/main" id="{BFA9E934-CD1D-1948-9864-4A43DDACE742}"/>
                </a:ext>
              </a:extLst>
            </p:cNvPr>
            <p:cNvPicPr preferRelativeResize="0"/>
            <p:nvPr/>
          </p:nvPicPr>
          <p:blipFill>
            <a:blip r:embed="rId4">
              <a:alphaModFix/>
            </a:blip>
            <a:stretch>
              <a:fillRect/>
            </a:stretch>
          </p:blipFill>
          <p:spPr>
            <a:xfrm>
              <a:off x="4292996" y="3306154"/>
              <a:ext cx="89888" cy="89888"/>
            </a:xfrm>
            <a:prstGeom prst="rect">
              <a:avLst/>
            </a:prstGeom>
            <a:noFill/>
            <a:ln>
              <a:noFill/>
            </a:ln>
          </p:spPr>
        </p:pic>
        <p:pic>
          <p:nvPicPr>
            <p:cNvPr id="19" name="Google Shape;109;p9">
              <a:extLst>
                <a:ext uri="{FF2B5EF4-FFF2-40B4-BE49-F238E27FC236}">
                  <a16:creationId xmlns:a16="http://schemas.microsoft.com/office/drawing/2014/main" id="{D3602279-36A4-3E43-B7AA-625B8CF97DC3}"/>
                </a:ext>
              </a:extLst>
            </p:cNvPr>
            <p:cNvPicPr preferRelativeResize="0"/>
            <p:nvPr/>
          </p:nvPicPr>
          <p:blipFill>
            <a:blip r:embed="rId5">
              <a:alphaModFix/>
            </a:blip>
            <a:stretch>
              <a:fillRect/>
            </a:stretch>
          </p:blipFill>
          <p:spPr>
            <a:xfrm rot="-5400000">
              <a:off x="2043540" y="3351096"/>
              <a:ext cx="856287" cy="89890"/>
            </a:xfrm>
            <a:prstGeom prst="rect">
              <a:avLst/>
            </a:prstGeom>
            <a:noFill/>
            <a:ln>
              <a:noFill/>
            </a:ln>
          </p:spPr>
        </p:pic>
        <p:pic>
          <p:nvPicPr>
            <p:cNvPr id="20" name="Google Shape;109;p9">
              <a:extLst>
                <a:ext uri="{FF2B5EF4-FFF2-40B4-BE49-F238E27FC236}">
                  <a16:creationId xmlns:a16="http://schemas.microsoft.com/office/drawing/2014/main" id="{8C13F901-9AF9-DB49-9780-175422A9D511}"/>
                </a:ext>
              </a:extLst>
            </p:cNvPr>
            <p:cNvPicPr preferRelativeResize="0"/>
            <p:nvPr/>
          </p:nvPicPr>
          <p:blipFill>
            <a:blip r:embed="rId5">
              <a:alphaModFix/>
            </a:blip>
            <a:stretch>
              <a:fillRect/>
            </a:stretch>
          </p:blipFill>
          <p:spPr>
            <a:xfrm rot="-5400000">
              <a:off x="2222198" y="3351096"/>
              <a:ext cx="856287" cy="89890"/>
            </a:xfrm>
            <a:prstGeom prst="rect">
              <a:avLst/>
            </a:prstGeom>
            <a:noFill/>
            <a:ln>
              <a:noFill/>
            </a:ln>
          </p:spPr>
        </p:pic>
        <p:pic>
          <p:nvPicPr>
            <p:cNvPr id="21" name="Google Shape;109;p9">
              <a:extLst>
                <a:ext uri="{FF2B5EF4-FFF2-40B4-BE49-F238E27FC236}">
                  <a16:creationId xmlns:a16="http://schemas.microsoft.com/office/drawing/2014/main" id="{9909278B-1563-F44B-BDDD-8B80817CF58C}"/>
                </a:ext>
              </a:extLst>
            </p:cNvPr>
            <p:cNvPicPr preferRelativeResize="0"/>
            <p:nvPr/>
          </p:nvPicPr>
          <p:blipFill>
            <a:blip r:embed="rId5">
              <a:alphaModFix/>
            </a:blip>
            <a:stretch>
              <a:fillRect/>
            </a:stretch>
          </p:blipFill>
          <p:spPr>
            <a:xfrm rot="-5400000">
              <a:off x="2400678" y="3351096"/>
              <a:ext cx="856287" cy="89890"/>
            </a:xfrm>
            <a:prstGeom prst="rect">
              <a:avLst/>
            </a:prstGeom>
            <a:noFill/>
            <a:ln>
              <a:noFill/>
            </a:ln>
          </p:spPr>
        </p:pic>
        <p:pic>
          <p:nvPicPr>
            <p:cNvPr id="22" name="Google Shape;109;p9">
              <a:extLst>
                <a:ext uri="{FF2B5EF4-FFF2-40B4-BE49-F238E27FC236}">
                  <a16:creationId xmlns:a16="http://schemas.microsoft.com/office/drawing/2014/main" id="{FAD25363-C020-DD48-B36C-2D13C3C2FB64}"/>
                </a:ext>
              </a:extLst>
            </p:cNvPr>
            <p:cNvPicPr preferRelativeResize="0"/>
            <p:nvPr/>
          </p:nvPicPr>
          <p:blipFill>
            <a:blip r:embed="rId5">
              <a:alphaModFix/>
            </a:blip>
            <a:stretch>
              <a:fillRect/>
            </a:stretch>
          </p:blipFill>
          <p:spPr>
            <a:xfrm rot="-5400000">
              <a:off x="2582978" y="3351096"/>
              <a:ext cx="856287" cy="89890"/>
            </a:xfrm>
            <a:prstGeom prst="rect">
              <a:avLst/>
            </a:prstGeom>
            <a:noFill/>
            <a:ln>
              <a:noFill/>
            </a:ln>
          </p:spPr>
        </p:pic>
        <p:pic>
          <p:nvPicPr>
            <p:cNvPr id="23" name="Google Shape;109;p9">
              <a:extLst>
                <a:ext uri="{FF2B5EF4-FFF2-40B4-BE49-F238E27FC236}">
                  <a16:creationId xmlns:a16="http://schemas.microsoft.com/office/drawing/2014/main" id="{33797DBA-4DE3-914E-8DDA-C404BDBF07FE}"/>
                </a:ext>
              </a:extLst>
            </p:cNvPr>
            <p:cNvPicPr preferRelativeResize="0"/>
            <p:nvPr/>
          </p:nvPicPr>
          <p:blipFill>
            <a:blip r:embed="rId5">
              <a:alphaModFix/>
            </a:blip>
            <a:stretch>
              <a:fillRect/>
            </a:stretch>
          </p:blipFill>
          <p:spPr>
            <a:xfrm rot="-5400000">
              <a:off x="2764463" y="3351096"/>
              <a:ext cx="856287" cy="89890"/>
            </a:xfrm>
            <a:prstGeom prst="rect">
              <a:avLst/>
            </a:prstGeom>
            <a:noFill/>
            <a:ln>
              <a:noFill/>
            </a:ln>
          </p:spPr>
        </p:pic>
      </p:grpSp>
      <p:grpSp>
        <p:nvGrpSpPr>
          <p:cNvPr id="28" name="Group 27">
            <a:extLst>
              <a:ext uri="{FF2B5EF4-FFF2-40B4-BE49-F238E27FC236}">
                <a16:creationId xmlns:a16="http://schemas.microsoft.com/office/drawing/2014/main" id="{63E7F23E-08B0-B54A-A41E-C9B8DD520DAC}"/>
              </a:ext>
            </a:extLst>
          </p:cNvPr>
          <p:cNvGrpSpPr/>
          <p:nvPr/>
        </p:nvGrpSpPr>
        <p:grpSpPr>
          <a:xfrm>
            <a:off x="6893587" y="2416562"/>
            <a:ext cx="4764449" cy="1856933"/>
            <a:chOff x="6893587" y="2416562"/>
            <a:chExt cx="4764449" cy="1856933"/>
          </a:xfrm>
        </p:grpSpPr>
        <p:pic>
          <p:nvPicPr>
            <p:cNvPr id="7" name="Picture 6" descr="Treemap chart&#10;&#10;Description automatically generated with medium confidence">
              <a:extLst>
                <a:ext uri="{FF2B5EF4-FFF2-40B4-BE49-F238E27FC236}">
                  <a16:creationId xmlns:a16="http://schemas.microsoft.com/office/drawing/2014/main" id="{BAD14EA4-C1F1-274D-BB56-27071666CA47}"/>
                </a:ext>
              </a:extLst>
            </p:cNvPr>
            <p:cNvPicPr>
              <a:picLocks noChangeAspect="1"/>
            </p:cNvPicPr>
            <p:nvPr/>
          </p:nvPicPr>
          <p:blipFill>
            <a:blip r:embed="rId3"/>
            <a:stretch>
              <a:fillRect/>
            </a:stretch>
          </p:blipFill>
          <p:spPr>
            <a:xfrm>
              <a:off x="6893587" y="2416562"/>
              <a:ext cx="4764449" cy="1856933"/>
            </a:xfrm>
            <a:prstGeom prst="rect">
              <a:avLst/>
            </a:prstGeom>
          </p:spPr>
        </p:pic>
        <p:grpSp>
          <p:nvGrpSpPr>
            <p:cNvPr id="2" name="Group 1">
              <a:extLst>
                <a:ext uri="{FF2B5EF4-FFF2-40B4-BE49-F238E27FC236}">
                  <a16:creationId xmlns:a16="http://schemas.microsoft.com/office/drawing/2014/main" id="{2D5E95F3-2ACF-764C-909E-560465877CD9}"/>
                </a:ext>
              </a:extLst>
            </p:cNvPr>
            <p:cNvGrpSpPr/>
            <p:nvPr/>
          </p:nvGrpSpPr>
          <p:grpSpPr>
            <a:xfrm>
              <a:off x="10568779" y="3250569"/>
              <a:ext cx="547088" cy="547088"/>
              <a:chOff x="10777162" y="3249730"/>
              <a:chExt cx="547088" cy="547088"/>
            </a:xfrm>
          </p:grpSpPr>
          <p:pic>
            <p:nvPicPr>
              <p:cNvPr id="12" name="Google Shape;108;p9">
                <a:extLst>
                  <a:ext uri="{FF2B5EF4-FFF2-40B4-BE49-F238E27FC236}">
                    <a16:creationId xmlns:a16="http://schemas.microsoft.com/office/drawing/2014/main" id="{1071CD4A-244A-0E4C-8493-E1C7A73EE1F9}"/>
                  </a:ext>
                </a:extLst>
              </p:cNvPr>
              <p:cNvPicPr preferRelativeResize="0"/>
              <p:nvPr/>
            </p:nvPicPr>
            <p:blipFill>
              <a:blip r:embed="rId4">
                <a:alphaModFix/>
              </a:blip>
              <a:stretch>
                <a:fillRect/>
              </a:stretch>
            </p:blipFill>
            <p:spPr>
              <a:xfrm>
                <a:off x="10777162" y="3249730"/>
                <a:ext cx="89888" cy="89888"/>
              </a:xfrm>
              <a:prstGeom prst="rect">
                <a:avLst/>
              </a:prstGeom>
              <a:noFill/>
              <a:ln>
                <a:noFill/>
              </a:ln>
            </p:spPr>
          </p:pic>
          <p:pic>
            <p:nvPicPr>
              <p:cNvPr id="13" name="Google Shape;108;p9">
                <a:extLst>
                  <a:ext uri="{FF2B5EF4-FFF2-40B4-BE49-F238E27FC236}">
                    <a16:creationId xmlns:a16="http://schemas.microsoft.com/office/drawing/2014/main" id="{921A6B66-A22E-8842-BF8F-209CD887CD23}"/>
                  </a:ext>
                </a:extLst>
              </p:cNvPr>
              <p:cNvPicPr preferRelativeResize="0"/>
              <p:nvPr/>
            </p:nvPicPr>
            <p:blipFill>
              <a:blip r:embed="rId4">
                <a:alphaModFix/>
              </a:blip>
              <a:stretch>
                <a:fillRect/>
              </a:stretch>
            </p:blipFill>
            <p:spPr>
              <a:xfrm>
                <a:off x="10929562" y="3402130"/>
                <a:ext cx="89888" cy="89888"/>
              </a:xfrm>
              <a:prstGeom prst="rect">
                <a:avLst/>
              </a:prstGeom>
              <a:noFill/>
              <a:ln>
                <a:noFill/>
              </a:ln>
            </p:spPr>
          </p:pic>
          <p:pic>
            <p:nvPicPr>
              <p:cNvPr id="14" name="Google Shape;108;p9">
                <a:extLst>
                  <a:ext uri="{FF2B5EF4-FFF2-40B4-BE49-F238E27FC236}">
                    <a16:creationId xmlns:a16="http://schemas.microsoft.com/office/drawing/2014/main" id="{3052A66B-6C01-9B40-B6B6-321B9B955F41}"/>
                  </a:ext>
                </a:extLst>
              </p:cNvPr>
              <p:cNvPicPr preferRelativeResize="0"/>
              <p:nvPr/>
            </p:nvPicPr>
            <p:blipFill>
              <a:blip r:embed="rId4">
                <a:alphaModFix/>
              </a:blip>
              <a:stretch>
                <a:fillRect/>
              </a:stretch>
            </p:blipFill>
            <p:spPr>
              <a:xfrm>
                <a:off x="11081962" y="3554530"/>
                <a:ext cx="89888" cy="89888"/>
              </a:xfrm>
              <a:prstGeom prst="rect">
                <a:avLst/>
              </a:prstGeom>
              <a:noFill/>
              <a:ln>
                <a:noFill/>
              </a:ln>
            </p:spPr>
          </p:pic>
          <p:pic>
            <p:nvPicPr>
              <p:cNvPr id="15" name="Google Shape;108;p9">
                <a:extLst>
                  <a:ext uri="{FF2B5EF4-FFF2-40B4-BE49-F238E27FC236}">
                    <a16:creationId xmlns:a16="http://schemas.microsoft.com/office/drawing/2014/main" id="{8FE9C109-448A-BF4B-BC05-19C41109FD85}"/>
                  </a:ext>
                </a:extLst>
              </p:cNvPr>
              <p:cNvPicPr preferRelativeResize="0"/>
              <p:nvPr/>
            </p:nvPicPr>
            <p:blipFill>
              <a:blip r:embed="rId4">
                <a:alphaModFix/>
              </a:blip>
              <a:stretch>
                <a:fillRect/>
              </a:stretch>
            </p:blipFill>
            <p:spPr>
              <a:xfrm>
                <a:off x="11234362" y="3706930"/>
                <a:ext cx="89888" cy="89888"/>
              </a:xfrm>
              <a:prstGeom prst="rect">
                <a:avLst/>
              </a:prstGeom>
              <a:noFill/>
              <a:ln>
                <a:noFill/>
              </a:ln>
            </p:spPr>
          </p:pic>
        </p:grpSp>
        <p:pic>
          <p:nvPicPr>
            <p:cNvPr id="17" name="Google Shape;110;p9">
              <a:extLst>
                <a:ext uri="{FF2B5EF4-FFF2-40B4-BE49-F238E27FC236}">
                  <a16:creationId xmlns:a16="http://schemas.microsoft.com/office/drawing/2014/main" id="{E4B7222B-99DC-E346-9207-75140EC4CBAF}"/>
                </a:ext>
              </a:extLst>
            </p:cNvPr>
            <p:cNvPicPr preferRelativeResize="0"/>
            <p:nvPr/>
          </p:nvPicPr>
          <p:blipFill>
            <a:blip r:embed="rId6">
              <a:alphaModFix/>
            </a:blip>
            <a:stretch>
              <a:fillRect/>
            </a:stretch>
          </p:blipFill>
          <p:spPr>
            <a:xfrm>
              <a:off x="7002551" y="2867381"/>
              <a:ext cx="856264" cy="856264"/>
            </a:xfrm>
            <a:prstGeom prst="rect">
              <a:avLst/>
            </a:prstGeom>
            <a:noFill/>
            <a:ln>
              <a:noFill/>
            </a:ln>
          </p:spPr>
        </p:pic>
        <p:pic>
          <p:nvPicPr>
            <p:cNvPr id="18" name="Google Shape;110;p9">
              <a:extLst>
                <a:ext uri="{FF2B5EF4-FFF2-40B4-BE49-F238E27FC236}">
                  <a16:creationId xmlns:a16="http://schemas.microsoft.com/office/drawing/2014/main" id="{3AD7296B-264A-B949-8D86-B896C42F08E0}"/>
                </a:ext>
              </a:extLst>
            </p:cNvPr>
            <p:cNvPicPr preferRelativeResize="0"/>
            <p:nvPr/>
          </p:nvPicPr>
          <p:blipFill>
            <a:blip r:embed="rId6">
              <a:alphaModFix/>
            </a:blip>
            <a:stretch>
              <a:fillRect/>
            </a:stretch>
          </p:blipFill>
          <p:spPr>
            <a:xfrm>
              <a:off x="7539647" y="3349679"/>
              <a:ext cx="856264" cy="856264"/>
            </a:xfrm>
            <a:prstGeom prst="rect">
              <a:avLst/>
            </a:prstGeom>
            <a:noFill/>
            <a:ln>
              <a:noFill/>
            </a:ln>
          </p:spPr>
        </p:pic>
        <p:pic>
          <p:nvPicPr>
            <p:cNvPr id="24" name="Google Shape;109;p9">
              <a:extLst>
                <a:ext uri="{FF2B5EF4-FFF2-40B4-BE49-F238E27FC236}">
                  <a16:creationId xmlns:a16="http://schemas.microsoft.com/office/drawing/2014/main" id="{A18F9520-E509-1240-A012-F2DACDE8AAA5}"/>
                </a:ext>
              </a:extLst>
            </p:cNvPr>
            <p:cNvPicPr preferRelativeResize="0"/>
            <p:nvPr/>
          </p:nvPicPr>
          <p:blipFill>
            <a:blip r:embed="rId5">
              <a:alphaModFix/>
            </a:blip>
            <a:stretch>
              <a:fillRect/>
            </a:stretch>
          </p:blipFill>
          <p:spPr>
            <a:xfrm rot="-5400000">
              <a:off x="8391252" y="3351096"/>
              <a:ext cx="856287" cy="89890"/>
            </a:xfrm>
            <a:prstGeom prst="rect">
              <a:avLst/>
            </a:prstGeom>
            <a:noFill/>
            <a:ln>
              <a:noFill/>
            </a:ln>
          </p:spPr>
        </p:pic>
        <p:pic>
          <p:nvPicPr>
            <p:cNvPr id="25" name="Google Shape;109;p9">
              <a:extLst>
                <a:ext uri="{FF2B5EF4-FFF2-40B4-BE49-F238E27FC236}">
                  <a16:creationId xmlns:a16="http://schemas.microsoft.com/office/drawing/2014/main" id="{0A78BE4D-3496-9749-B081-44EEE51B38E5}"/>
                </a:ext>
              </a:extLst>
            </p:cNvPr>
            <p:cNvPicPr preferRelativeResize="0"/>
            <p:nvPr/>
          </p:nvPicPr>
          <p:blipFill>
            <a:blip r:embed="rId5">
              <a:alphaModFix/>
            </a:blip>
            <a:stretch>
              <a:fillRect/>
            </a:stretch>
          </p:blipFill>
          <p:spPr>
            <a:xfrm rot="16200000">
              <a:off x="8568883" y="3351096"/>
              <a:ext cx="856287" cy="89890"/>
            </a:xfrm>
            <a:prstGeom prst="rect">
              <a:avLst/>
            </a:prstGeom>
            <a:noFill/>
            <a:ln>
              <a:noFill/>
            </a:ln>
          </p:spPr>
        </p:pic>
        <p:pic>
          <p:nvPicPr>
            <p:cNvPr id="26" name="Google Shape;109;p9">
              <a:extLst>
                <a:ext uri="{FF2B5EF4-FFF2-40B4-BE49-F238E27FC236}">
                  <a16:creationId xmlns:a16="http://schemas.microsoft.com/office/drawing/2014/main" id="{E4157539-6300-DA40-A180-AC0073F1B1BD}"/>
                </a:ext>
              </a:extLst>
            </p:cNvPr>
            <p:cNvPicPr preferRelativeResize="0"/>
            <p:nvPr/>
          </p:nvPicPr>
          <p:blipFill>
            <a:blip r:embed="rId5">
              <a:alphaModFix/>
            </a:blip>
            <a:stretch>
              <a:fillRect/>
            </a:stretch>
          </p:blipFill>
          <p:spPr>
            <a:xfrm rot="16200000">
              <a:off x="8742155" y="3351095"/>
              <a:ext cx="856287" cy="89890"/>
            </a:xfrm>
            <a:prstGeom prst="rect">
              <a:avLst/>
            </a:prstGeom>
            <a:noFill/>
            <a:ln>
              <a:noFill/>
            </a:ln>
          </p:spPr>
        </p:pic>
      </p:gr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nextCondLst>
                <p:cond evt="onClick" delay="0">
                  <p:tgtEl>
                    <p:spTgt spid="4"/>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1546728"/>
          </a:xfrm>
        </p:spPr>
        <p:txBody>
          <a:bodyPr/>
          <a:lstStyle/>
          <a:p>
            <a:r>
              <a:rPr lang="en-GB" b="1" dirty="0"/>
              <a:t>Use Base 10 to make a number.</a:t>
            </a:r>
          </a:p>
          <a:p>
            <a:r>
              <a:rPr lang="en-GB" dirty="0"/>
              <a:t>Write the numbers you make down.</a:t>
            </a:r>
          </a:p>
        </p:txBody>
      </p:sp>
      <p:pic>
        <p:nvPicPr>
          <p:cNvPr id="16" name="Google Shape;91;p9">
            <a:extLst>
              <a:ext uri="{FF2B5EF4-FFF2-40B4-BE49-F238E27FC236}">
                <a16:creationId xmlns:a16="http://schemas.microsoft.com/office/drawing/2014/main" id="{03C66B29-24DE-C045-A46C-E6ECFA70D93B}"/>
              </a:ext>
            </a:extLst>
          </p:cNvPr>
          <p:cNvPicPr preferRelativeResize="0"/>
          <p:nvPr/>
        </p:nvPicPr>
        <p:blipFill>
          <a:blip r:embed="rId3">
            <a:alphaModFix/>
          </a:blip>
          <a:stretch>
            <a:fillRect/>
          </a:stretch>
        </p:blipFill>
        <p:spPr>
          <a:xfrm>
            <a:off x="3241264" y="1995735"/>
            <a:ext cx="1750463" cy="2866529"/>
          </a:xfrm>
          <a:prstGeom prst="rect">
            <a:avLst/>
          </a:prstGeom>
          <a:noFill/>
          <a:ln>
            <a:noFill/>
          </a:ln>
        </p:spPr>
      </p:pic>
      <p:pic>
        <p:nvPicPr>
          <p:cNvPr id="17" name="Google Shape;92;p9">
            <a:extLst>
              <a:ext uri="{FF2B5EF4-FFF2-40B4-BE49-F238E27FC236}">
                <a16:creationId xmlns:a16="http://schemas.microsoft.com/office/drawing/2014/main" id="{F561A8E6-1FCB-7545-955C-04F946B2450A}"/>
              </a:ext>
            </a:extLst>
          </p:cNvPr>
          <p:cNvPicPr preferRelativeResize="0"/>
          <p:nvPr/>
        </p:nvPicPr>
        <p:blipFill>
          <a:blip r:embed="rId4">
            <a:alphaModFix/>
          </a:blip>
          <a:stretch>
            <a:fillRect/>
          </a:stretch>
        </p:blipFill>
        <p:spPr>
          <a:xfrm>
            <a:off x="7282156" y="3241030"/>
            <a:ext cx="340694" cy="375938"/>
          </a:xfrm>
          <a:prstGeom prst="rect">
            <a:avLst/>
          </a:prstGeom>
          <a:noFill/>
          <a:ln>
            <a:noFill/>
          </a:ln>
        </p:spPr>
      </p:pic>
      <p:pic>
        <p:nvPicPr>
          <p:cNvPr id="18" name="Google Shape;93;p9">
            <a:extLst>
              <a:ext uri="{FF2B5EF4-FFF2-40B4-BE49-F238E27FC236}">
                <a16:creationId xmlns:a16="http://schemas.microsoft.com/office/drawing/2014/main" id="{6FB970A6-DB61-AE44-BFC0-A28A7A16140F}"/>
              </a:ext>
            </a:extLst>
          </p:cNvPr>
          <p:cNvPicPr preferRelativeResize="0"/>
          <p:nvPr/>
        </p:nvPicPr>
        <p:blipFill>
          <a:blip r:embed="rId5">
            <a:alphaModFix/>
          </a:blip>
          <a:stretch>
            <a:fillRect/>
          </a:stretch>
        </p:blipFill>
        <p:spPr>
          <a:xfrm>
            <a:off x="5966594" y="2236571"/>
            <a:ext cx="340694" cy="2008917"/>
          </a:xfrm>
          <a:prstGeom prst="rect">
            <a:avLst/>
          </a:prstGeom>
          <a:noFill/>
          <a:ln>
            <a:noFill/>
          </a:ln>
        </p:spPr>
      </p:pic>
    </p:spTree>
    <p:extLst>
      <p:ext uri="{BB962C8B-B14F-4D97-AF65-F5344CB8AC3E}">
        <p14:creationId xmlns:p14="http://schemas.microsoft.com/office/powerpoint/2010/main" val="22791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Identifying 2-digit numbers</a:t>
            </a:r>
          </a:p>
          <a:p>
            <a:pPr>
              <a:lnSpc>
                <a:spcPct val="110000"/>
              </a:lnSpc>
            </a:pPr>
            <a:r>
              <a:rPr lang="en-GB" dirty="0"/>
              <a:t>Let’s Learn</a:t>
            </a:r>
          </a:p>
          <a:p>
            <a:pPr>
              <a:lnSpc>
                <a:spcPct val="110000"/>
              </a:lnSpc>
            </a:pPr>
            <a:r>
              <a:rPr lang="en-GB" dirty="0"/>
              <a:t>Follow Me – Showing a number in different ways</a:t>
            </a:r>
          </a:p>
          <a:p>
            <a:pPr>
              <a:lnSpc>
                <a:spcPct val="110000"/>
              </a:lnSpc>
            </a:pPr>
            <a:r>
              <a:rPr lang="en-GB" dirty="0"/>
              <a:t>Your Turn (1) – Showing a number in different ways</a:t>
            </a:r>
          </a:p>
          <a:p>
            <a:pPr>
              <a:lnSpc>
                <a:spcPct val="110000"/>
              </a:lnSpc>
            </a:pPr>
            <a:r>
              <a:rPr lang="en-GB" dirty="0"/>
              <a:t>Follow Me – Make the number using Base 10</a:t>
            </a:r>
          </a:p>
          <a:p>
            <a:pPr>
              <a:lnSpc>
                <a:spcPct val="110000"/>
              </a:lnSpc>
            </a:pPr>
            <a:r>
              <a:rPr lang="en-GB" dirty="0"/>
              <a:t>Your Turn (2) – Make the number using Base 10</a:t>
            </a:r>
          </a:p>
          <a:p>
            <a:pPr>
              <a:lnSpc>
                <a:spcPct val="110000"/>
              </a:lnSpc>
            </a:pPr>
            <a:r>
              <a:rPr lang="en-GB" dirty="0"/>
              <a:t>Follow Me – Expanded form</a:t>
            </a:r>
          </a:p>
          <a:p>
            <a:pPr>
              <a:lnSpc>
                <a:spcPct val="110000"/>
              </a:lnSpc>
            </a:pPr>
            <a:r>
              <a:rPr lang="en-GB" dirty="0"/>
              <a:t>Your Turn (3) </a:t>
            </a:r>
            <a:r>
              <a:rPr lang="en-GB"/>
              <a:t>– Expanded form</a:t>
            </a:r>
            <a:endParaRPr lang="en-GB" dirty="0"/>
          </a:p>
          <a:p>
            <a:pPr>
              <a:lnSpc>
                <a:spcPct val="110000"/>
              </a:lnSpc>
            </a:pPr>
            <a:r>
              <a:rPr lang="en-GB" dirty="0"/>
              <a:t>Let’s Reflect </a:t>
            </a:r>
          </a:p>
          <a:p>
            <a:pPr>
              <a:lnSpc>
                <a:spcPct val="110000"/>
              </a:lnSpc>
            </a:pPr>
            <a:r>
              <a:rPr lang="en-GB" dirty="0"/>
              <a:t>Support Slides – Based on making numbers using Base 10</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870623"/>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There are (digit) hundred(s), (digit) ten(s) and (digit) one(s). The number is (total).</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There are 2 thousands, 5 hundreds, 3 tens and 9 ones. The number is 2,539.</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3261646797"/>
              </p:ext>
            </p:extLst>
          </p:nvPr>
        </p:nvGraphicFramePr>
        <p:xfrm>
          <a:off x="263524" y="1155866"/>
          <a:ext cx="11736388" cy="36576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partition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partitioning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1186295"/>
          </a:xfrm>
        </p:spPr>
        <p:txBody>
          <a:bodyPr/>
          <a:lstStyle/>
          <a:p>
            <a:r>
              <a:rPr lang="en-GB" dirty="0"/>
              <a:t>There are 7 hundreds, 4 tens and 9 ones. </a:t>
            </a:r>
          </a:p>
          <a:p>
            <a:r>
              <a:rPr lang="en-GB" b="1" dirty="0"/>
              <a:t>The number is ______.</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700409</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749</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7409</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20</a:t>
            </a:r>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a:t>
            </a:r>
            <a:r>
              <a:rPr lang="en-GB"/>
              <a:t>partition numbers </a:t>
            </a:r>
            <a:r>
              <a:rPr lang="en-GB" dirty="0"/>
              <a:t>to 1,000</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Which numbers are represented?</a:t>
            </a:r>
          </a:p>
        </p:txBody>
      </p:sp>
      <p:sp>
        <p:nvSpPr>
          <p:cNvPr id="4" name="TextBox 3">
            <a:extLst>
              <a:ext uri="{FF2B5EF4-FFF2-40B4-BE49-F238E27FC236}">
                <a16:creationId xmlns:a16="http://schemas.microsoft.com/office/drawing/2014/main" id="{45CD5C78-465C-5242-91D6-171934B5A0AA}"/>
              </a:ext>
            </a:extLst>
          </p:cNvPr>
          <p:cNvSpPr txBox="1"/>
          <p:nvPr/>
        </p:nvSpPr>
        <p:spPr>
          <a:xfrm>
            <a:off x="843230" y="5831180"/>
            <a:ext cx="3270338"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49</a:t>
            </a:r>
          </a:p>
        </p:txBody>
      </p:sp>
      <p:sp>
        <p:nvSpPr>
          <p:cNvPr id="5" name="Rounded Rectangle 4">
            <a:extLst>
              <a:ext uri="{FF2B5EF4-FFF2-40B4-BE49-F238E27FC236}">
                <a16:creationId xmlns:a16="http://schemas.microsoft.com/office/drawing/2014/main" id="{C80AE0C5-7E69-6748-BBD2-9F443BE3B76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7" name="Group 26">
            <a:extLst>
              <a:ext uri="{FF2B5EF4-FFF2-40B4-BE49-F238E27FC236}">
                <a16:creationId xmlns:a16="http://schemas.microsoft.com/office/drawing/2014/main" id="{ADE4A366-2C7A-734C-941E-C9B267210A51}"/>
              </a:ext>
            </a:extLst>
          </p:cNvPr>
          <p:cNvGrpSpPr/>
          <p:nvPr/>
        </p:nvGrpSpPr>
        <p:grpSpPr>
          <a:xfrm>
            <a:off x="1092548" y="1794746"/>
            <a:ext cx="2369859" cy="3935045"/>
            <a:chOff x="1092548" y="1794746"/>
            <a:chExt cx="2369859" cy="3935045"/>
          </a:xfrm>
        </p:grpSpPr>
        <p:pic>
          <p:nvPicPr>
            <p:cNvPr id="7" name="Google Shape;87;p9">
              <a:extLst>
                <a:ext uri="{FF2B5EF4-FFF2-40B4-BE49-F238E27FC236}">
                  <a16:creationId xmlns:a16="http://schemas.microsoft.com/office/drawing/2014/main" id="{6377A6DB-5BD7-0748-A14A-D2F55253B689}"/>
                </a:ext>
              </a:extLst>
            </p:cNvPr>
            <p:cNvPicPr preferRelativeResize="0"/>
            <p:nvPr/>
          </p:nvPicPr>
          <p:blipFill>
            <a:blip r:embed="rId3">
              <a:alphaModFix/>
            </a:blip>
            <a:stretch>
              <a:fillRect/>
            </a:stretch>
          </p:blipFill>
          <p:spPr>
            <a:xfrm>
              <a:off x="1906219" y="1821404"/>
              <a:ext cx="764358" cy="764358"/>
            </a:xfrm>
            <a:prstGeom prst="rect">
              <a:avLst/>
            </a:prstGeom>
            <a:noFill/>
            <a:ln>
              <a:noFill/>
            </a:ln>
          </p:spPr>
        </p:pic>
        <p:pic>
          <p:nvPicPr>
            <p:cNvPr id="8" name="Google Shape;89;p9">
              <a:extLst>
                <a:ext uri="{FF2B5EF4-FFF2-40B4-BE49-F238E27FC236}">
                  <a16:creationId xmlns:a16="http://schemas.microsoft.com/office/drawing/2014/main" id="{87C11378-6D1F-704B-893B-58FF6C58CF2D}"/>
                </a:ext>
              </a:extLst>
            </p:cNvPr>
            <p:cNvPicPr preferRelativeResize="0"/>
            <p:nvPr/>
          </p:nvPicPr>
          <p:blipFill>
            <a:blip r:embed="rId4">
              <a:alphaModFix/>
            </a:blip>
            <a:stretch>
              <a:fillRect/>
            </a:stretch>
          </p:blipFill>
          <p:spPr>
            <a:xfrm>
              <a:off x="1092549" y="1824184"/>
              <a:ext cx="813671" cy="764358"/>
            </a:xfrm>
            <a:prstGeom prst="rect">
              <a:avLst/>
            </a:prstGeom>
            <a:noFill/>
            <a:ln>
              <a:noFill/>
            </a:ln>
          </p:spPr>
        </p:pic>
        <p:pic>
          <p:nvPicPr>
            <p:cNvPr id="16" name="Google Shape;89;p9">
              <a:extLst>
                <a:ext uri="{FF2B5EF4-FFF2-40B4-BE49-F238E27FC236}">
                  <a16:creationId xmlns:a16="http://schemas.microsoft.com/office/drawing/2014/main" id="{63FD2544-2F53-A845-B5AC-9173E0F7BCA2}"/>
                </a:ext>
              </a:extLst>
            </p:cNvPr>
            <p:cNvPicPr preferRelativeResize="0"/>
            <p:nvPr/>
          </p:nvPicPr>
          <p:blipFill>
            <a:blip r:embed="rId4">
              <a:alphaModFix/>
            </a:blip>
            <a:stretch>
              <a:fillRect/>
            </a:stretch>
          </p:blipFill>
          <p:spPr>
            <a:xfrm>
              <a:off x="1092549" y="2584001"/>
              <a:ext cx="813671" cy="764358"/>
            </a:xfrm>
            <a:prstGeom prst="rect">
              <a:avLst/>
            </a:prstGeom>
            <a:noFill/>
            <a:ln>
              <a:noFill/>
            </a:ln>
          </p:spPr>
        </p:pic>
        <p:pic>
          <p:nvPicPr>
            <p:cNvPr id="17" name="Google Shape;89;p9">
              <a:extLst>
                <a:ext uri="{FF2B5EF4-FFF2-40B4-BE49-F238E27FC236}">
                  <a16:creationId xmlns:a16="http://schemas.microsoft.com/office/drawing/2014/main" id="{9889572D-A66E-BA40-A8C9-943FDB748D2A}"/>
                </a:ext>
              </a:extLst>
            </p:cNvPr>
            <p:cNvPicPr preferRelativeResize="0"/>
            <p:nvPr/>
          </p:nvPicPr>
          <p:blipFill>
            <a:blip r:embed="rId4">
              <a:alphaModFix/>
            </a:blip>
            <a:stretch>
              <a:fillRect/>
            </a:stretch>
          </p:blipFill>
          <p:spPr>
            <a:xfrm>
              <a:off x="1092549" y="3375676"/>
              <a:ext cx="813671" cy="764358"/>
            </a:xfrm>
            <a:prstGeom prst="rect">
              <a:avLst/>
            </a:prstGeom>
            <a:noFill/>
            <a:ln>
              <a:noFill/>
            </a:ln>
          </p:spPr>
        </p:pic>
        <p:pic>
          <p:nvPicPr>
            <p:cNvPr id="18" name="Google Shape;89;p9">
              <a:extLst>
                <a:ext uri="{FF2B5EF4-FFF2-40B4-BE49-F238E27FC236}">
                  <a16:creationId xmlns:a16="http://schemas.microsoft.com/office/drawing/2014/main" id="{FA324558-514F-E844-A5F7-C3F790E0DAAF}"/>
                </a:ext>
              </a:extLst>
            </p:cNvPr>
            <p:cNvPicPr preferRelativeResize="0"/>
            <p:nvPr/>
          </p:nvPicPr>
          <p:blipFill>
            <a:blip r:embed="rId4">
              <a:alphaModFix/>
            </a:blip>
            <a:stretch>
              <a:fillRect/>
            </a:stretch>
          </p:blipFill>
          <p:spPr>
            <a:xfrm>
              <a:off x="1092548" y="4167351"/>
              <a:ext cx="813671" cy="764358"/>
            </a:xfrm>
            <a:prstGeom prst="rect">
              <a:avLst/>
            </a:prstGeom>
            <a:noFill/>
            <a:ln>
              <a:noFill/>
            </a:ln>
          </p:spPr>
        </p:pic>
        <p:pic>
          <p:nvPicPr>
            <p:cNvPr id="19" name="Google Shape;87;p9">
              <a:extLst>
                <a:ext uri="{FF2B5EF4-FFF2-40B4-BE49-F238E27FC236}">
                  <a16:creationId xmlns:a16="http://schemas.microsoft.com/office/drawing/2014/main" id="{50C81671-5737-6741-BF9C-9514EB866AE3}"/>
                </a:ext>
              </a:extLst>
            </p:cNvPr>
            <p:cNvPicPr preferRelativeResize="0"/>
            <p:nvPr/>
          </p:nvPicPr>
          <p:blipFill>
            <a:blip r:embed="rId3">
              <a:alphaModFix/>
            </a:blip>
            <a:stretch>
              <a:fillRect/>
            </a:stretch>
          </p:blipFill>
          <p:spPr>
            <a:xfrm>
              <a:off x="1906218" y="2583142"/>
              <a:ext cx="764358" cy="764358"/>
            </a:xfrm>
            <a:prstGeom prst="rect">
              <a:avLst/>
            </a:prstGeom>
            <a:noFill/>
            <a:ln>
              <a:noFill/>
            </a:ln>
          </p:spPr>
        </p:pic>
        <p:pic>
          <p:nvPicPr>
            <p:cNvPr id="20" name="Google Shape;87;p9">
              <a:extLst>
                <a:ext uri="{FF2B5EF4-FFF2-40B4-BE49-F238E27FC236}">
                  <a16:creationId xmlns:a16="http://schemas.microsoft.com/office/drawing/2014/main" id="{D34668EA-C688-4D4F-AA07-3D1B83118A83}"/>
                </a:ext>
              </a:extLst>
            </p:cNvPr>
            <p:cNvPicPr preferRelativeResize="0"/>
            <p:nvPr/>
          </p:nvPicPr>
          <p:blipFill>
            <a:blip r:embed="rId3">
              <a:alphaModFix/>
            </a:blip>
            <a:stretch>
              <a:fillRect/>
            </a:stretch>
          </p:blipFill>
          <p:spPr>
            <a:xfrm>
              <a:off x="1906218" y="3375246"/>
              <a:ext cx="764358" cy="764358"/>
            </a:xfrm>
            <a:prstGeom prst="rect">
              <a:avLst/>
            </a:prstGeom>
            <a:noFill/>
            <a:ln>
              <a:noFill/>
            </a:ln>
          </p:spPr>
        </p:pic>
        <p:pic>
          <p:nvPicPr>
            <p:cNvPr id="21" name="Google Shape;87;p9">
              <a:extLst>
                <a:ext uri="{FF2B5EF4-FFF2-40B4-BE49-F238E27FC236}">
                  <a16:creationId xmlns:a16="http://schemas.microsoft.com/office/drawing/2014/main" id="{E29B29DF-09AD-EF43-94FA-BAFD737439BD}"/>
                </a:ext>
              </a:extLst>
            </p:cNvPr>
            <p:cNvPicPr preferRelativeResize="0"/>
            <p:nvPr/>
          </p:nvPicPr>
          <p:blipFill>
            <a:blip r:embed="rId3">
              <a:alphaModFix/>
            </a:blip>
            <a:stretch>
              <a:fillRect/>
            </a:stretch>
          </p:blipFill>
          <p:spPr>
            <a:xfrm>
              <a:off x="1906218" y="4173784"/>
              <a:ext cx="764358" cy="764358"/>
            </a:xfrm>
            <a:prstGeom prst="rect">
              <a:avLst/>
            </a:prstGeom>
            <a:noFill/>
            <a:ln>
              <a:noFill/>
            </a:ln>
          </p:spPr>
        </p:pic>
        <p:pic>
          <p:nvPicPr>
            <p:cNvPr id="22" name="Google Shape;87;p9">
              <a:extLst>
                <a:ext uri="{FF2B5EF4-FFF2-40B4-BE49-F238E27FC236}">
                  <a16:creationId xmlns:a16="http://schemas.microsoft.com/office/drawing/2014/main" id="{C16A7C80-3A08-B143-BF3F-9FE88CEEF553}"/>
                </a:ext>
              </a:extLst>
            </p:cNvPr>
            <p:cNvPicPr preferRelativeResize="0"/>
            <p:nvPr/>
          </p:nvPicPr>
          <p:blipFill>
            <a:blip r:embed="rId3">
              <a:alphaModFix/>
            </a:blip>
            <a:stretch>
              <a:fillRect/>
            </a:stretch>
          </p:blipFill>
          <p:spPr>
            <a:xfrm>
              <a:off x="1906218" y="4965433"/>
              <a:ext cx="764358" cy="764358"/>
            </a:xfrm>
            <a:prstGeom prst="rect">
              <a:avLst/>
            </a:prstGeom>
            <a:noFill/>
            <a:ln>
              <a:noFill/>
            </a:ln>
          </p:spPr>
        </p:pic>
        <p:pic>
          <p:nvPicPr>
            <p:cNvPr id="23" name="Google Shape;87;p9">
              <a:extLst>
                <a:ext uri="{FF2B5EF4-FFF2-40B4-BE49-F238E27FC236}">
                  <a16:creationId xmlns:a16="http://schemas.microsoft.com/office/drawing/2014/main" id="{045C823C-69C5-1B47-9989-4753276660C0}"/>
                </a:ext>
              </a:extLst>
            </p:cNvPr>
            <p:cNvPicPr preferRelativeResize="0"/>
            <p:nvPr/>
          </p:nvPicPr>
          <p:blipFill>
            <a:blip r:embed="rId3">
              <a:alphaModFix/>
            </a:blip>
            <a:stretch>
              <a:fillRect/>
            </a:stretch>
          </p:blipFill>
          <p:spPr>
            <a:xfrm>
              <a:off x="2698047" y="1794746"/>
              <a:ext cx="764358" cy="764358"/>
            </a:xfrm>
            <a:prstGeom prst="rect">
              <a:avLst/>
            </a:prstGeom>
            <a:noFill/>
            <a:ln>
              <a:noFill/>
            </a:ln>
          </p:spPr>
        </p:pic>
        <p:pic>
          <p:nvPicPr>
            <p:cNvPr id="24" name="Google Shape;87;p9">
              <a:extLst>
                <a:ext uri="{FF2B5EF4-FFF2-40B4-BE49-F238E27FC236}">
                  <a16:creationId xmlns:a16="http://schemas.microsoft.com/office/drawing/2014/main" id="{B7852A60-22CA-CE43-9076-0A48E78A95AA}"/>
                </a:ext>
              </a:extLst>
            </p:cNvPr>
            <p:cNvPicPr preferRelativeResize="0"/>
            <p:nvPr/>
          </p:nvPicPr>
          <p:blipFill>
            <a:blip r:embed="rId3">
              <a:alphaModFix/>
            </a:blip>
            <a:stretch>
              <a:fillRect/>
            </a:stretch>
          </p:blipFill>
          <p:spPr>
            <a:xfrm>
              <a:off x="2698049" y="2590408"/>
              <a:ext cx="764358" cy="764358"/>
            </a:xfrm>
            <a:prstGeom prst="rect">
              <a:avLst/>
            </a:prstGeom>
            <a:noFill/>
            <a:ln>
              <a:noFill/>
            </a:ln>
          </p:spPr>
        </p:pic>
        <p:pic>
          <p:nvPicPr>
            <p:cNvPr id="25" name="Google Shape;87;p9">
              <a:extLst>
                <a:ext uri="{FF2B5EF4-FFF2-40B4-BE49-F238E27FC236}">
                  <a16:creationId xmlns:a16="http://schemas.microsoft.com/office/drawing/2014/main" id="{6E3AF20D-1B5B-7041-ABC9-CF3E6E94C1B4}"/>
                </a:ext>
              </a:extLst>
            </p:cNvPr>
            <p:cNvPicPr preferRelativeResize="0"/>
            <p:nvPr/>
          </p:nvPicPr>
          <p:blipFill>
            <a:blip r:embed="rId3">
              <a:alphaModFix/>
            </a:blip>
            <a:stretch>
              <a:fillRect/>
            </a:stretch>
          </p:blipFill>
          <p:spPr>
            <a:xfrm>
              <a:off x="2698047" y="3354766"/>
              <a:ext cx="764358" cy="764358"/>
            </a:xfrm>
            <a:prstGeom prst="rect">
              <a:avLst/>
            </a:prstGeom>
            <a:noFill/>
            <a:ln>
              <a:noFill/>
            </a:ln>
          </p:spPr>
        </p:pic>
        <p:pic>
          <p:nvPicPr>
            <p:cNvPr id="26" name="Google Shape;87;p9">
              <a:extLst>
                <a:ext uri="{FF2B5EF4-FFF2-40B4-BE49-F238E27FC236}">
                  <a16:creationId xmlns:a16="http://schemas.microsoft.com/office/drawing/2014/main" id="{B359FBD3-10D9-6B43-A714-DDAD3FB63CA1}"/>
                </a:ext>
              </a:extLst>
            </p:cNvPr>
            <p:cNvPicPr preferRelativeResize="0"/>
            <p:nvPr/>
          </p:nvPicPr>
          <p:blipFill>
            <a:blip r:embed="rId3">
              <a:alphaModFix/>
            </a:blip>
            <a:stretch>
              <a:fillRect/>
            </a:stretch>
          </p:blipFill>
          <p:spPr>
            <a:xfrm>
              <a:off x="2698047" y="4137433"/>
              <a:ext cx="764358" cy="764358"/>
            </a:xfrm>
            <a:prstGeom prst="rect">
              <a:avLst/>
            </a:prstGeom>
            <a:noFill/>
            <a:ln>
              <a:noFill/>
            </a:ln>
          </p:spPr>
        </p:pic>
      </p:grpSp>
      <p:grpSp>
        <p:nvGrpSpPr>
          <p:cNvPr id="36" name="Group 35">
            <a:extLst>
              <a:ext uri="{FF2B5EF4-FFF2-40B4-BE49-F238E27FC236}">
                <a16:creationId xmlns:a16="http://schemas.microsoft.com/office/drawing/2014/main" id="{F8F39A39-C8BE-8A46-A3D3-72C1A85D637D}"/>
              </a:ext>
            </a:extLst>
          </p:cNvPr>
          <p:cNvGrpSpPr/>
          <p:nvPr/>
        </p:nvGrpSpPr>
        <p:grpSpPr>
          <a:xfrm>
            <a:off x="7713271" y="2316912"/>
            <a:ext cx="1780680" cy="1224463"/>
            <a:chOff x="10078612" y="1265500"/>
            <a:chExt cx="1780680" cy="1224463"/>
          </a:xfrm>
        </p:grpSpPr>
        <p:pic>
          <p:nvPicPr>
            <p:cNvPr id="10" name="Google Shape;92;p9">
              <a:extLst>
                <a:ext uri="{FF2B5EF4-FFF2-40B4-BE49-F238E27FC236}">
                  <a16:creationId xmlns:a16="http://schemas.microsoft.com/office/drawing/2014/main" id="{2DE4E885-D0D7-3B4D-BAFC-4FE008FE14D1}"/>
                </a:ext>
              </a:extLst>
            </p:cNvPr>
            <p:cNvPicPr preferRelativeResize="0"/>
            <p:nvPr/>
          </p:nvPicPr>
          <p:blipFill>
            <a:blip r:embed="rId5">
              <a:alphaModFix/>
            </a:blip>
            <a:stretch>
              <a:fillRect/>
            </a:stretch>
          </p:blipFill>
          <p:spPr>
            <a:xfrm>
              <a:off x="11652123" y="2258481"/>
              <a:ext cx="207169" cy="228600"/>
            </a:xfrm>
            <a:prstGeom prst="rect">
              <a:avLst/>
            </a:prstGeom>
            <a:noFill/>
            <a:ln>
              <a:noFill/>
            </a:ln>
          </p:spPr>
        </p:pic>
        <p:pic>
          <p:nvPicPr>
            <p:cNvPr id="11" name="Google Shape;93;p9">
              <a:extLst>
                <a:ext uri="{FF2B5EF4-FFF2-40B4-BE49-F238E27FC236}">
                  <a16:creationId xmlns:a16="http://schemas.microsoft.com/office/drawing/2014/main" id="{BBA5FB0F-39E8-CF47-9EE4-C9ABD37711A3}"/>
                </a:ext>
              </a:extLst>
            </p:cNvPr>
            <p:cNvPicPr preferRelativeResize="0"/>
            <p:nvPr/>
          </p:nvPicPr>
          <p:blipFill>
            <a:blip r:embed="rId6">
              <a:alphaModFix/>
            </a:blip>
            <a:stretch>
              <a:fillRect/>
            </a:stretch>
          </p:blipFill>
          <p:spPr>
            <a:xfrm>
              <a:off x="10078612" y="1265500"/>
              <a:ext cx="207169" cy="1221581"/>
            </a:xfrm>
            <a:prstGeom prst="rect">
              <a:avLst/>
            </a:prstGeom>
            <a:noFill/>
            <a:ln>
              <a:noFill/>
            </a:ln>
          </p:spPr>
        </p:pic>
        <p:pic>
          <p:nvPicPr>
            <p:cNvPr id="30" name="Google Shape;93;p9">
              <a:extLst>
                <a:ext uri="{FF2B5EF4-FFF2-40B4-BE49-F238E27FC236}">
                  <a16:creationId xmlns:a16="http://schemas.microsoft.com/office/drawing/2014/main" id="{12AED600-007E-BC42-AAA6-6E5868146B9F}"/>
                </a:ext>
              </a:extLst>
            </p:cNvPr>
            <p:cNvPicPr preferRelativeResize="0"/>
            <p:nvPr/>
          </p:nvPicPr>
          <p:blipFill>
            <a:blip r:embed="rId6">
              <a:alphaModFix/>
            </a:blip>
            <a:stretch>
              <a:fillRect/>
            </a:stretch>
          </p:blipFill>
          <p:spPr>
            <a:xfrm>
              <a:off x="10396698" y="1265500"/>
              <a:ext cx="207169" cy="1221581"/>
            </a:xfrm>
            <a:prstGeom prst="rect">
              <a:avLst/>
            </a:prstGeom>
            <a:noFill/>
            <a:ln>
              <a:noFill/>
            </a:ln>
          </p:spPr>
        </p:pic>
        <p:pic>
          <p:nvPicPr>
            <p:cNvPr id="31" name="Google Shape;93;p9">
              <a:extLst>
                <a:ext uri="{FF2B5EF4-FFF2-40B4-BE49-F238E27FC236}">
                  <a16:creationId xmlns:a16="http://schemas.microsoft.com/office/drawing/2014/main" id="{4F2E65C6-49F5-F040-B5BB-CFB187FFC267}"/>
                </a:ext>
              </a:extLst>
            </p:cNvPr>
            <p:cNvPicPr preferRelativeResize="0"/>
            <p:nvPr/>
          </p:nvPicPr>
          <p:blipFill>
            <a:blip r:embed="rId6">
              <a:alphaModFix/>
            </a:blip>
            <a:stretch>
              <a:fillRect/>
            </a:stretch>
          </p:blipFill>
          <p:spPr>
            <a:xfrm>
              <a:off x="10712655" y="1265500"/>
              <a:ext cx="207169" cy="1221581"/>
            </a:xfrm>
            <a:prstGeom prst="rect">
              <a:avLst/>
            </a:prstGeom>
            <a:noFill/>
            <a:ln>
              <a:noFill/>
            </a:ln>
          </p:spPr>
        </p:pic>
        <p:pic>
          <p:nvPicPr>
            <p:cNvPr id="32" name="Google Shape;93;p9">
              <a:extLst>
                <a:ext uri="{FF2B5EF4-FFF2-40B4-BE49-F238E27FC236}">
                  <a16:creationId xmlns:a16="http://schemas.microsoft.com/office/drawing/2014/main" id="{23C0C5EA-82B3-CF44-8AC5-4939C0EC8C10}"/>
                </a:ext>
              </a:extLst>
            </p:cNvPr>
            <p:cNvPicPr preferRelativeResize="0"/>
            <p:nvPr/>
          </p:nvPicPr>
          <p:blipFill>
            <a:blip r:embed="rId6">
              <a:alphaModFix/>
            </a:blip>
            <a:stretch>
              <a:fillRect/>
            </a:stretch>
          </p:blipFill>
          <p:spPr>
            <a:xfrm>
              <a:off x="11025811" y="1268382"/>
              <a:ext cx="207169" cy="1221581"/>
            </a:xfrm>
            <a:prstGeom prst="rect">
              <a:avLst/>
            </a:prstGeom>
            <a:noFill/>
            <a:ln>
              <a:noFill/>
            </a:ln>
          </p:spPr>
        </p:pic>
        <p:pic>
          <p:nvPicPr>
            <p:cNvPr id="33" name="Google Shape;93;p9">
              <a:extLst>
                <a:ext uri="{FF2B5EF4-FFF2-40B4-BE49-F238E27FC236}">
                  <a16:creationId xmlns:a16="http://schemas.microsoft.com/office/drawing/2014/main" id="{1F4F4201-4ECA-B64C-9AA3-20EE71073217}"/>
                </a:ext>
              </a:extLst>
            </p:cNvPr>
            <p:cNvPicPr preferRelativeResize="0"/>
            <p:nvPr/>
          </p:nvPicPr>
          <p:blipFill>
            <a:blip r:embed="rId6">
              <a:alphaModFix/>
            </a:blip>
            <a:stretch>
              <a:fillRect/>
            </a:stretch>
          </p:blipFill>
          <p:spPr>
            <a:xfrm>
              <a:off x="11338967" y="1265500"/>
              <a:ext cx="207169" cy="1221581"/>
            </a:xfrm>
            <a:prstGeom prst="rect">
              <a:avLst/>
            </a:prstGeom>
            <a:noFill/>
            <a:ln>
              <a:noFill/>
            </a:ln>
          </p:spPr>
        </p:pic>
        <p:pic>
          <p:nvPicPr>
            <p:cNvPr id="34" name="Google Shape;92;p9">
              <a:extLst>
                <a:ext uri="{FF2B5EF4-FFF2-40B4-BE49-F238E27FC236}">
                  <a16:creationId xmlns:a16="http://schemas.microsoft.com/office/drawing/2014/main" id="{3BC85E6F-B463-CD4A-8602-F30D3D67B4ED}"/>
                </a:ext>
              </a:extLst>
            </p:cNvPr>
            <p:cNvPicPr preferRelativeResize="0"/>
            <p:nvPr/>
          </p:nvPicPr>
          <p:blipFill>
            <a:blip r:embed="rId5">
              <a:alphaModFix/>
            </a:blip>
            <a:stretch>
              <a:fillRect/>
            </a:stretch>
          </p:blipFill>
          <p:spPr>
            <a:xfrm>
              <a:off x="11652123" y="1983371"/>
              <a:ext cx="207169" cy="228600"/>
            </a:xfrm>
            <a:prstGeom prst="rect">
              <a:avLst/>
            </a:prstGeom>
            <a:noFill/>
            <a:ln>
              <a:noFill/>
            </a:ln>
          </p:spPr>
        </p:pic>
        <p:pic>
          <p:nvPicPr>
            <p:cNvPr id="35" name="Google Shape;92;p9">
              <a:extLst>
                <a:ext uri="{FF2B5EF4-FFF2-40B4-BE49-F238E27FC236}">
                  <a16:creationId xmlns:a16="http://schemas.microsoft.com/office/drawing/2014/main" id="{9BF75E8F-A46D-9640-AE10-CFAB2D0A8832}"/>
                </a:ext>
              </a:extLst>
            </p:cNvPr>
            <p:cNvPicPr preferRelativeResize="0"/>
            <p:nvPr/>
          </p:nvPicPr>
          <p:blipFill>
            <a:blip r:embed="rId5">
              <a:alphaModFix/>
            </a:blip>
            <a:stretch>
              <a:fillRect/>
            </a:stretch>
          </p:blipFill>
          <p:spPr>
            <a:xfrm>
              <a:off x="11652123" y="1707104"/>
              <a:ext cx="207169" cy="228600"/>
            </a:xfrm>
            <a:prstGeom prst="rect">
              <a:avLst/>
            </a:prstGeom>
            <a:noFill/>
            <a:ln>
              <a:noFill/>
            </a:ln>
          </p:spPr>
        </p:pic>
      </p:grpSp>
      <p:sp>
        <p:nvSpPr>
          <p:cNvPr id="37" name="TextBox 36">
            <a:extLst>
              <a:ext uri="{FF2B5EF4-FFF2-40B4-BE49-F238E27FC236}">
                <a16:creationId xmlns:a16="http://schemas.microsoft.com/office/drawing/2014/main" id="{E8DC1B4C-B918-0E47-BF2C-1A32934A3F18}"/>
              </a:ext>
            </a:extLst>
          </p:cNvPr>
          <p:cNvSpPr txBox="1"/>
          <p:nvPr/>
        </p:nvSpPr>
        <p:spPr>
          <a:xfrm>
            <a:off x="6772976" y="4314456"/>
            <a:ext cx="3270338"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53</a:t>
            </a:r>
          </a:p>
        </p:txBody>
      </p:sp>
    </p:spTree>
    <p:extLst>
      <p:ext uri="{BB962C8B-B14F-4D97-AF65-F5344CB8AC3E}">
        <p14:creationId xmlns:p14="http://schemas.microsoft.com/office/powerpoint/2010/main" val="19575428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nextCondLst>
                <p:cond evt="onClick" delay="0">
                  <p:tgtEl>
                    <p:spTgt spid="5"/>
                  </p:tgtEl>
                </p:cond>
              </p:nextCondLst>
            </p:seq>
          </p:childTnLst>
        </p:cTn>
      </p:par>
    </p:tnLst>
    <p:bldLst>
      <p:bldP spid="4"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What number does the Base 10 represent? </a:t>
            </a:r>
          </a:p>
        </p:txBody>
      </p:sp>
      <p:sp>
        <p:nvSpPr>
          <p:cNvPr id="5" name="Rounded Rectangle 4">
            <a:extLst>
              <a:ext uri="{FF2B5EF4-FFF2-40B4-BE49-F238E27FC236}">
                <a16:creationId xmlns:a16="http://schemas.microsoft.com/office/drawing/2014/main" id="{5E902545-A4F9-4243-82CE-D711B0F38654}"/>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DB8A628B-E2D1-D149-9B0E-5F3BACE40716}"/>
              </a:ext>
            </a:extLst>
          </p:cNvPr>
          <p:cNvSpPr txBox="1"/>
          <p:nvPr/>
        </p:nvSpPr>
        <p:spPr>
          <a:xfrm>
            <a:off x="5152153" y="1176338"/>
            <a:ext cx="1005684"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321</a:t>
            </a:r>
          </a:p>
        </p:txBody>
      </p:sp>
      <p:grpSp>
        <p:nvGrpSpPr>
          <p:cNvPr id="4" name="Group 3">
            <a:extLst>
              <a:ext uri="{FF2B5EF4-FFF2-40B4-BE49-F238E27FC236}">
                <a16:creationId xmlns:a16="http://schemas.microsoft.com/office/drawing/2014/main" id="{FE280A87-0E7A-6B4A-9F0C-C4FE845D8652}"/>
              </a:ext>
            </a:extLst>
          </p:cNvPr>
          <p:cNvGrpSpPr/>
          <p:nvPr/>
        </p:nvGrpSpPr>
        <p:grpSpPr>
          <a:xfrm>
            <a:off x="2774897" y="1974634"/>
            <a:ext cx="6713183" cy="2503521"/>
            <a:chOff x="1124606" y="2045701"/>
            <a:chExt cx="6713183" cy="2503521"/>
          </a:xfrm>
        </p:grpSpPr>
        <p:pic>
          <p:nvPicPr>
            <p:cNvPr id="7" name="Google Shape;91;p9">
              <a:extLst>
                <a:ext uri="{FF2B5EF4-FFF2-40B4-BE49-F238E27FC236}">
                  <a16:creationId xmlns:a16="http://schemas.microsoft.com/office/drawing/2014/main" id="{B738E973-2ED1-C949-A4E5-4E27530752D0}"/>
                </a:ext>
              </a:extLst>
            </p:cNvPr>
            <p:cNvPicPr preferRelativeResize="0"/>
            <p:nvPr/>
          </p:nvPicPr>
          <p:blipFill>
            <a:blip r:embed="rId3">
              <a:alphaModFix/>
            </a:blip>
            <a:stretch>
              <a:fillRect/>
            </a:stretch>
          </p:blipFill>
          <p:spPr>
            <a:xfrm>
              <a:off x="1124606" y="2045701"/>
              <a:ext cx="1528790" cy="2503521"/>
            </a:xfrm>
            <a:prstGeom prst="rect">
              <a:avLst/>
            </a:prstGeom>
            <a:noFill/>
            <a:ln>
              <a:noFill/>
            </a:ln>
          </p:spPr>
        </p:pic>
        <p:pic>
          <p:nvPicPr>
            <p:cNvPr id="8" name="Google Shape;92;p9">
              <a:extLst>
                <a:ext uri="{FF2B5EF4-FFF2-40B4-BE49-F238E27FC236}">
                  <a16:creationId xmlns:a16="http://schemas.microsoft.com/office/drawing/2014/main" id="{F4E77258-235D-6D49-945D-4CC033E45056}"/>
                </a:ext>
              </a:extLst>
            </p:cNvPr>
            <p:cNvPicPr preferRelativeResize="0"/>
            <p:nvPr/>
          </p:nvPicPr>
          <p:blipFill>
            <a:blip r:embed="rId4">
              <a:alphaModFix/>
            </a:blip>
            <a:stretch>
              <a:fillRect/>
            </a:stretch>
          </p:blipFill>
          <p:spPr>
            <a:xfrm>
              <a:off x="7540239" y="3072683"/>
              <a:ext cx="297550" cy="328331"/>
            </a:xfrm>
            <a:prstGeom prst="rect">
              <a:avLst/>
            </a:prstGeom>
            <a:noFill/>
            <a:ln>
              <a:noFill/>
            </a:ln>
          </p:spPr>
        </p:pic>
        <p:pic>
          <p:nvPicPr>
            <p:cNvPr id="9" name="Google Shape;93;p9">
              <a:extLst>
                <a:ext uri="{FF2B5EF4-FFF2-40B4-BE49-F238E27FC236}">
                  <a16:creationId xmlns:a16="http://schemas.microsoft.com/office/drawing/2014/main" id="{BF07FA43-A3BC-2149-A5E9-C3C30ABBC613}"/>
                </a:ext>
              </a:extLst>
            </p:cNvPr>
            <p:cNvPicPr preferRelativeResize="0"/>
            <p:nvPr/>
          </p:nvPicPr>
          <p:blipFill>
            <a:blip r:embed="rId5">
              <a:alphaModFix/>
            </a:blip>
            <a:stretch>
              <a:fillRect/>
            </a:stretch>
          </p:blipFill>
          <p:spPr>
            <a:xfrm>
              <a:off x="6526332" y="2276167"/>
              <a:ext cx="297550" cy="1754516"/>
            </a:xfrm>
            <a:prstGeom prst="rect">
              <a:avLst/>
            </a:prstGeom>
            <a:noFill/>
            <a:ln>
              <a:noFill/>
            </a:ln>
          </p:spPr>
        </p:pic>
        <p:pic>
          <p:nvPicPr>
            <p:cNvPr id="10" name="Google Shape;91;p9">
              <a:extLst>
                <a:ext uri="{FF2B5EF4-FFF2-40B4-BE49-F238E27FC236}">
                  <a16:creationId xmlns:a16="http://schemas.microsoft.com/office/drawing/2014/main" id="{E9D97D6E-F0D1-8A49-8F16-6C25C8024489}"/>
                </a:ext>
              </a:extLst>
            </p:cNvPr>
            <p:cNvPicPr preferRelativeResize="0"/>
            <p:nvPr/>
          </p:nvPicPr>
          <p:blipFill>
            <a:blip r:embed="rId3">
              <a:alphaModFix/>
            </a:blip>
            <a:stretch>
              <a:fillRect/>
            </a:stretch>
          </p:blipFill>
          <p:spPr>
            <a:xfrm>
              <a:off x="2737467" y="2045701"/>
              <a:ext cx="1528790" cy="2503521"/>
            </a:xfrm>
            <a:prstGeom prst="rect">
              <a:avLst/>
            </a:prstGeom>
            <a:noFill/>
            <a:ln>
              <a:noFill/>
            </a:ln>
          </p:spPr>
        </p:pic>
        <p:pic>
          <p:nvPicPr>
            <p:cNvPr id="11" name="Google Shape;91;p9">
              <a:extLst>
                <a:ext uri="{FF2B5EF4-FFF2-40B4-BE49-F238E27FC236}">
                  <a16:creationId xmlns:a16="http://schemas.microsoft.com/office/drawing/2014/main" id="{3281BF1C-F481-E74E-B723-114DB7C900E0}"/>
                </a:ext>
              </a:extLst>
            </p:cNvPr>
            <p:cNvPicPr preferRelativeResize="0"/>
            <p:nvPr/>
          </p:nvPicPr>
          <p:blipFill>
            <a:blip r:embed="rId3">
              <a:alphaModFix/>
            </a:blip>
            <a:stretch>
              <a:fillRect/>
            </a:stretch>
          </p:blipFill>
          <p:spPr>
            <a:xfrm>
              <a:off x="4350328" y="2045701"/>
              <a:ext cx="1528790" cy="2503521"/>
            </a:xfrm>
            <a:prstGeom prst="rect">
              <a:avLst/>
            </a:prstGeom>
            <a:noFill/>
            <a:ln>
              <a:noFill/>
            </a:ln>
          </p:spPr>
        </p:pic>
        <p:pic>
          <p:nvPicPr>
            <p:cNvPr id="12" name="Google Shape;93;p9">
              <a:extLst>
                <a:ext uri="{FF2B5EF4-FFF2-40B4-BE49-F238E27FC236}">
                  <a16:creationId xmlns:a16="http://schemas.microsoft.com/office/drawing/2014/main" id="{237497EA-608F-FC4A-B6E2-0FE60B684454}"/>
                </a:ext>
              </a:extLst>
            </p:cNvPr>
            <p:cNvPicPr preferRelativeResize="0"/>
            <p:nvPr/>
          </p:nvPicPr>
          <p:blipFill>
            <a:blip r:embed="rId5">
              <a:alphaModFix/>
            </a:blip>
            <a:stretch>
              <a:fillRect/>
            </a:stretch>
          </p:blipFill>
          <p:spPr>
            <a:xfrm>
              <a:off x="6941968" y="2301920"/>
              <a:ext cx="297550" cy="1754516"/>
            </a:xfrm>
            <a:prstGeom prst="rect">
              <a:avLst/>
            </a:prstGeom>
            <a:noFill/>
            <a:ln>
              <a:noFill/>
            </a:ln>
          </p:spPr>
        </p:pic>
      </p:grpSp>
    </p:spTree>
    <p:extLst>
      <p:ext uri="{BB962C8B-B14F-4D97-AF65-F5344CB8AC3E}">
        <p14:creationId xmlns:p14="http://schemas.microsoft.com/office/powerpoint/2010/main" val="4065964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3">
            <a:extLst>
              <a:ext uri="{FF2B5EF4-FFF2-40B4-BE49-F238E27FC236}">
                <a16:creationId xmlns:a16="http://schemas.microsoft.com/office/drawing/2014/main" id="{1147AA08-DD46-EC44-9FE2-5AF5BB3B9204}"/>
              </a:ext>
            </a:extLst>
          </p:cNvPr>
          <p:cNvGraphicFramePr>
            <a:graphicFrameLocks noGrp="1"/>
          </p:cNvGraphicFramePr>
          <p:nvPr>
            <p:extLst>
              <p:ext uri="{D42A27DB-BD31-4B8C-83A1-F6EECF244321}">
                <p14:modId xmlns:p14="http://schemas.microsoft.com/office/powerpoint/2010/main" val="336613241"/>
              </p:ext>
            </p:extLst>
          </p:nvPr>
        </p:nvGraphicFramePr>
        <p:xfrm>
          <a:off x="263046" y="2323500"/>
          <a:ext cx="11736888" cy="3606245"/>
        </p:xfrm>
        <a:graphic>
          <a:graphicData uri="http://schemas.openxmlformats.org/drawingml/2006/table">
            <a:tbl>
              <a:tblPr firstRow="1" bandRow="1">
                <a:tableStyleId>{5C22544A-7EE6-4342-B048-85BDC9FD1C3A}</a:tableStyleId>
              </a:tblPr>
              <a:tblGrid>
                <a:gridCol w="3912296">
                  <a:extLst>
                    <a:ext uri="{9D8B030D-6E8A-4147-A177-3AD203B41FA5}">
                      <a16:colId xmlns:a16="http://schemas.microsoft.com/office/drawing/2014/main" val="296744561"/>
                    </a:ext>
                  </a:extLst>
                </a:gridCol>
                <a:gridCol w="3912296">
                  <a:extLst>
                    <a:ext uri="{9D8B030D-6E8A-4147-A177-3AD203B41FA5}">
                      <a16:colId xmlns:a16="http://schemas.microsoft.com/office/drawing/2014/main" val="1860331113"/>
                    </a:ext>
                  </a:extLst>
                </a:gridCol>
                <a:gridCol w="3912296">
                  <a:extLst>
                    <a:ext uri="{9D8B030D-6E8A-4147-A177-3AD203B41FA5}">
                      <a16:colId xmlns:a16="http://schemas.microsoft.com/office/drawing/2014/main" val="3092963386"/>
                    </a:ext>
                  </a:extLst>
                </a:gridCol>
              </a:tblGrid>
              <a:tr h="488973">
                <a:tc>
                  <a:txBody>
                    <a:bodyPr/>
                    <a:lstStyle/>
                    <a:p>
                      <a:pPr algn="ctr"/>
                      <a:r>
                        <a:rPr lang="en-GB" sz="1800" b="0" dirty="0">
                          <a:solidFill>
                            <a:srgbClr val="222222"/>
                          </a:solidFill>
                          <a:latin typeface="Century Gothic" panose="020B0502020202020204" pitchFamily="34" charset="0"/>
                        </a:rPr>
                        <a:t>Base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rgbClr val="222222"/>
                          </a:solidFill>
                          <a:latin typeface="Century Gothic" panose="020B0502020202020204" pitchFamily="34" charset="0"/>
                        </a:rPr>
                        <a:t>Sentence 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0" dirty="0">
                          <a:solidFill>
                            <a:srgbClr val="222222"/>
                          </a:solidFill>
                          <a:latin typeface="Century Gothic" panose="020B0502020202020204" pitchFamily="34" charset="0"/>
                        </a:rPr>
                        <a:t>Part-whole model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2402918"/>
                  </a:ext>
                </a:extLst>
              </a:tr>
              <a:tr h="3117272">
                <a:tc>
                  <a:txBody>
                    <a:bodyPr/>
                    <a:lstStyle/>
                    <a:p>
                      <a:endParaRPr lang="en-GB" sz="2000" b="0"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2000" b="0" dirty="0">
                          <a:solidFill>
                            <a:srgbClr val="222222"/>
                          </a:solidFill>
                          <a:latin typeface="Century Gothic" panose="020B0502020202020204" pitchFamily="34" charset="0"/>
                        </a:rPr>
                        <a:t>There are _____ hundreds, _____ tens and _____ ones. </a:t>
                      </a:r>
                    </a:p>
                    <a:p>
                      <a:pPr>
                        <a:lnSpc>
                          <a:spcPct val="150000"/>
                        </a:lnSpc>
                      </a:pPr>
                      <a:endParaRPr lang="en-GB" sz="2000" b="0" dirty="0">
                        <a:solidFill>
                          <a:srgbClr val="222222"/>
                        </a:solidFill>
                        <a:latin typeface="Century Gothic" panose="020B0502020202020204" pitchFamily="34" charset="0"/>
                      </a:endParaRPr>
                    </a:p>
                    <a:p>
                      <a:pPr>
                        <a:lnSpc>
                          <a:spcPct val="150000"/>
                        </a:lnSpc>
                      </a:pPr>
                      <a:r>
                        <a:rPr lang="en-GB" sz="2000" b="0" dirty="0">
                          <a:solidFill>
                            <a:srgbClr val="222222"/>
                          </a:solidFill>
                          <a:latin typeface="Century Gothic" panose="020B0502020202020204" pitchFamily="34" charset="0"/>
                        </a:rPr>
                        <a:t>The number is _____.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2000" b="0"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605278"/>
                  </a:ext>
                </a:extLst>
              </a:tr>
            </a:tbl>
          </a:graphicData>
        </a:graphic>
      </p:graphicFrame>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514599"/>
          </a:xfrm>
        </p:spPr>
        <p:txBody>
          <a:bodyPr/>
          <a:lstStyle/>
          <a:p>
            <a:r>
              <a:rPr lang="en-GB" b="1" dirty="0"/>
              <a:t>Represent the number in different ways.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Rounded Rectangle 6">
            <a:extLst>
              <a:ext uri="{FF2B5EF4-FFF2-40B4-BE49-F238E27FC236}">
                <a16:creationId xmlns:a16="http://schemas.microsoft.com/office/drawing/2014/main" id="{367087D8-18C3-4543-BB16-56B8DB628954}"/>
              </a:ext>
            </a:extLst>
          </p:cNvPr>
          <p:cNvSpPr/>
          <p:nvPr/>
        </p:nvSpPr>
        <p:spPr>
          <a:xfrm>
            <a:off x="5494755" y="1247592"/>
            <a:ext cx="1202490" cy="886690"/>
          </a:xfrm>
          <a:prstGeom prst="roundRect">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217</a:t>
            </a:r>
            <a:endParaRPr lang="en-GB" dirty="0">
              <a:solidFill>
                <a:srgbClr val="222222"/>
              </a:solidFill>
              <a:latin typeface="Century Gothic" panose="020B0502020202020204" pitchFamily="34" charset="0"/>
            </a:endParaRPr>
          </a:p>
        </p:txBody>
      </p:sp>
      <p:pic>
        <p:nvPicPr>
          <p:cNvPr id="9" name="Google Shape;187;p13">
            <a:extLst>
              <a:ext uri="{FF2B5EF4-FFF2-40B4-BE49-F238E27FC236}">
                <a16:creationId xmlns:a16="http://schemas.microsoft.com/office/drawing/2014/main" id="{9BD6B931-39DE-E44D-9700-6B9FB8871612}"/>
              </a:ext>
            </a:extLst>
          </p:cNvPr>
          <p:cNvPicPr preferRelativeResize="0"/>
          <p:nvPr/>
        </p:nvPicPr>
        <p:blipFill>
          <a:blip r:embed="rId3">
            <a:alphaModFix/>
          </a:blip>
          <a:stretch>
            <a:fillRect/>
          </a:stretch>
        </p:blipFill>
        <p:spPr>
          <a:xfrm>
            <a:off x="8221133" y="3253955"/>
            <a:ext cx="3638550" cy="2114550"/>
          </a:xfrm>
          <a:prstGeom prst="rect">
            <a:avLst/>
          </a:prstGeom>
          <a:noFill/>
          <a:ln>
            <a:noFill/>
          </a:ln>
        </p:spPr>
      </p:pic>
      <p:grpSp>
        <p:nvGrpSpPr>
          <p:cNvPr id="23" name="Group 22">
            <a:extLst>
              <a:ext uri="{FF2B5EF4-FFF2-40B4-BE49-F238E27FC236}">
                <a16:creationId xmlns:a16="http://schemas.microsoft.com/office/drawing/2014/main" id="{6084C1AE-8DCB-3541-8E1A-74F124D23F6A}"/>
              </a:ext>
            </a:extLst>
          </p:cNvPr>
          <p:cNvGrpSpPr/>
          <p:nvPr/>
        </p:nvGrpSpPr>
        <p:grpSpPr>
          <a:xfrm>
            <a:off x="4289410" y="3263061"/>
            <a:ext cx="2436916" cy="1987730"/>
            <a:chOff x="4289410" y="3263061"/>
            <a:chExt cx="2436916" cy="1987730"/>
          </a:xfrm>
        </p:grpSpPr>
        <p:sp>
          <p:nvSpPr>
            <p:cNvPr id="15" name="TextBox 14">
              <a:extLst>
                <a:ext uri="{FF2B5EF4-FFF2-40B4-BE49-F238E27FC236}">
                  <a16:creationId xmlns:a16="http://schemas.microsoft.com/office/drawing/2014/main" id="{B6D2EB2E-EA46-1445-BBC1-9F1682C1D2B0}"/>
                </a:ext>
              </a:extLst>
            </p:cNvPr>
            <p:cNvSpPr txBox="1"/>
            <p:nvPr/>
          </p:nvSpPr>
          <p:spPr>
            <a:xfrm>
              <a:off x="4289410" y="3762398"/>
              <a:ext cx="569932"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1</a:t>
              </a:r>
            </a:p>
          </p:txBody>
        </p:sp>
        <p:sp>
          <p:nvSpPr>
            <p:cNvPr id="16" name="TextBox 15">
              <a:extLst>
                <a:ext uri="{FF2B5EF4-FFF2-40B4-BE49-F238E27FC236}">
                  <a16:creationId xmlns:a16="http://schemas.microsoft.com/office/drawing/2014/main" id="{24ACA6E7-E539-3743-A92D-F0B4540168EC}"/>
                </a:ext>
              </a:extLst>
            </p:cNvPr>
            <p:cNvSpPr txBox="1"/>
            <p:nvPr/>
          </p:nvSpPr>
          <p:spPr>
            <a:xfrm>
              <a:off x="5494755" y="3263061"/>
              <a:ext cx="569932"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a:t>
              </a:r>
            </a:p>
          </p:txBody>
        </p:sp>
        <p:sp>
          <p:nvSpPr>
            <p:cNvPr id="17" name="TextBox 16">
              <a:extLst>
                <a:ext uri="{FF2B5EF4-FFF2-40B4-BE49-F238E27FC236}">
                  <a16:creationId xmlns:a16="http://schemas.microsoft.com/office/drawing/2014/main" id="{F73A87EB-B15A-A044-A943-5935995EAA2D}"/>
                </a:ext>
              </a:extLst>
            </p:cNvPr>
            <p:cNvSpPr txBox="1"/>
            <p:nvPr/>
          </p:nvSpPr>
          <p:spPr>
            <a:xfrm>
              <a:off x="6127313" y="3735110"/>
              <a:ext cx="569932"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7</a:t>
              </a:r>
            </a:p>
          </p:txBody>
        </p:sp>
        <p:sp>
          <p:nvSpPr>
            <p:cNvPr id="18" name="TextBox 17">
              <a:extLst>
                <a:ext uri="{FF2B5EF4-FFF2-40B4-BE49-F238E27FC236}">
                  <a16:creationId xmlns:a16="http://schemas.microsoft.com/office/drawing/2014/main" id="{5CC85249-2839-7D44-BCD3-92F4223FE207}"/>
                </a:ext>
              </a:extLst>
            </p:cNvPr>
            <p:cNvSpPr txBox="1"/>
            <p:nvPr/>
          </p:nvSpPr>
          <p:spPr>
            <a:xfrm>
              <a:off x="5893157" y="4674671"/>
              <a:ext cx="833169"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217</a:t>
              </a:r>
            </a:p>
          </p:txBody>
        </p:sp>
      </p:grpSp>
      <p:grpSp>
        <p:nvGrpSpPr>
          <p:cNvPr id="24" name="Group 23">
            <a:extLst>
              <a:ext uri="{FF2B5EF4-FFF2-40B4-BE49-F238E27FC236}">
                <a16:creationId xmlns:a16="http://schemas.microsoft.com/office/drawing/2014/main" id="{8AB07C50-6748-584C-A329-A0E147486716}"/>
              </a:ext>
            </a:extLst>
          </p:cNvPr>
          <p:cNvGrpSpPr/>
          <p:nvPr/>
        </p:nvGrpSpPr>
        <p:grpSpPr>
          <a:xfrm>
            <a:off x="8472787" y="3263061"/>
            <a:ext cx="3054196" cy="2053123"/>
            <a:chOff x="8472787" y="3263061"/>
            <a:chExt cx="3054196" cy="2053123"/>
          </a:xfrm>
        </p:grpSpPr>
        <p:sp>
          <p:nvSpPr>
            <p:cNvPr id="19" name="TextBox 18">
              <a:extLst>
                <a:ext uri="{FF2B5EF4-FFF2-40B4-BE49-F238E27FC236}">
                  <a16:creationId xmlns:a16="http://schemas.microsoft.com/office/drawing/2014/main" id="{45E5367B-20C9-9042-843E-6931B20FD6F6}"/>
                </a:ext>
              </a:extLst>
            </p:cNvPr>
            <p:cNvSpPr txBox="1"/>
            <p:nvPr/>
          </p:nvSpPr>
          <p:spPr>
            <a:xfrm>
              <a:off x="9606587" y="3263061"/>
              <a:ext cx="876438"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217</a:t>
              </a:r>
            </a:p>
          </p:txBody>
        </p:sp>
        <p:sp>
          <p:nvSpPr>
            <p:cNvPr id="20" name="TextBox 19">
              <a:extLst>
                <a:ext uri="{FF2B5EF4-FFF2-40B4-BE49-F238E27FC236}">
                  <a16:creationId xmlns:a16="http://schemas.microsoft.com/office/drawing/2014/main" id="{957C548D-B7C1-7B45-A0E1-E92783F2F53E}"/>
                </a:ext>
              </a:extLst>
            </p:cNvPr>
            <p:cNvSpPr txBox="1"/>
            <p:nvPr/>
          </p:nvSpPr>
          <p:spPr>
            <a:xfrm>
              <a:off x="8472787" y="4311230"/>
              <a:ext cx="761808"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200</a:t>
              </a:r>
            </a:p>
          </p:txBody>
        </p:sp>
        <p:sp>
          <p:nvSpPr>
            <p:cNvPr id="21" name="TextBox 20">
              <a:extLst>
                <a:ext uri="{FF2B5EF4-FFF2-40B4-BE49-F238E27FC236}">
                  <a16:creationId xmlns:a16="http://schemas.microsoft.com/office/drawing/2014/main" id="{0A789CF2-4D09-CA45-8E7E-3F68E86E89C2}"/>
                </a:ext>
              </a:extLst>
            </p:cNvPr>
            <p:cNvSpPr txBox="1"/>
            <p:nvPr/>
          </p:nvSpPr>
          <p:spPr>
            <a:xfrm>
              <a:off x="9749162" y="4740064"/>
              <a:ext cx="569932"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10</a:t>
              </a:r>
            </a:p>
          </p:txBody>
        </p:sp>
        <p:sp>
          <p:nvSpPr>
            <p:cNvPr id="22" name="TextBox 21">
              <a:extLst>
                <a:ext uri="{FF2B5EF4-FFF2-40B4-BE49-F238E27FC236}">
                  <a16:creationId xmlns:a16="http://schemas.microsoft.com/office/drawing/2014/main" id="{C5DA4991-94A5-7947-A852-E7B9D24C35F1}"/>
                </a:ext>
              </a:extLst>
            </p:cNvPr>
            <p:cNvSpPr txBox="1"/>
            <p:nvPr/>
          </p:nvSpPr>
          <p:spPr>
            <a:xfrm>
              <a:off x="10957051" y="4311230"/>
              <a:ext cx="569932" cy="576120"/>
            </a:xfrm>
            <a:prstGeom prst="rect">
              <a:avLst/>
            </a:prstGeom>
            <a:noFill/>
          </p:spPr>
          <p:txBody>
            <a:bodyPr wrap="square" rtlCol="0">
              <a:spAutoFit/>
            </a:bodyPr>
            <a:lstStyle/>
            <a:p>
              <a:pPr algn="ctr">
                <a:lnSpc>
                  <a:spcPct val="150000"/>
                </a:lnSpc>
              </a:pPr>
              <a:r>
                <a:rPr lang="en-GB" sz="2400" dirty="0">
                  <a:solidFill>
                    <a:srgbClr val="43A047"/>
                  </a:solidFill>
                  <a:latin typeface="Century Gothic" panose="020B0502020202020204" pitchFamily="34" charset="0"/>
                </a:rPr>
                <a:t>7</a:t>
              </a:r>
            </a:p>
          </p:txBody>
        </p:sp>
      </p:grpSp>
      <p:grpSp>
        <p:nvGrpSpPr>
          <p:cNvPr id="35" name="Group 34">
            <a:extLst>
              <a:ext uri="{FF2B5EF4-FFF2-40B4-BE49-F238E27FC236}">
                <a16:creationId xmlns:a16="http://schemas.microsoft.com/office/drawing/2014/main" id="{3AD82E9A-4067-BD4C-95B2-62139FF398D9}"/>
              </a:ext>
            </a:extLst>
          </p:cNvPr>
          <p:cNvGrpSpPr/>
          <p:nvPr/>
        </p:nvGrpSpPr>
        <p:grpSpPr>
          <a:xfrm>
            <a:off x="551372" y="3429000"/>
            <a:ext cx="3446132" cy="1743076"/>
            <a:chOff x="504301" y="2996988"/>
            <a:chExt cx="3446132" cy="1743076"/>
          </a:xfrm>
        </p:grpSpPr>
        <p:pic>
          <p:nvPicPr>
            <p:cNvPr id="25" name="Google Shape;91;p9">
              <a:extLst>
                <a:ext uri="{FF2B5EF4-FFF2-40B4-BE49-F238E27FC236}">
                  <a16:creationId xmlns:a16="http://schemas.microsoft.com/office/drawing/2014/main" id="{04081C97-8B12-154D-B6F3-5154382B4BCF}"/>
                </a:ext>
              </a:extLst>
            </p:cNvPr>
            <p:cNvPicPr preferRelativeResize="0"/>
            <p:nvPr/>
          </p:nvPicPr>
          <p:blipFill>
            <a:blip r:embed="rId4">
              <a:alphaModFix/>
            </a:blip>
            <a:stretch>
              <a:fillRect/>
            </a:stretch>
          </p:blipFill>
          <p:spPr>
            <a:xfrm>
              <a:off x="504301" y="2996989"/>
              <a:ext cx="1064419" cy="1743075"/>
            </a:xfrm>
            <a:prstGeom prst="rect">
              <a:avLst/>
            </a:prstGeom>
            <a:noFill/>
            <a:ln>
              <a:noFill/>
            </a:ln>
          </p:spPr>
        </p:pic>
        <p:pic>
          <p:nvPicPr>
            <p:cNvPr id="26" name="Google Shape;92;p9">
              <a:extLst>
                <a:ext uri="{FF2B5EF4-FFF2-40B4-BE49-F238E27FC236}">
                  <a16:creationId xmlns:a16="http://schemas.microsoft.com/office/drawing/2014/main" id="{7858766F-4717-324E-9336-211BD2F48109}"/>
                </a:ext>
              </a:extLst>
            </p:cNvPr>
            <p:cNvPicPr preferRelativeResize="0"/>
            <p:nvPr/>
          </p:nvPicPr>
          <p:blipFill>
            <a:blip r:embed="rId5">
              <a:alphaModFix/>
            </a:blip>
            <a:stretch>
              <a:fillRect/>
            </a:stretch>
          </p:blipFill>
          <p:spPr>
            <a:xfrm>
              <a:off x="3396901" y="3237935"/>
              <a:ext cx="207169" cy="228600"/>
            </a:xfrm>
            <a:prstGeom prst="rect">
              <a:avLst/>
            </a:prstGeom>
            <a:noFill/>
            <a:ln>
              <a:noFill/>
            </a:ln>
          </p:spPr>
        </p:pic>
        <p:pic>
          <p:nvPicPr>
            <p:cNvPr id="27" name="Google Shape;93;p9">
              <a:extLst>
                <a:ext uri="{FF2B5EF4-FFF2-40B4-BE49-F238E27FC236}">
                  <a16:creationId xmlns:a16="http://schemas.microsoft.com/office/drawing/2014/main" id="{6E7CCD81-C9B3-6D43-A5F1-D237E7BC1FE4}"/>
                </a:ext>
              </a:extLst>
            </p:cNvPr>
            <p:cNvPicPr preferRelativeResize="0"/>
            <p:nvPr/>
          </p:nvPicPr>
          <p:blipFill>
            <a:blip r:embed="rId6">
              <a:alphaModFix/>
            </a:blip>
            <a:stretch>
              <a:fillRect/>
            </a:stretch>
          </p:blipFill>
          <p:spPr>
            <a:xfrm>
              <a:off x="2989023" y="3089649"/>
              <a:ext cx="207169" cy="1221581"/>
            </a:xfrm>
            <a:prstGeom prst="rect">
              <a:avLst/>
            </a:prstGeom>
            <a:noFill/>
            <a:ln>
              <a:noFill/>
            </a:ln>
          </p:spPr>
        </p:pic>
        <p:pic>
          <p:nvPicPr>
            <p:cNvPr id="28" name="Google Shape;91;p9">
              <a:extLst>
                <a:ext uri="{FF2B5EF4-FFF2-40B4-BE49-F238E27FC236}">
                  <a16:creationId xmlns:a16="http://schemas.microsoft.com/office/drawing/2014/main" id="{51D311D8-A633-1F49-9180-15424B25679A}"/>
                </a:ext>
              </a:extLst>
            </p:cNvPr>
            <p:cNvPicPr preferRelativeResize="0"/>
            <p:nvPr/>
          </p:nvPicPr>
          <p:blipFill>
            <a:blip r:embed="rId4">
              <a:alphaModFix/>
            </a:blip>
            <a:stretch>
              <a:fillRect/>
            </a:stretch>
          </p:blipFill>
          <p:spPr>
            <a:xfrm>
              <a:off x="1698776" y="2996988"/>
              <a:ext cx="1064419" cy="1743075"/>
            </a:xfrm>
            <a:prstGeom prst="rect">
              <a:avLst/>
            </a:prstGeom>
            <a:noFill/>
            <a:ln>
              <a:noFill/>
            </a:ln>
          </p:spPr>
        </p:pic>
        <p:pic>
          <p:nvPicPr>
            <p:cNvPr id="29" name="Google Shape;92;p9">
              <a:extLst>
                <a:ext uri="{FF2B5EF4-FFF2-40B4-BE49-F238E27FC236}">
                  <a16:creationId xmlns:a16="http://schemas.microsoft.com/office/drawing/2014/main" id="{A7C840D8-AE2B-2349-B74D-C7B7C379730A}"/>
                </a:ext>
              </a:extLst>
            </p:cNvPr>
            <p:cNvPicPr preferRelativeResize="0"/>
            <p:nvPr/>
          </p:nvPicPr>
          <p:blipFill>
            <a:blip r:embed="rId5">
              <a:alphaModFix/>
            </a:blip>
            <a:stretch>
              <a:fillRect/>
            </a:stretch>
          </p:blipFill>
          <p:spPr>
            <a:xfrm>
              <a:off x="3660137" y="3459608"/>
              <a:ext cx="207169" cy="228600"/>
            </a:xfrm>
            <a:prstGeom prst="rect">
              <a:avLst/>
            </a:prstGeom>
            <a:noFill/>
            <a:ln>
              <a:noFill/>
            </a:ln>
          </p:spPr>
        </p:pic>
        <p:pic>
          <p:nvPicPr>
            <p:cNvPr id="30" name="Google Shape;92;p9">
              <a:extLst>
                <a:ext uri="{FF2B5EF4-FFF2-40B4-BE49-F238E27FC236}">
                  <a16:creationId xmlns:a16="http://schemas.microsoft.com/office/drawing/2014/main" id="{C0931F7E-BD63-284B-9F17-3BA48A519B6C}"/>
                </a:ext>
              </a:extLst>
            </p:cNvPr>
            <p:cNvPicPr preferRelativeResize="0"/>
            <p:nvPr/>
          </p:nvPicPr>
          <p:blipFill>
            <a:blip r:embed="rId5">
              <a:alphaModFix/>
            </a:blip>
            <a:stretch>
              <a:fillRect/>
            </a:stretch>
          </p:blipFill>
          <p:spPr>
            <a:xfrm>
              <a:off x="3313773" y="3584299"/>
              <a:ext cx="207169" cy="228600"/>
            </a:xfrm>
            <a:prstGeom prst="rect">
              <a:avLst/>
            </a:prstGeom>
            <a:noFill/>
            <a:ln>
              <a:noFill/>
            </a:ln>
          </p:spPr>
        </p:pic>
        <p:pic>
          <p:nvPicPr>
            <p:cNvPr id="31" name="Google Shape;92;p9">
              <a:extLst>
                <a:ext uri="{FF2B5EF4-FFF2-40B4-BE49-F238E27FC236}">
                  <a16:creationId xmlns:a16="http://schemas.microsoft.com/office/drawing/2014/main" id="{A9C81062-25A5-3744-849C-292FB65087EB}"/>
                </a:ext>
              </a:extLst>
            </p:cNvPr>
            <p:cNvPicPr preferRelativeResize="0"/>
            <p:nvPr/>
          </p:nvPicPr>
          <p:blipFill>
            <a:blip r:embed="rId5">
              <a:alphaModFix/>
            </a:blip>
            <a:stretch>
              <a:fillRect/>
            </a:stretch>
          </p:blipFill>
          <p:spPr>
            <a:xfrm>
              <a:off x="3673991" y="3764408"/>
              <a:ext cx="207169" cy="228600"/>
            </a:xfrm>
            <a:prstGeom prst="rect">
              <a:avLst/>
            </a:prstGeom>
            <a:noFill/>
            <a:ln>
              <a:noFill/>
            </a:ln>
          </p:spPr>
        </p:pic>
        <p:pic>
          <p:nvPicPr>
            <p:cNvPr id="32" name="Google Shape;92;p9">
              <a:extLst>
                <a:ext uri="{FF2B5EF4-FFF2-40B4-BE49-F238E27FC236}">
                  <a16:creationId xmlns:a16="http://schemas.microsoft.com/office/drawing/2014/main" id="{7C74BF88-ADAE-1D43-B5E3-6257870FFE0D}"/>
                </a:ext>
              </a:extLst>
            </p:cNvPr>
            <p:cNvPicPr preferRelativeResize="0"/>
            <p:nvPr/>
          </p:nvPicPr>
          <p:blipFill>
            <a:blip r:embed="rId5">
              <a:alphaModFix/>
            </a:blip>
            <a:stretch>
              <a:fillRect/>
            </a:stretch>
          </p:blipFill>
          <p:spPr>
            <a:xfrm>
              <a:off x="3355336" y="3958371"/>
              <a:ext cx="207169" cy="228600"/>
            </a:xfrm>
            <a:prstGeom prst="rect">
              <a:avLst/>
            </a:prstGeom>
            <a:noFill/>
            <a:ln>
              <a:noFill/>
            </a:ln>
          </p:spPr>
        </p:pic>
        <p:pic>
          <p:nvPicPr>
            <p:cNvPr id="33" name="Google Shape;92;p9">
              <a:extLst>
                <a:ext uri="{FF2B5EF4-FFF2-40B4-BE49-F238E27FC236}">
                  <a16:creationId xmlns:a16="http://schemas.microsoft.com/office/drawing/2014/main" id="{6F8F9EA3-29D8-DC4F-B4C8-7A5625507B0B}"/>
                </a:ext>
              </a:extLst>
            </p:cNvPr>
            <p:cNvPicPr preferRelativeResize="0"/>
            <p:nvPr/>
          </p:nvPicPr>
          <p:blipFill>
            <a:blip r:embed="rId5">
              <a:alphaModFix/>
            </a:blip>
            <a:stretch>
              <a:fillRect/>
            </a:stretch>
          </p:blipFill>
          <p:spPr>
            <a:xfrm>
              <a:off x="3743264" y="4110771"/>
              <a:ext cx="207169" cy="228600"/>
            </a:xfrm>
            <a:prstGeom prst="rect">
              <a:avLst/>
            </a:prstGeom>
            <a:noFill/>
            <a:ln>
              <a:noFill/>
            </a:ln>
          </p:spPr>
        </p:pic>
        <p:pic>
          <p:nvPicPr>
            <p:cNvPr id="34" name="Google Shape;92;p9">
              <a:extLst>
                <a:ext uri="{FF2B5EF4-FFF2-40B4-BE49-F238E27FC236}">
                  <a16:creationId xmlns:a16="http://schemas.microsoft.com/office/drawing/2014/main" id="{4E7F89F7-993B-4142-BD50-AAED9C219028}"/>
                </a:ext>
              </a:extLst>
            </p:cNvPr>
            <p:cNvPicPr preferRelativeResize="0"/>
            <p:nvPr/>
          </p:nvPicPr>
          <p:blipFill>
            <a:blip r:embed="rId5">
              <a:alphaModFix/>
            </a:blip>
            <a:stretch>
              <a:fillRect/>
            </a:stretch>
          </p:blipFill>
          <p:spPr>
            <a:xfrm>
              <a:off x="3369191" y="4290880"/>
              <a:ext cx="207169" cy="228600"/>
            </a:xfrm>
            <a:prstGeom prst="rect">
              <a:avLst/>
            </a:prstGeom>
            <a:noFill/>
            <a:ln>
              <a:noFill/>
            </a:ln>
          </p:spPr>
        </p:pic>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6" name="Picture 5" descr="Table&#10;&#10;Description automatically generated">
            <a:extLst>
              <a:ext uri="{FF2B5EF4-FFF2-40B4-BE49-F238E27FC236}">
                <a16:creationId xmlns:a16="http://schemas.microsoft.com/office/drawing/2014/main" id="{BBA7A1A9-0EB4-9944-A9A9-4F0D17A3E018}"/>
              </a:ext>
            </a:extLst>
          </p:cNvPr>
          <p:cNvPicPr>
            <a:picLocks noChangeAspect="1"/>
          </p:cNvPicPr>
          <p:nvPr/>
        </p:nvPicPr>
        <p:blipFill>
          <a:blip r:embed="rId3"/>
          <a:stretch>
            <a:fillRect/>
          </a:stretch>
        </p:blipFill>
        <p:spPr>
          <a:xfrm>
            <a:off x="263524" y="1077157"/>
            <a:ext cx="6273800" cy="546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1172</Words>
  <Application>Microsoft Macintosh PowerPoint</Application>
  <PresentationFormat>Widescreen</PresentationFormat>
  <Paragraphs>144</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partition numbers to 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Making numbers using Base 10</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40</cp:revision>
  <dcterms:created xsi:type="dcterms:W3CDTF">2022-06-30T10:03:35Z</dcterms:created>
  <dcterms:modified xsi:type="dcterms:W3CDTF">2022-08-25T08:06:55Z</dcterms:modified>
</cp:coreProperties>
</file>