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1"/>
  </p:notesMasterIdLst>
  <p:sldIdLst>
    <p:sldId id="260" r:id="rId3"/>
    <p:sldId id="261" r:id="rId4"/>
    <p:sldId id="262" r:id="rId5"/>
    <p:sldId id="264" r:id="rId6"/>
    <p:sldId id="266" r:id="rId7"/>
    <p:sldId id="263" r:id="rId8"/>
    <p:sldId id="267" r:id="rId9"/>
    <p:sldId id="268" r:id="rId10"/>
    <p:sldId id="277" r:id="rId11"/>
    <p:sldId id="269" r:id="rId12"/>
    <p:sldId id="271" r:id="rId13"/>
    <p:sldId id="272" r:id="rId14"/>
    <p:sldId id="273" r:id="rId15"/>
    <p:sldId id="274" r:id="rId16"/>
    <p:sldId id="275" r:id="rId17"/>
    <p:sldId id="265" r:id="rId18"/>
    <p:sldId id="270"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2196F3"/>
    <a:srgbClr val="0277BD"/>
    <a:srgbClr val="222222"/>
    <a:srgbClr val="CCD4F4"/>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a:t>
            </a:r>
            <a:r>
              <a:rPr lang="en-GB" dirty="0">
                <a:solidFill>
                  <a:srgbClr val="000000"/>
                </a:solidFill>
                <a:latin typeface="Arial"/>
                <a:ea typeface="Arial"/>
                <a:cs typeface="Arial"/>
                <a:sym typeface="Arial"/>
              </a:rPr>
              <a:t> counters, number shapes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 the </a:t>
            </a:r>
            <a:r>
              <a:rPr lang="en-GB" dirty="0">
                <a:solidFill>
                  <a:srgbClr val="000000"/>
                </a:solidFill>
                <a:latin typeface="Arial"/>
                <a:ea typeface="Arial"/>
                <a:cs typeface="Arial"/>
                <a:sym typeface="Arial"/>
              </a:rPr>
              <a:t>number tracks show? What do you notice about the hundreds/ tens/ ones? Can you see a pattern? Can you explain the pattern?</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 Provide more number tracks to complete together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67145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5,000 has been repeated twice, the second should be 6,000.</a:t>
            </a:r>
          </a:p>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7,900 and 7,800 are wrong. They have had 100 subtracted, not 1,000. The answers should be 7,000 and 6,000.</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The starting number is incorrect. It should be 5,000 to fit the pattern.</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The ones column should not be changing. </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The numbers are increased then decreased. The pattern should either increase (in which case the first two numbers are wrong) or increase (in which case the last two numbers are wrong). </a:t>
            </a:r>
            <a:endParaRPr lang="en-GB" sz="1300"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Base 10, counters, number shapes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Does this statement match what we have been noticing throughout the lesson? It says when counting up from zero, does it make a difference which number you start with?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15</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If</a:t>
            </a:r>
            <a:r>
              <a:rPr lang="en-GB" dirty="0">
                <a:latin typeface="Arial"/>
                <a:ea typeface="Arial"/>
                <a:cs typeface="Arial"/>
                <a:sym typeface="Arial"/>
              </a:rPr>
              <a:t> pupils are struggling to count to 1,000, they may need a step back counting 100s and ensure they have a secure understanding of this.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Sticks in bundles of 10 (or similar), counters, base 10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If one stick represent</a:t>
            </a:r>
            <a:r>
              <a:rPr lang="en-GB" dirty="0">
                <a:solidFill>
                  <a:srgbClr val="000000"/>
                </a:solidFill>
                <a:latin typeface="Arial"/>
                <a:ea typeface="Arial"/>
                <a:cs typeface="Arial"/>
                <a:sym typeface="Arial"/>
              </a:rPr>
              <a:t>s 10, how much does one bundle of sticks represent? How do you know? How many tens are in 100? How many 1s are in 100?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Counting </a:t>
            </a:r>
            <a:r>
              <a:rPr lang="en-GB" dirty="0">
                <a:solidFill>
                  <a:srgbClr val="000000"/>
                </a:solidFill>
                <a:latin typeface="Arial"/>
                <a:ea typeface="Arial"/>
                <a:cs typeface="Arial"/>
                <a:sym typeface="Arial"/>
              </a:rPr>
              <a:t>in tens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Use a range of concrete resources where different items represent 100. Count the objects together.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If pupils are struggling to count to 1,000, they may need a step back counting 100s and ensure they have a secure understanding of this. </a:t>
            </a:r>
            <a:endParaRPr lang="en-GB"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Sticks in bundles of 10 (or similar), counters, base 10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Are the num</a:t>
            </a:r>
            <a:r>
              <a:rPr lang="en-GB" dirty="0">
                <a:solidFill>
                  <a:srgbClr val="000000"/>
                </a:solidFill>
                <a:latin typeface="Arial"/>
                <a:ea typeface="Arial"/>
                <a:cs typeface="Arial"/>
                <a:sym typeface="Arial"/>
              </a:rPr>
              <a:t>ber tracks increasing or decreasing? How do you know? What is the difference between the numbers? What do you notice?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Adding 50 to the</a:t>
            </a:r>
            <a:r>
              <a:rPr lang="en-GB" dirty="0">
                <a:solidFill>
                  <a:srgbClr val="000000"/>
                </a:solidFill>
                <a:latin typeface="Arial"/>
                <a:ea typeface="Arial"/>
                <a:cs typeface="Arial"/>
                <a:sym typeface="Arial"/>
              </a:rPr>
              <a:t> numbers to find the missing numbers (pupils can identify that each pattern increases/ decreases by 100 and may believe that they need to halve this to find the missing numbers).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18</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None/>
            </a:pPr>
            <a:br>
              <a:rPr lang="en-GB" b="0" dirty="0">
                <a:effectLst/>
              </a:rPr>
            </a:br>
            <a:r>
              <a:rPr lang="en-GB" sz="1200" b="0" i="0" u="none" strike="noStrike" dirty="0">
                <a:solidFill>
                  <a:srgbClr val="000000"/>
                </a:solidFill>
                <a:latin typeface="Arial"/>
                <a:ea typeface="Arial"/>
                <a:cs typeface="Arial"/>
                <a:sym typeface="Arial"/>
              </a:rPr>
              <a:t>A – </a:t>
            </a:r>
            <a:r>
              <a:rPr lang="en-GB" dirty="0">
                <a:solidFill>
                  <a:srgbClr val="000000"/>
                </a:solidFill>
                <a:latin typeface="Arial"/>
                <a:ea typeface="Arial"/>
                <a:cs typeface="Arial"/>
                <a:sym typeface="Arial"/>
              </a:rPr>
              <a:t>The pupil has increased by 100, not 1,000. This shows two errors. The first is that they have not identified that the numbers are decreasing, not increasing. The second is that they have used 100, not 1,000.</a:t>
            </a:r>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B – Correct answer</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C – The pupil </a:t>
            </a:r>
            <a:r>
              <a:rPr lang="en-GB" dirty="0">
                <a:solidFill>
                  <a:srgbClr val="000000"/>
                </a:solidFill>
                <a:latin typeface="Arial"/>
                <a:ea typeface="Arial"/>
                <a:cs typeface="Arial"/>
                <a:sym typeface="Arial"/>
              </a:rPr>
              <a:t>has identified a pattern (the thousands digit is decreasing by one each time) but they have not identified the place value of the given numbers compared to their answers. </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D – The pupil understand that </a:t>
            </a:r>
            <a:r>
              <a:rPr lang="en-GB" dirty="0">
                <a:solidFill>
                  <a:srgbClr val="000000"/>
                </a:solidFill>
                <a:latin typeface="Arial"/>
                <a:ea typeface="Arial"/>
                <a:cs typeface="Arial"/>
                <a:sym typeface="Arial"/>
              </a:rPr>
              <a:t>there is a difference of 1,000 between 7,000 and 6,000 as well as 4,000 and 3,000. They believe that they need to half this amount to find the missing number (e.g. 6,000 - (half of 1,000) = 5,500).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Base 10</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a:t>
            </a:r>
            <a:r>
              <a:rPr lang="en-GB" i="1" dirty="0">
                <a:solidFill>
                  <a:srgbClr val="000000"/>
                </a:solidFill>
                <a:latin typeface="Arial"/>
                <a:ea typeface="Arial"/>
                <a:cs typeface="Arial"/>
                <a:sym typeface="Arial"/>
              </a:rPr>
              <a:t>Key questions on the slide. </a:t>
            </a:r>
            <a:r>
              <a:rPr lang="en-GB" dirty="0">
                <a:solidFill>
                  <a:srgbClr val="000000"/>
                </a:solidFill>
                <a:latin typeface="Arial"/>
                <a:ea typeface="Arial"/>
                <a:cs typeface="Arial"/>
                <a:sym typeface="Arial"/>
              </a:rPr>
              <a:t>Prove to me that your answer is correct. </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How many tens/ one</a:t>
            </a:r>
            <a:r>
              <a:rPr lang="en-GB" dirty="0">
                <a:solidFill>
                  <a:srgbClr val="000000"/>
                </a:solidFill>
                <a:latin typeface="Arial"/>
                <a:ea typeface="Arial"/>
                <a:cs typeface="Arial"/>
                <a:sym typeface="Arial"/>
              </a:rPr>
              <a:t>s are in (hundred number)? E.g. How many tens are in 300? (30 tens, 300 ones)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can you use what we have just looked at to help you here? How much bigger is 1,000 than 100? How many of the green blocks would you need to make the blue block?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become confused by t</a:t>
            </a:r>
            <a:r>
              <a:rPr lang="en-GB" dirty="0">
                <a:solidFill>
                  <a:srgbClr val="000000"/>
                </a:solidFill>
                <a:latin typeface="Arial"/>
                <a:ea typeface="Arial"/>
                <a:cs typeface="Arial"/>
                <a:sym typeface="Arial"/>
              </a:rPr>
              <a:t>he repetition of numbers in the answer sentences.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How many </a:t>
            </a:r>
            <a:r>
              <a:rPr lang="en-GB" dirty="0">
                <a:solidFill>
                  <a:srgbClr val="000000"/>
                </a:solidFill>
                <a:latin typeface="Arial"/>
                <a:ea typeface="Arial"/>
                <a:cs typeface="Arial"/>
                <a:sym typeface="Arial"/>
              </a:rPr>
              <a:t>hundreds/ tens/ ones are in (thousand number)?</a:t>
            </a:r>
            <a:endParaRPr lang="en-GB" sz="1200" b="0" i="0" u="none" strike="noStrik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Encourage pupils to write their answers in numerals and words.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a:t>
            </a:r>
            <a:r>
              <a:rPr lang="en-GB" dirty="0">
                <a:solidFill>
                  <a:srgbClr val="000000"/>
                </a:solidFill>
                <a:latin typeface="Arial"/>
                <a:ea typeface="Arial"/>
                <a:cs typeface="Arial"/>
                <a:sym typeface="Arial"/>
              </a:rPr>
              <a:t>place value counters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Do you need to change the hundreds/ tens/ ones columns? Why/ why not? What do you notice?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Starting by counting in 1,000s then changing to 100s, 10s or 1s. Pupils may say the numbers five zero zero zero instead of five thousand.</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How many hundreds would this be? (50 hundreds) or tens or ones? </a:t>
            </a:r>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a:t>
            </a:r>
            <a:r>
              <a:rPr lang="en-GB" dirty="0">
                <a:solidFill>
                  <a:srgbClr val="000000"/>
                </a:solidFill>
                <a:latin typeface="Arial"/>
                <a:ea typeface="Arial"/>
                <a:cs typeface="Arial"/>
                <a:sym typeface="Arial"/>
              </a:rPr>
              <a:t>place value counters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D</a:t>
            </a:r>
            <a:r>
              <a:rPr lang="en-GB" dirty="0">
                <a:solidFill>
                  <a:srgbClr val="000000"/>
                </a:solidFill>
                <a:latin typeface="Arial"/>
                <a:ea typeface="Arial"/>
                <a:cs typeface="Arial"/>
                <a:sym typeface="Arial"/>
              </a:rPr>
              <a:t>o you notice a pattern? What is happening to the hundreds/ tens/ ones? Why are the 0s important in the numbers? What would the value of the digit 8/7/5 be if I removed the zeros from the answer?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recount </a:t>
            </a:r>
            <a:r>
              <a:rPr lang="en-GB" dirty="0">
                <a:solidFill>
                  <a:srgbClr val="000000"/>
                </a:solidFill>
                <a:latin typeface="Arial"/>
                <a:ea typeface="Arial"/>
                <a:cs typeface="Arial"/>
                <a:sym typeface="Arial"/>
              </a:rPr>
              <a:t>one of the bags. Pupils may not understand the importance of zero as a place holder and not include them.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Explain how you worked out your answers without using the word ‘add’. (Some pupils will describe adding 1,000 each time. As we are counting in multiples of 1,000 it is important that pupils can explain counting)</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186859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3,000, three thousand</a:t>
            </a:r>
          </a:p>
          <a:p>
            <a:pPr marL="228600" indent="-228600" rtl="0">
              <a:buAutoNum type="alphaLcParenR"/>
            </a:pPr>
            <a:r>
              <a:rPr lang="en-GB" dirty="0"/>
              <a:t>6,000, six thousand</a:t>
            </a:r>
          </a:p>
          <a:p>
            <a:pPr marL="228600" indent="-228600" rtl="0">
              <a:buAutoNum type="alphaLcParenR"/>
            </a:pPr>
            <a:r>
              <a:rPr lang="en-GB" dirty="0"/>
              <a:t>7,000. seven thousand </a:t>
            </a:r>
          </a:p>
          <a:p>
            <a:pPr marL="228600" indent="-228600" rtl="0">
              <a:buAutoNum type="alphaLcParenR"/>
            </a:pPr>
            <a:r>
              <a:rPr lang="en-GB" dirty="0"/>
              <a:t>8,000, eight thousand</a:t>
            </a:r>
          </a:p>
          <a:p>
            <a:pPr marL="228600" indent="-228600" rtl="0">
              <a:buAutoNum type="alphaLcParenR"/>
            </a:pPr>
            <a:r>
              <a:rPr lang="en-GB" dirty="0"/>
              <a:t>10,000, ten thousand</a:t>
            </a:r>
          </a:p>
          <a:p>
            <a:pPr marL="228600" indent="-228600" rtl="0">
              <a:buAutoNum type="alphaLcParenR"/>
            </a:pPr>
            <a:r>
              <a:rPr lang="en-GB" dirty="0"/>
              <a:t>4,000 or four thousand. Accept relevant explanations, for example, I know because the thousand digit will increase by 1 and the hundreds, tens and ones will not increase.</a:t>
            </a:r>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C</a:t>
            </a:r>
            <a:r>
              <a:rPr lang="en-GB" dirty="0">
                <a:solidFill>
                  <a:srgbClr val="000000"/>
                </a:solidFill>
                <a:latin typeface="Arial"/>
                <a:ea typeface="Arial"/>
                <a:cs typeface="Arial"/>
                <a:sym typeface="Arial"/>
              </a:rPr>
              <a:t>ounters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Which number is missing? How do you know? W</a:t>
            </a:r>
            <a:r>
              <a:rPr lang="en-GB" dirty="0">
                <a:solidFill>
                  <a:srgbClr val="000000"/>
                </a:solidFill>
                <a:latin typeface="Arial"/>
                <a:ea typeface="Arial"/>
                <a:cs typeface="Arial"/>
                <a:sym typeface="Arial"/>
              </a:rPr>
              <a:t>hat are the numbers increasing/ decreasing in? What comes before 1,000?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Continue to count in thousands beyond 5,000.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What mistake do you think someone could make when they’re counting in 1,000s? (Questions like this can help pupils to analyse the correct process and consider the areas that could be difficult).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0, 1,000, 2,000, 3,000, 4,000, 5,000</a:t>
            </a:r>
          </a:p>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7,000, 6,000, 5,000, 4,000, 3,000, 2,000</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10,000, 9,000, 8,000, 7,000, 6,000, 5,000</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6,000, 5,000, 4,000, 3,000, 2,000, 1,000, 0</a:t>
            </a:r>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4022518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understand how to count in thousands</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4</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understand how to count in thousands</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7" name="Picture 6" descr="Diagram&#10;&#10;Description automatically generated">
            <a:extLst>
              <a:ext uri="{FF2B5EF4-FFF2-40B4-BE49-F238E27FC236}">
                <a16:creationId xmlns:a16="http://schemas.microsoft.com/office/drawing/2014/main" id="{18C9CCF1-919F-C741-B159-3571029B459B}"/>
              </a:ext>
            </a:extLst>
          </p:cNvPr>
          <p:cNvPicPr>
            <a:picLocks noChangeAspect="1"/>
          </p:cNvPicPr>
          <p:nvPr/>
        </p:nvPicPr>
        <p:blipFill>
          <a:blip r:embed="rId3"/>
          <a:stretch>
            <a:fillRect/>
          </a:stretch>
        </p:blipFill>
        <p:spPr>
          <a:xfrm>
            <a:off x="263524" y="1077157"/>
            <a:ext cx="8244840" cy="55168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252662"/>
          </a:xfrm>
        </p:spPr>
        <p:txBody>
          <a:bodyPr/>
          <a:lstStyle/>
          <a:p>
            <a:r>
              <a:rPr lang="en-GB" b="1" dirty="0"/>
              <a:t>True or false. </a:t>
            </a:r>
          </a:p>
          <a:p>
            <a:r>
              <a:rPr lang="en-GB" dirty="0"/>
              <a:t>The next number in this sequence would be 5,000.</a:t>
            </a:r>
          </a:p>
          <a:p>
            <a:endParaRPr lang="en-GB" dirty="0"/>
          </a:p>
          <a:p>
            <a:r>
              <a:rPr lang="en-GB" dirty="0"/>
              <a:t>Explain your answer.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63046" y="5747859"/>
            <a:ext cx="9885470"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True 5,000 would be the next number. The counters are increasing by 1,000 each time. The sequence has ended on 4,000 so the next number would be 5,000.</a:t>
            </a:r>
          </a:p>
        </p:txBody>
      </p:sp>
      <p:pic>
        <p:nvPicPr>
          <p:cNvPr id="7" name="Google Shape;90;p9">
            <a:extLst>
              <a:ext uri="{FF2B5EF4-FFF2-40B4-BE49-F238E27FC236}">
                <a16:creationId xmlns:a16="http://schemas.microsoft.com/office/drawing/2014/main" id="{2323FDF9-2EA6-D248-B7FC-5958A86CC275}"/>
              </a:ext>
            </a:extLst>
          </p:cNvPr>
          <p:cNvPicPr preferRelativeResize="0"/>
          <p:nvPr/>
        </p:nvPicPr>
        <p:blipFill>
          <a:blip r:embed="rId3">
            <a:alphaModFix/>
          </a:blip>
          <a:stretch>
            <a:fillRect/>
          </a:stretch>
        </p:blipFill>
        <p:spPr>
          <a:xfrm>
            <a:off x="2090554" y="4997788"/>
            <a:ext cx="854640" cy="802844"/>
          </a:xfrm>
          <a:prstGeom prst="rect">
            <a:avLst/>
          </a:prstGeom>
          <a:noFill/>
          <a:ln>
            <a:noFill/>
          </a:ln>
        </p:spPr>
      </p:pic>
      <p:sp>
        <p:nvSpPr>
          <p:cNvPr id="8" name="Rounded Rectangle 7">
            <a:extLst>
              <a:ext uri="{FF2B5EF4-FFF2-40B4-BE49-F238E27FC236}">
                <a16:creationId xmlns:a16="http://schemas.microsoft.com/office/drawing/2014/main" id="{5051A417-1ADF-8D41-ABEA-CB72C718B9CA}"/>
              </a:ext>
            </a:extLst>
          </p:cNvPr>
          <p:cNvSpPr/>
          <p:nvPr/>
        </p:nvSpPr>
        <p:spPr>
          <a:xfrm>
            <a:off x="8223006" y="1497399"/>
            <a:ext cx="1828800" cy="431708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nvGrpSpPr>
          <p:cNvPr id="4" name="Group 3">
            <a:extLst>
              <a:ext uri="{FF2B5EF4-FFF2-40B4-BE49-F238E27FC236}">
                <a16:creationId xmlns:a16="http://schemas.microsoft.com/office/drawing/2014/main" id="{02393625-DAF0-C740-AD10-464A73EBF498}"/>
              </a:ext>
            </a:extLst>
          </p:cNvPr>
          <p:cNvGrpSpPr/>
          <p:nvPr/>
        </p:nvGrpSpPr>
        <p:grpSpPr>
          <a:xfrm>
            <a:off x="6689893" y="2557932"/>
            <a:ext cx="854640" cy="3256554"/>
            <a:chOff x="6689893" y="2557932"/>
            <a:chExt cx="854640" cy="3256554"/>
          </a:xfrm>
        </p:grpSpPr>
        <p:pic>
          <p:nvPicPr>
            <p:cNvPr id="9" name="Google Shape;90;p9">
              <a:extLst>
                <a:ext uri="{FF2B5EF4-FFF2-40B4-BE49-F238E27FC236}">
                  <a16:creationId xmlns:a16="http://schemas.microsoft.com/office/drawing/2014/main" id="{07B7E724-275D-4F40-92F8-5654A98162BD}"/>
                </a:ext>
              </a:extLst>
            </p:cNvPr>
            <p:cNvPicPr preferRelativeResize="0"/>
            <p:nvPr/>
          </p:nvPicPr>
          <p:blipFill>
            <a:blip r:embed="rId3">
              <a:alphaModFix/>
            </a:blip>
            <a:stretch>
              <a:fillRect/>
            </a:stretch>
          </p:blipFill>
          <p:spPr>
            <a:xfrm>
              <a:off x="6689893" y="5011642"/>
              <a:ext cx="854640" cy="802844"/>
            </a:xfrm>
            <a:prstGeom prst="rect">
              <a:avLst/>
            </a:prstGeom>
            <a:noFill/>
            <a:ln>
              <a:noFill/>
            </a:ln>
          </p:spPr>
        </p:pic>
        <p:pic>
          <p:nvPicPr>
            <p:cNvPr id="10" name="Google Shape;90;p9">
              <a:extLst>
                <a:ext uri="{FF2B5EF4-FFF2-40B4-BE49-F238E27FC236}">
                  <a16:creationId xmlns:a16="http://schemas.microsoft.com/office/drawing/2014/main" id="{55653DBE-1E99-144E-8296-E1C31BE78EDC}"/>
                </a:ext>
              </a:extLst>
            </p:cNvPr>
            <p:cNvPicPr preferRelativeResize="0"/>
            <p:nvPr/>
          </p:nvPicPr>
          <p:blipFill>
            <a:blip r:embed="rId3">
              <a:alphaModFix/>
            </a:blip>
            <a:stretch>
              <a:fillRect/>
            </a:stretch>
          </p:blipFill>
          <p:spPr>
            <a:xfrm>
              <a:off x="6689893" y="4194944"/>
              <a:ext cx="854640" cy="802844"/>
            </a:xfrm>
            <a:prstGeom prst="rect">
              <a:avLst/>
            </a:prstGeom>
            <a:noFill/>
            <a:ln>
              <a:noFill/>
            </a:ln>
          </p:spPr>
        </p:pic>
        <p:pic>
          <p:nvPicPr>
            <p:cNvPr id="11" name="Google Shape;90;p9">
              <a:extLst>
                <a:ext uri="{FF2B5EF4-FFF2-40B4-BE49-F238E27FC236}">
                  <a16:creationId xmlns:a16="http://schemas.microsoft.com/office/drawing/2014/main" id="{269A6F83-AF56-5C48-BF5A-2B199E2999DA}"/>
                </a:ext>
              </a:extLst>
            </p:cNvPr>
            <p:cNvPicPr preferRelativeResize="0"/>
            <p:nvPr/>
          </p:nvPicPr>
          <p:blipFill>
            <a:blip r:embed="rId3">
              <a:alphaModFix/>
            </a:blip>
            <a:stretch>
              <a:fillRect/>
            </a:stretch>
          </p:blipFill>
          <p:spPr>
            <a:xfrm>
              <a:off x="6689893" y="3378246"/>
              <a:ext cx="854640" cy="802844"/>
            </a:xfrm>
            <a:prstGeom prst="rect">
              <a:avLst/>
            </a:prstGeom>
            <a:noFill/>
            <a:ln>
              <a:noFill/>
            </a:ln>
          </p:spPr>
        </p:pic>
        <p:pic>
          <p:nvPicPr>
            <p:cNvPr id="12" name="Google Shape;90;p9">
              <a:extLst>
                <a:ext uri="{FF2B5EF4-FFF2-40B4-BE49-F238E27FC236}">
                  <a16:creationId xmlns:a16="http://schemas.microsoft.com/office/drawing/2014/main" id="{069B0D15-E333-3D4E-8746-515D66E936D7}"/>
                </a:ext>
              </a:extLst>
            </p:cNvPr>
            <p:cNvPicPr preferRelativeResize="0"/>
            <p:nvPr/>
          </p:nvPicPr>
          <p:blipFill>
            <a:blip r:embed="rId3">
              <a:alphaModFix/>
            </a:blip>
            <a:stretch>
              <a:fillRect/>
            </a:stretch>
          </p:blipFill>
          <p:spPr>
            <a:xfrm>
              <a:off x="6689893" y="2557932"/>
              <a:ext cx="854640" cy="802844"/>
            </a:xfrm>
            <a:prstGeom prst="rect">
              <a:avLst/>
            </a:prstGeom>
            <a:noFill/>
            <a:ln>
              <a:noFill/>
            </a:ln>
          </p:spPr>
        </p:pic>
      </p:grpSp>
      <p:grpSp>
        <p:nvGrpSpPr>
          <p:cNvPr id="13" name="Group 12">
            <a:extLst>
              <a:ext uri="{FF2B5EF4-FFF2-40B4-BE49-F238E27FC236}">
                <a16:creationId xmlns:a16="http://schemas.microsoft.com/office/drawing/2014/main" id="{8E67F9B8-4C28-0549-B7B5-EE8F2924D090}"/>
              </a:ext>
            </a:extLst>
          </p:cNvPr>
          <p:cNvGrpSpPr/>
          <p:nvPr/>
        </p:nvGrpSpPr>
        <p:grpSpPr>
          <a:xfrm>
            <a:off x="5156780" y="3364392"/>
            <a:ext cx="854640" cy="2436240"/>
            <a:chOff x="6689893" y="3378246"/>
            <a:chExt cx="854640" cy="2436240"/>
          </a:xfrm>
        </p:grpSpPr>
        <p:pic>
          <p:nvPicPr>
            <p:cNvPr id="14" name="Google Shape;90;p9">
              <a:extLst>
                <a:ext uri="{FF2B5EF4-FFF2-40B4-BE49-F238E27FC236}">
                  <a16:creationId xmlns:a16="http://schemas.microsoft.com/office/drawing/2014/main" id="{4B8DFC40-1979-6F47-A1AD-F1B2779E3129}"/>
                </a:ext>
              </a:extLst>
            </p:cNvPr>
            <p:cNvPicPr preferRelativeResize="0"/>
            <p:nvPr/>
          </p:nvPicPr>
          <p:blipFill>
            <a:blip r:embed="rId3">
              <a:alphaModFix/>
            </a:blip>
            <a:stretch>
              <a:fillRect/>
            </a:stretch>
          </p:blipFill>
          <p:spPr>
            <a:xfrm>
              <a:off x="6689893" y="5011642"/>
              <a:ext cx="854640" cy="802844"/>
            </a:xfrm>
            <a:prstGeom prst="rect">
              <a:avLst/>
            </a:prstGeom>
            <a:noFill/>
            <a:ln>
              <a:noFill/>
            </a:ln>
          </p:spPr>
        </p:pic>
        <p:pic>
          <p:nvPicPr>
            <p:cNvPr id="15" name="Google Shape;90;p9">
              <a:extLst>
                <a:ext uri="{FF2B5EF4-FFF2-40B4-BE49-F238E27FC236}">
                  <a16:creationId xmlns:a16="http://schemas.microsoft.com/office/drawing/2014/main" id="{89D25157-D580-EA42-9E28-CBB9758D2233}"/>
                </a:ext>
              </a:extLst>
            </p:cNvPr>
            <p:cNvPicPr preferRelativeResize="0"/>
            <p:nvPr/>
          </p:nvPicPr>
          <p:blipFill>
            <a:blip r:embed="rId3">
              <a:alphaModFix/>
            </a:blip>
            <a:stretch>
              <a:fillRect/>
            </a:stretch>
          </p:blipFill>
          <p:spPr>
            <a:xfrm>
              <a:off x="6689893" y="4194944"/>
              <a:ext cx="854640" cy="802844"/>
            </a:xfrm>
            <a:prstGeom prst="rect">
              <a:avLst/>
            </a:prstGeom>
            <a:noFill/>
            <a:ln>
              <a:noFill/>
            </a:ln>
          </p:spPr>
        </p:pic>
        <p:pic>
          <p:nvPicPr>
            <p:cNvPr id="16" name="Google Shape;90;p9">
              <a:extLst>
                <a:ext uri="{FF2B5EF4-FFF2-40B4-BE49-F238E27FC236}">
                  <a16:creationId xmlns:a16="http://schemas.microsoft.com/office/drawing/2014/main" id="{6622058A-D980-C74A-93DC-120B441F7DDE}"/>
                </a:ext>
              </a:extLst>
            </p:cNvPr>
            <p:cNvPicPr preferRelativeResize="0"/>
            <p:nvPr/>
          </p:nvPicPr>
          <p:blipFill>
            <a:blip r:embed="rId3">
              <a:alphaModFix/>
            </a:blip>
            <a:stretch>
              <a:fillRect/>
            </a:stretch>
          </p:blipFill>
          <p:spPr>
            <a:xfrm>
              <a:off x="6689893" y="3378246"/>
              <a:ext cx="854640" cy="802844"/>
            </a:xfrm>
            <a:prstGeom prst="rect">
              <a:avLst/>
            </a:prstGeom>
            <a:noFill/>
            <a:ln>
              <a:noFill/>
            </a:ln>
          </p:spPr>
        </p:pic>
      </p:grpSp>
      <p:grpSp>
        <p:nvGrpSpPr>
          <p:cNvPr id="18" name="Group 17">
            <a:extLst>
              <a:ext uri="{FF2B5EF4-FFF2-40B4-BE49-F238E27FC236}">
                <a16:creationId xmlns:a16="http://schemas.microsoft.com/office/drawing/2014/main" id="{7DC2996A-BEF7-AD42-B6E1-F98C2EAAE5CF}"/>
              </a:ext>
            </a:extLst>
          </p:cNvPr>
          <p:cNvGrpSpPr/>
          <p:nvPr/>
        </p:nvGrpSpPr>
        <p:grpSpPr>
          <a:xfrm>
            <a:off x="3623667" y="4181090"/>
            <a:ext cx="854640" cy="1619542"/>
            <a:chOff x="6689893" y="4194944"/>
            <a:chExt cx="854640" cy="1619542"/>
          </a:xfrm>
        </p:grpSpPr>
        <p:pic>
          <p:nvPicPr>
            <p:cNvPr id="19" name="Google Shape;90;p9">
              <a:extLst>
                <a:ext uri="{FF2B5EF4-FFF2-40B4-BE49-F238E27FC236}">
                  <a16:creationId xmlns:a16="http://schemas.microsoft.com/office/drawing/2014/main" id="{C6E9A3F9-6F5B-3049-A155-911E249FC400}"/>
                </a:ext>
              </a:extLst>
            </p:cNvPr>
            <p:cNvPicPr preferRelativeResize="0"/>
            <p:nvPr/>
          </p:nvPicPr>
          <p:blipFill>
            <a:blip r:embed="rId3">
              <a:alphaModFix/>
            </a:blip>
            <a:stretch>
              <a:fillRect/>
            </a:stretch>
          </p:blipFill>
          <p:spPr>
            <a:xfrm>
              <a:off x="6689893" y="5011642"/>
              <a:ext cx="854640" cy="802844"/>
            </a:xfrm>
            <a:prstGeom prst="rect">
              <a:avLst/>
            </a:prstGeom>
            <a:noFill/>
            <a:ln>
              <a:noFill/>
            </a:ln>
          </p:spPr>
        </p:pic>
        <p:pic>
          <p:nvPicPr>
            <p:cNvPr id="20" name="Google Shape;90;p9">
              <a:extLst>
                <a:ext uri="{FF2B5EF4-FFF2-40B4-BE49-F238E27FC236}">
                  <a16:creationId xmlns:a16="http://schemas.microsoft.com/office/drawing/2014/main" id="{0ACC82E7-2F6D-FC4B-A646-48BD5869EE1C}"/>
                </a:ext>
              </a:extLst>
            </p:cNvPr>
            <p:cNvPicPr preferRelativeResize="0"/>
            <p:nvPr/>
          </p:nvPicPr>
          <p:blipFill>
            <a:blip r:embed="rId3">
              <a:alphaModFix/>
            </a:blip>
            <a:stretch>
              <a:fillRect/>
            </a:stretch>
          </p:blipFill>
          <p:spPr>
            <a:xfrm>
              <a:off x="6689893" y="4194944"/>
              <a:ext cx="854640" cy="802844"/>
            </a:xfrm>
            <a:prstGeom prst="rect">
              <a:avLst/>
            </a:prstGeom>
            <a:noFill/>
            <a:ln>
              <a:noFill/>
            </a:ln>
          </p:spPr>
        </p:pic>
      </p:gr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Table&#10;&#10;Description automatically generated">
            <a:extLst>
              <a:ext uri="{FF2B5EF4-FFF2-40B4-BE49-F238E27FC236}">
                <a16:creationId xmlns:a16="http://schemas.microsoft.com/office/drawing/2014/main" id="{39072D1D-B470-5042-8BA3-49D56C517C6E}"/>
              </a:ext>
            </a:extLst>
          </p:cNvPr>
          <p:cNvPicPr>
            <a:picLocks noChangeAspect="1"/>
          </p:cNvPicPr>
          <p:nvPr/>
        </p:nvPicPr>
        <p:blipFill>
          <a:blip r:embed="rId3"/>
          <a:stretch>
            <a:fillRect/>
          </a:stretch>
        </p:blipFill>
        <p:spPr>
          <a:xfrm>
            <a:off x="263524" y="1077157"/>
            <a:ext cx="7848600" cy="39928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Complete the number tracks.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aphicFrame>
        <p:nvGraphicFramePr>
          <p:cNvPr id="7" name="Google Shape;249;p22">
            <a:extLst>
              <a:ext uri="{FF2B5EF4-FFF2-40B4-BE49-F238E27FC236}">
                <a16:creationId xmlns:a16="http://schemas.microsoft.com/office/drawing/2014/main" id="{391374D0-170A-3145-9007-5ECACEFD37A1}"/>
              </a:ext>
            </a:extLst>
          </p:cNvPr>
          <p:cNvGraphicFramePr/>
          <p:nvPr>
            <p:extLst>
              <p:ext uri="{D42A27DB-BD31-4B8C-83A1-F6EECF244321}">
                <p14:modId xmlns:p14="http://schemas.microsoft.com/office/powerpoint/2010/main" val="3974312529"/>
              </p:ext>
            </p:extLst>
          </p:nvPr>
        </p:nvGraphicFramePr>
        <p:xfrm>
          <a:off x="952500" y="2096952"/>
          <a:ext cx="10287000" cy="518130"/>
        </p:xfrm>
        <a:graphic>
          <a:graphicData uri="http://schemas.openxmlformats.org/drawingml/2006/table">
            <a:tbl>
              <a:tblPr>
                <a:noFil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1,000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2,000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4,000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5,000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bl>
          </a:graphicData>
        </a:graphic>
      </p:graphicFrame>
      <p:sp>
        <p:nvSpPr>
          <p:cNvPr id="8" name="Google Shape;250;p22">
            <a:extLst>
              <a:ext uri="{FF2B5EF4-FFF2-40B4-BE49-F238E27FC236}">
                <a16:creationId xmlns:a16="http://schemas.microsoft.com/office/drawing/2014/main" id="{CD39CC82-5C35-3742-8030-E801C11E75CB}"/>
              </a:ext>
            </a:extLst>
          </p:cNvPr>
          <p:cNvSpPr txBox="1"/>
          <p:nvPr/>
        </p:nvSpPr>
        <p:spPr>
          <a:xfrm>
            <a:off x="4381500" y="2096952"/>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3,000</a:t>
            </a:r>
            <a:endParaRPr kumimoji="0"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
        <p:nvSpPr>
          <p:cNvPr id="9" name="Google Shape;251;p22">
            <a:extLst>
              <a:ext uri="{FF2B5EF4-FFF2-40B4-BE49-F238E27FC236}">
                <a16:creationId xmlns:a16="http://schemas.microsoft.com/office/drawing/2014/main" id="{B59D9484-9705-1B4E-A760-A2A90BF8E47C}"/>
              </a:ext>
            </a:extLst>
          </p:cNvPr>
          <p:cNvSpPr txBox="1"/>
          <p:nvPr/>
        </p:nvSpPr>
        <p:spPr>
          <a:xfrm>
            <a:off x="9525000" y="2096977"/>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6,000</a:t>
            </a:r>
            <a:endParaRPr kumimoji="0"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graphicFrame>
        <p:nvGraphicFramePr>
          <p:cNvPr id="10" name="Google Shape;252;p22">
            <a:extLst>
              <a:ext uri="{FF2B5EF4-FFF2-40B4-BE49-F238E27FC236}">
                <a16:creationId xmlns:a16="http://schemas.microsoft.com/office/drawing/2014/main" id="{F68BC099-1B0C-F043-AC1D-24C45024E810}"/>
              </a:ext>
            </a:extLst>
          </p:cNvPr>
          <p:cNvGraphicFramePr/>
          <p:nvPr>
            <p:extLst>
              <p:ext uri="{D42A27DB-BD31-4B8C-83A1-F6EECF244321}">
                <p14:modId xmlns:p14="http://schemas.microsoft.com/office/powerpoint/2010/main" val="2850454536"/>
              </p:ext>
            </p:extLst>
          </p:nvPr>
        </p:nvGraphicFramePr>
        <p:xfrm>
          <a:off x="952500" y="3453102"/>
          <a:ext cx="10287000" cy="518130"/>
        </p:xfrm>
        <a:graphic>
          <a:graphicData uri="http://schemas.openxmlformats.org/drawingml/2006/table">
            <a:tbl>
              <a:tblPr>
                <a:noFil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8,000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7,000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6,000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4,000</a:t>
                      </a:r>
                      <a:endParaRPr sz="22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bl>
          </a:graphicData>
        </a:graphic>
      </p:graphicFrame>
      <p:sp>
        <p:nvSpPr>
          <p:cNvPr id="11" name="Google Shape;253;p22">
            <a:extLst>
              <a:ext uri="{FF2B5EF4-FFF2-40B4-BE49-F238E27FC236}">
                <a16:creationId xmlns:a16="http://schemas.microsoft.com/office/drawing/2014/main" id="{2FC9BDB0-108C-1E45-977B-E0B8E12D6A89}"/>
              </a:ext>
            </a:extLst>
          </p:cNvPr>
          <p:cNvSpPr txBox="1"/>
          <p:nvPr/>
        </p:nvSpPr>
        <p:spPr>
          <a:xfrm>
            <a:off x="952500" y="3453115"/>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9,000</a:t>
            </a:r>
            <a:endParaRPr kumimoji="0"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
        <p:nvSpPr>
          <p:cNvPr id="12" name="Google Shape;254;p22">
            <a:extLst>
              <a:ext uri="{FF2B5EF4-FFF2-40B4-BE49-F238E27FC236}">
                <a16:creationId xmlns:a16="http://schemas.microsoft.com/office/drawing/2014/main" id="{E71EB5F7-2753-4B4D-8954-60FF66ED03D4}"/>
              </a:ext>
            </a:extLst>
          </p:cNvPr>
          <p:cNvSpPr txBox="1"/>
          <p:nvPr/>
        </p:nvSpPr>
        <p:spPr>
          <a:xfrm>
            <a:off x="7810500" y="3453127"/>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5,000</a:t>
            </a:r>
            <a:endParaRPr kumimoji="0"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graphicFrame>
        <p:nvGraphicFramePr>
          <p:cNvPr id="13" name="Google Shape;256;p22">
            <a:extLst>
              <a:ext uri="{FF2B5EF4-FFF2-40B4-BE49-F238E27FC236}">
                <a16:creationId xmlns:a16="http://schemas.microsoft.com/office/drawing/2014/main" id="{2C24C3B4-0D85-C141-879B-0974E54AE3DC}"/>
              </a:ext>
            </a:extLst>
          </p:cNvPr>
          <p:cNvGraphicFramePr/>
          <p:nvPr>
            <p:extLst>
              <p:ext uri="{D42A27DB-BD31-4B8C-83A1-F6EECF244321}">
                <p14:modId xmlns:p14="http://schemas.microsoft.com/office/powerpoint/2010/main" val="4290569180"/>
              </p:ext>
            </p:extLst>
          </p:nvPr>
        </p:nvGraphicFramePr>
        <p:xfrm>
          <a:off x="952500" y="4941752"/>
          <a:ext cx="10287000" cy="518130"/>
        </p:xfrm>
        <a:graphic>
          <a:graphicData uri="http://schemas.openxmlformats.org/drawingml/2006/table">
            <a:tbl>
              <a:tblPr>
                <a:noFil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6,000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7,000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8,000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bl>
          </a:graphicData>
        </a:graphic>
      </p:graphicFrame>
      <p:sp>
        <p:nvSpPr>
          <p:cNvPr id="14" name="Google Shape;257;p22">
            <a:extLst>
              <a:ext uri="{FF2B5EF4-FFF2-40B4-BE49-F238E27FC236}">
                <a16:creationId xmlns:a16="http://schemas.microsoft.com/office/drawing/2014/main" id="{2D46384E-9C14-CA4D-A700-6921D7154E28}"/>
              </a:ext>
            </a:extLst>
          </p:cNvPr>
          <p:cNvSpPr txBox="1"/>
          <p:nvPr/>
        </p:nvSpPr>
        <p:spPr>
          <a:xfrm>
            <a:off x="9525000" y="4941765"/>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10,000</a:t>
            </a:r>
            <a:endParaRPr kumimoji="0"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15" name="Google Shape;258;p22">
            <a:extLst>
              <a:ext uri="{FF2B5EF4-FFF2-40B4-BE49-F238E27FC236}">
                <a16:creationId xmlns:a16="http://schemas.microsoft.com/office/drawing/2014/main" id="{88A574F0-7FDE-1A4D-8FF6-94EC89876D79}"/>
              </a:ext>
            </a:extLst>
          </p:cNvPr>
          <p:cNvSpPr txBox="1"/>
          <p:nvPr/>
        </p:nvSpPr>
        <p:spPr>
          <a:xfrm>
            <a:off x="7810500" y="4941777"/>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9,000</a:t>
            </a:r>
            <a:endParaRPr kumimoji="0"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
        <p:nvSpPr>
          <p:cNvPr id="16" name="Google Shape;259;p22">
            <a:extLst>
              <a:ext uri="{FF2B5EF4-FFF2-40B4-BE49-F238E27FC236}">
                <a16:creationId xmlns:a16="http://schemas.microsoft.com/office/drawing/2014/main" id="{FAD4EC55-11A5-0247-8B30-61914271552D}"/>
              </a:ext>
            </a:extLst>
          </p:cNvPr>
          <p:cNvSpPr txBox="1"/>
          <p:nvPr/>
        </p:nvSpPr>
        <p:spPr>
          <a:xfrm>
            <a:off x="952500" y="4941765"/>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5,000</a:t>
            </a:r>
            <a:endParaRPr kumimoji="0"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nextCondLst>
                <p:cond evt="onClick" delay="0">
                  <p:tgtEl>
                    <p:spTgt spid="5"/>
                  </p:tgtEl>
                </p:cond>
              </p:nextCondLst>
            </p:seq>
          </p:childTnLst>
        </p:cTn>
      </p:par>
    </p:tnLst>
    <p:bldLst>
      <p:bldP spid="8" grpId="0"/>
      <p:bldP spid="9" grpId="0"/>
      <p:bldP spid="11" grpId="0"/>
      <p:bldP spid="12"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A screenshot of a computer&#10;&#10;Description automatically generated with low confidence">
            <a:extLst>
              <a:ext uri="{FF2B5EF4-FFF2-40B4-BE49-F238E27FC236}">
                <a16:creationId xmlns:a16="http://schemas.microsoft.com/office/drawing/2014/main" id="{9833F6F0-C21F-E647-ABFE-751D977EF633}"/>
              </a:ext>
            </a:extLst>
          </p:cNvPr>
          <p:cNvPicPr>
            <a:picLocks noChangeAspect="1"/>
          </p:cNvPicPr>
          <p:nvPr/>
        </p:nvPicPr>
        <p:blipFill>
          <a:blip r:embed="rId3"/>
          <a:stretch>
            <a:fillRect/>
          </a:stretch>
        </p:blipFill>
        <p:spPr>
          <a:xfrm>
            <a:off x="263524" y="1077157"/>
            <a:ext cx="7848600" cy="4648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252662"/>
          </a:xfrm>
        </p:spPr>
        <p:txBody>
          <a:bodyPr/>
          <a:lstStyle/>
          <a:p>
            <a:r>
              <a:rPr lang="en-GB" dirty="0"/>
              <a:t>When I count up in thousands from zero, the ones column will always ends in zero. </a:t>
            </a:r>
          </a:p>
          <a:p>
            <a:r>
              <a:rPr lang="en-GB" b="1" dirty="0"/>
              <a:t>Will this always happen? </a:t>
            </a:r>
          </a:p>
          <a:p>
            <a:endParaRPr lang="en-GB" dirty="0"/>
          </a:p>
          <a:p>
            <a:r>
              <a:rPr lang="en-GB" dirty="0"/>
              <a:t>Explain your thinking.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FF77BD0-815B-8640-9528-9954286DDFEB}"/>
              </a:ext>
            </a:extLst>
          </p:cNvPr>
          <p:cNvSpPr txBox="1"/>
          <p:nvPr/>
        </p:nvSpPr>
        <p:spPr>
          <a:xfrm>
            <a:off x="263046" y="4132904"/>
            <a:ext cx="10212697"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If you start at zero and count up in 1,000s the ones column will always end in zero. If you pick a different starting number, the ones column will not always end in zero. </a:t>
            </a:r>
          </a:p>
        </p:txBody>
      </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a:latin typeface="Century Gothic" panose="020B0502020202020204" pitchFamily="34" charset="0"/>
              </a:rPr>
              <a:t>Counting in hundreds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100447"/>
          </a:xfrm>
        </p:spPr>
        <p:txBody>
          <a:bodyPr/>
          <a:lstStyle/>
          <a:p>
            <a:r>
              <a:rPr lang="en-GB" dirty="0"/>
              <a:t>Each individual stick represents 10. </a:t>
            </a:r>
          </a:p>
          <a:p>
            <a:r>
              <a:rPr lang="en-GB" b="1" dirty="0"/>
              <a:t>Which numbers do the sticks represent?</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19" name="Group 18">
            <a:extLst>
              <a:ext uri="{FF2B5EF4-FFF2-40B4-BE49-F238E27FC236}">
                <a16:creationId xmlns:a16="http://schemas.microsoft.com/office/drawing/2014/main" id="{69826483-CF0D-1545-86DA-E8AC2F97B972}"/>
              </a:ext>
            </a:extLst>
          </p:cNvPr>
          <p:cNvGrpSpPr/>
          <p:nvPr/>
        </p:nvGrpSpPr>
        <p:grpSpPr>
          <a:xfrm>
            <a:off x="263046" y="1801091"/>
            <a:ext cx="3241713" cy="1282826"/>
            <a:chOff x="263046" y="1801091"/>
            <a:chExt cx="3241713" cy="1282826"/>
          </a:xfrm>
        </p:grpSpPr>
        <p:pic>
          <p:nvPicPr>
            <p:cNvPr id="6" name="Google Shape;120;p10">
              <a:extLst>
                <a:ext uri="{FF2B5EF4-FFF2-40B4-BE49-F238E27FC236}">
                  <a16:creationId xmlns:a16="http://schemas.microsoft.com/office/drawing/2014/main" id="{4B92C71F-629E-1448-BD14-FDAF49FA3FC4}"/>
                </a:ext>
              </a:extLst>
            </p:cNvPr>
            <p:cNvPicPr preferRelativeResize="0"/>
            <p:nvPr/>
          </p:nvPicPr>
          <p:blipFill>
            <a:blip r:embed="rId3">
              <a:alphaModFix/>
            </a:blip>
            <a:stretch>
              <a:fillRect/>
            </a:stretch>
          </p:blipFill>
          <p:spPr>
            <a:xfrm>
              <a:off x="263046" y="1801091"/>
              <a:ext cx="1315931" cy="1282826"/>
            </a:xfrm>
            <a:prstGeom prst="rect">
              <a:avLst/>
            </a:prstGeom>
            <a:noFill/>
            <a:ln>
              <a:noFill/>
            </a:ln>
          </p:spPr>
        </p:pic>
        <p:pic>
          <p:nvPicPr>
            <p:cNvPr id="7" name="Google Shape;120;p10">
              <a:extLst>
                <a:ext uri="{FF2B5EF4-FFF2-40B4-BE49-F238E27FC236}">
                  <a16:creationId xmlns:a16="http://schemas.microsoft.com/office/drawing/2014/main" id="{1655706A-E497-2848-8C07-0C32BEAF5B3E}"/>
                </a:ext>
              </a:extLst>
            </p:cNvPr>
            <p:cNvPicPr preferRelativeResize="0"/>
            <p:nvPr/>
          </p:nvPicPr>
          <p:blipFill>
            <a:blip r:embed="rId3">
              <a:alphaModFix/>
            </a:blip>
            <a:stretch>
              <a:fillRect/>
            </a:stretch>
          </p:blipFill>
          <p:spPr>
            <a:xfrm>
              <a:off x="1225937" y="1801091"/>
              <a:ext cx="1315931" cy="1282826"/>
            </a:xfrm>
            <a:prstGeom prst="rect">
              <a:avLst/>
            </a:prstGeom>
            <a:noFill/>
            <a:ln>
              <a:noFill/>
            </a:ln>
          </p:spPr>
        </p:pic>
        <p:pic>
          <p:nvPicPr>
            <p:cNvPr id="8" name="Google Shape;120;p10">
              <a:extLst>
                <a:ext uri="{FF2B5EF4-FFF2-40B4-BE49-F238E27FC236}">
                  <a16:creationId xmlns:a16="http://schemas.microsoft.com/office/drawing/2014/main" id="{D863E235-AFAF-AA4F-93B9-FA338EC72F6F}"/>
                </a:ext>
              </a:extLst>
            </p:cNvPr>
            <p:cNvPicPr preferRelativeResize="0"/>
            <p:nvPr/>
          </p:nvPicPr>
          <p:blipFill>
            <a:blip r:embed="rId3">
              <a:alphaModFix/>
            </a:blip>
            <a:stretch>
              <a:fillRect/>
            </a:stretch>
          </p:blipFill>
          <p:spPr>
            <a:xfrm>
              <a:off x="2188828" y="1801091"/>
              <a:ext cx="1315931" cy="1282826"/>
            </a:xfrm>
            <a:prstGeom prst="rect">
              <a:avLst/>
            </a:prstGeom>
            <a:noFill/>
            <a:ln>
              <a:noFill/>
            </a:ln>
          </p:spPr>
        </p:pic>
      </p:grpSp>
      <p:grpSp>
        <p:nvGrpSpPr>
          <p:cNvPr id="20" name="Group 19">
            <a:extLst>
              <a:ext uri="{FF2B5EF4-FFF2-40B4-BE49-F238E27FC236}">
                <a16:creationId xmlns:a16="http://schemas.microsoft.com/office/drawing/2014/main" id="{1943B6A8-F570-804D-8609-0BF4543321B2}"/>
              </a:ext>
            </a:extLst>
          </p:cNvPr>
          <p:cNvGrpSpPr/>
          <p:nvPr/>
        </p:nvGrpSpPr>
        <p:grpSpPr>
          <a:xfrm>
            <a:off x="2085647" y="3823855"/>
            <a:ext cx="3414167" cy="2565652"/>
            <a:chOff x="2085647" y="3823855"/>
            <a:chExt cx="3414167" cy="2565652"/>
          </a:xfrm>
        </p:grpSpPr>
        <p:pic>
          <p:nvPicPr>
            <p:cNvPr id="12" name="Google Shape;120;p10">
              <a:extLst>
                <a:ext uri="{FF2B5EF4-FFF2-40B4-BE49-F238E27FC236}">
                  <a16:creationId xmlns:a16="http://schemas.microsoft.com/office/drawing/2014/main" id="{BE036084-CEB0-A34E-BC02-6B9E8A800172}"/>
                </a:ext>
              </a:extLst>
            </p:cNvPr>
            <p:cNvPicPr preferRelativeResize="0"/>
            <p:nvPr/>
          </p:nvPicPr>
          <p:blipFill>
            <a:blip r:embed="rId3">
              <a:alphaModFix/>
            </a:blip>
            <a:stretch>
              <a:fillRect/>
            </a:stretch>
          </p:blipFill>
          <p:spPr>
            <a:xfrm>
              <a:off x="2258101" y="3823855"/>
              <a:ext cx="1315931" cy="1282826"/>
            </a:xfrm>
            <a:prstGeom prst="rect">
              <a:avLst/>
            </a:prstGeom>
            <a:noFill/>
            <a:ln>
              <a:noFill/>
            </a:ln>
          </p:spPr>
        </p:pic>
        <p:pic>
          <p:nvPicPr>
            <p:cNvPr id="13" name="Google Shape;120;p10">
              <a:extLst>
                <a:ext uri="{FF2B5EF4-FFF2-40B4-BE49-F238E27FC236}">
                  <a16:creationId xmlns:a16="http://schemas.microsoft.com/office/drawing/2014/main" id="{CBE3F291-8574-B548-91DC-0627A038C261}"/>
                </a:ext>
              </a:extLst>
            </p:cNvPr>
            <p:cNvPicPr preferRelativeResize="0"/>
            <p:nvPr/>
          </p:nvPicPr>
          <p:blipFill>
            <a:blip r:embed="rId3">
              <a:alphaModFix/>
            </a:blip>
            <a:stretch>
              <a:fillRect/>
            </a:stretch>
          </p:blipFill>
          <p:spPr>
            <a:xfrm>
              <a:off x="3220992" y="3823855"/>
              <a:ext cx="1315931" cy="1282826"/>
            </a:xfrm>
            <a:prstGeom prst="rect">
              <a:avLst/>
            </a:prstGeom>
            <a:noFill/>
            <a:ln>
              <a:noFill/>
            </a:ln>
          </p:spPr>
        </p:pic>
        <p:pic>
          <p:nvPicPr>
            <p:cNvPr id="14" name="Google Shape;120;p10">
              <a:extLst>
                <a:ext uri="{FF2B5EF4-FFF2-40B4-BE49-F238E27FC236}">
                  <a16:creationId xmlns:a16="http://schemas.microsoft.com/office/drawing/2014/main" id="{6C497BB4-E8E2-644A-B95E-B3E105FF9AFF}"/>
                </a:ext>
              </a:extLst>
            </p:cNvPr>
            <p:cNvPicPr preferRelativeResize="0"/>
            <p:nvPr/>
          </p:nvPicPr>
          <p:blipFill>
            <a:blip r:embed="rId3">
              <a:alphaModFix/>
            </a:blip>
            <a:stretch>
              <a:fillRect/>
            </a:stretch>
          </p:blipFill>
          <p:spPr>
            <a:xfrm>
              <a:off x="4183883" y="3823855"/>
              <a:ext cx="1315931" cy="1282826"/>
            </a:xfrm>
            <a:prstGeom prst="rect">
              <a:avLst/>
            </a:prstGeom>
            <a:noFill/>
            <a:ln>
              <a:noFill/>
            </a:ln>
          </p:spPr>
        </p:pic>
        <p:pic>
          <p:nvPicPr>
            <p:cNvPr id="15" name="Google Shape;120;p10">
              <a:extLst>
                <a:ext uri="{FF2B5EF4-FFF2-40B4-BE49-F238E27FC236}">
                  <a16:creationId xmlns:a16="http://schemas.microsoft.com/office/drawing/2014/main" id="{7AD0965B-F77C-8C4C-93F6-6F06667735C8}"/>
                </a:ext>
              </a:extLst>
            </p:cNvPr>
            <p:cNvPicPr preferRelativeResize="0"/>
            <p:nvPr/>
          </p:nvPicPr>
          <p:blipFill>
            <a:blip r:embed="rId3">
              <a:alphaModFix/>
            </a:blip>
            <a:stretch>
              <a:fillRect/>
            </a:stretch>
          </p:blipFill>
          <p:spPr>
            <a:xfrm>
              <a:off x="2085647" y="5106681"/>
              <a:ext cx="1315931" cy="1282826"/>
            </a:xfrm>
            <a:prstGeom prst="rect">
              <a:avLst/>
            </a:prstGeom>
            <a:noFill/>
            <a:ln>
              <a:noFill/>
            </a:ln>
          </p:spPr>
        </p:pic>
        <p:pic>
          <p:nvPicPr>
            <p:cNvPr id="16" name="Google Shape;120;p10">
              <a:extLst>
                <a:ext uri="{FF2B5EF4-FFF2-40B4-BE49-F238E27FC236}">
                  <a16:creationId xmlns:a16="http://schemas.microsoft.com/office/drawing/2014/main" id="{C807A473-1720-394C-BFE8-0C81489B398C}"/>
                </a:ext>
              </a:extLst>
            </p:cNvPr>
            <p:cNvPicPr preferRelativeResize="0"/>
            <p:nvPr/>
          </p:nvPicPr>
          <p:blipFill>
            <a:blip r:embed="rId3">
              <a:alphaModFix/>
            </a:blip>
            <a:stretch>
              <a:fillRect/>
            </a:stretch>
          </p:blipFill>
          <p:spPr>
            <a:xfrm>
              <a:off x="3048538" y="5106681"/>
              <a:ext cx="1315931" cy="1282826"/>
            </a:xfrm>
            <a:prstGeom prst="rect">
              <a:avLst/>
            </a:prstGeom>
            <a:noFill/>
            <a:ln>
              <a:noFill/>
            </a:ln>
          </p:spPr>
        </p:pic>
        <p:pic>
          <p:nvPicPr>
            <p:cNvPr id="17" name="Google Shape;120;p10">
              <a:extLst>
                <a:ext uri="{FF2B5EF4-FFF2-40B4-BE49-F238E27FC236}">
                  <a16:creationId xmlns:a16="http://schemas.microsoft.com/office/drawing/2014/main" id="{8432F0A5-3551-9D42-9186-85E762873A6C}"/>
                </a:ext>
              </a:extLst>
            </p:cNvPr>
            <p:cNvPicPr preferRelativeResize="0"/>
            <p:nvPr/>
          </p:nvPicPr>
          <p:blipFill>
            <a:blip r:embed="rId3">
              <a:alphaModFix/>
            </a:blip>
            <a:stretch>
              <a:fillRect/>
            </a:stretch>
          </p:blipFill>
          <p:spPr>
            <a:xfrm>
              <a:off x="4011429" y="5106681"/>
              <a:ext cx="1315931" cy="1282826"/>
            </a:xfrm>
            <a:prstGeom prst="rect">
              <a:avLst/>
            </a:prstGeom>
            <a:noFill/>
            <a:ln>
              <a:noFill/>
            </a:ln>
          </p:spPr>
        </p:pic>
      </p:grpSp>
      <p:grpSp>
        <p:nvGrpSpPr>
          <p:cNvPr id="2" name="Group 1">
            <a:extLst>
              <a:ext uri="{FF2B5EF4-FFF2-40B4-BE49-F238E27FC236}">
                <a16:creationId xmlns:a16="http://schemas.microsoft.com/office/drawing/2014/main" id="{14B49111-B6F4-834C-9861-56B2E5C442E4}"/>
              </a:ext>
            </a:extLst>
          </p:cNvPr>
          <p:cNvGrpSpPr/>
          <p:nvPr/>
        </p:nvGrpSpPr>
        <p:grpSpPr>
          <a:xfrm>
            <a:off x="6705410" y="1953491"/>
            <a:ext cx="4204604" cy="1282826"/>
            <a:chOff x="6705410" y="1953491"/>
            <a:chExt cx="4204604" cy="1282826"/>
          </a:xfrm>
        </p:grpSpPr>
        <p:pic>
          <p:nvPicPr>
            <p:cNvPr id="9" name="Google Shape;120;p10">
              <a:extLst>
                <a:ext uri="{FF2B5EF4-FFF2-40B4-BE49-F238E27FC236}">
                  <a16:creationId xmlns:a16="http://schemas.microsoft.com/office/drawing/2014/main" id="{11EAB017-2206-434D-A202-2D48FE08EED6}"/>
                </a:ext>
              </a:extLst>
            </p:cNvPr>
            <p:cNvPicPr preferRelativeResize="0"/>
            <p:nvPr/>
          </p:nvPicPr>
          <p:blipFill>
            <a:blip r:embed="rId3">
              <a:alphaModFix/>
            </a:blip>
            <a:stretch>
              <a:fillRect/>
            </a:stretch>
          </p:blipFill>
          <p:spPr>
            <a:xfrm>
              <a:off x="6705410" y="1953491"/>
              <a:ext cx="1315931" cy="1282826"/>
            </a:xfrm>
            <a:prstGeom prst="rect">
              <a:avLst/>
            </a:prstGeom>
            <a:noFill/>
            <a:ln>
              <a:noFill/>
            </a:ln>
          </p:spPr>
        </p:pic>
        <p:pic>
          <p:nvPicPr>
            <p:cNvPr id="10" name="Google Shape;120;p10">
              <a:extLst>
                <a:ext uri="{FF2B5EF4-FFF2-40B4-BE49-F238E27FC236}">
                  <a16:creationId xmlns:a16="http://schemas.microsoft.com/office/drawing/2014/main" id="{58E79DC7-9433-1E41-B634-734AB772C3C4}"/>
                </a:ext>
              </a:extLst>
            </p:cNvPr>
            <p:cNvPicPr preferRelativeResize="0"/>
            <p:nvPr/>
          </p:nvPicPr>
          <p:blipFill>
            <a:blip r:embed="rId3">
              <a:alphaModFix/>
            </a:blip>
            <a:stretch>
              <a:fillRect/>
            </a:stretch>
          </p:blipFill>
          <p:spPr>
            <a:xfrm>
              <a:off x="7668301" y="1953491"/>
              <a:ext cx="1315931" cy="1282826"/>
            </a:xfrm>
            <a:prstGeom prst="rect">
              <a:avLst/>
            </a:prstGeom>
            <a:noFill/>
            <a:ln>
              <a:noFill/>
            </a:ln>
          </p:spPr>
        </p:pic>
        <p:pic>
          <p:nvPicPr>
            <p:cNvPr id="11" name="Google Shape;120;p10">
              <a:extLst>
                <a:ext uri="{FF2B5EF4-FFF2-40B4-BE49-F238E27FC236}">
                  <a16:creationId xmlns:a16="http://schemas.microsoft.com/office/drawing/2014/main" id="{CC7A581A-03A4-254C-908C-DCF1C45F7358}"/>
                </a:ext>
              </a:extLst>
            </p:cNvPr>
            <p:cNvPicPr preferRelativeResize="0"/>
            <p:nvPr/>
          </p:nvPicPr>
          <p:blipFill>
            <a:blip r:embed="rId3">
              <a:alphaModFix/>
            </a:blip>
            <a:stretch>
              <a:fillRect/>
            </a:stretch>
          </p:blipFill>
          <p:spPr>
            <a:xfrm>
              <a:off x="8631192" y="1953491"/>
              <a:ext cx="1315931" cy="1282826"/>
            </a:xfrm>
            <a:prstGeom prst="rect">
              <a:avLst/>
            </a:prstGeom>
            <a:noFill/>
            <a:ln>
              <a:noFill/>
            </a:ln>
          </p:spPr>
        </p:pic>
        <p:pic>
          <p:nvPicPr>
            <p:cNvPr id="18" name="Google Shape;120;p10">
              <a:extLst>
                <a:ext uri="{FF2B5EF4-FFF2-40B4-BE49-F238E27FC236}">
                  <a16:creationId xmlns:a16="http://schemas.microsoft.com/office/drawing/2014/main" id="{46190C39-D96D-CB46-B2BD-76021F832A9F}"/>
                </a:ext>
              </a:extLst>
            </p:cNvPr>
            <p:cNvPicPr preferRelativeResize="0"/>
            <p:nvPr/>
          </p:nvPicPr>
          <p:blipFill>
            <a:blip r:embed="rId3">
              <a:alphaModFix/>
            </a:blip>
            <a:stretch>
              <a:fillRect/>
            </a:stretch>
          </p:blipFill>
          <p:spPr>
            <a:xfrm>
              <a:off x="9594083" y="1953491"/>
              <a:ext cx="1315931" cy="1282826"/>
            </a:xfrm>
            <a:prstGeom prst="rect">
              <a:avLst/>
            </a:prstGeom>
            <a:noFill/>
            <a:ln>
              <a:noFill/>
            </a:ln>
          </p:spPr>
        </p:pic>
      </p:grpSp>
      <p:sp>
        <p:nvSpPr>
          <p:cNvPr id="22" name="Google Shape;302;p26">
            <a:extLst>
              <a:ext uri="{FF2B5EF4-FFF2-40B4-BE49-F238E27FC236}">
                <a16:creationId xmlns:a16="http://schemas.microsoft.com/office/drawing/2014/main" id="{B5B5704F-043C-DF40-BAF7-32A9A3DE5959}"/>
              </a:ext>
            </a:extLst>
          </p:cNvPr>
          <p:cNvSpPr txBox="1"/>
          <p:nvPr/>
        </p:nvSpPr>
        <p:spPr>
          <a:xfrm>
            <a:off x="360000" y="3226725"/>
            <a:ext cx="2118900" cy="57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300</a:t>
            </a:r>
            <a:endParaRPr kumimoji="0" sz="18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23" name="Google Shape;303;p26">
            <a:extLst>
              <a:ext uri="{FF2B5EF4-FFF2-40B4-BE49-F238E27FC236}">
                <a16:creationId xmlns:a16="http://schemas.microsoft.com/office/drawing/2014/main" id="{08DB4A22-8FEA-1F4B-87C8-7B6BD27A7AC8}"/>
              </a:ext>
            </a:extLst>
          </p:cNvPr>
          <p:cNvSpPr txBox="1"/>
          <p:nvPr/>
        </p:nvSpPr>
        <p:spPr>
          <a:xfrm>
            <a:off x="5008036" y="4770710"/>
            <a:ext cx="983555" cy="57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600</a:t>
            </a:r>
            <a:endParaRPr kumimoji="0" sz="18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24" name="Google Shape;304;p26">
            <a:extLst>
              <a:ext uri="{FF2B5EF4-FFF2-40B4-BE49-F238E27FC236}">
                <a16:creationId xmlns:a16="http://schemas.microsoft.com/office/drawing/2014/main" id="{F2686CF9-1B7D-9B46-9D34-75E3EFFD4B5E}"/>
              </a:ext>
            </a:extLst>
          </p:cNvPr>
          <p:cNvSpPr txBox="1"/>
          <p:nvPr/>
        </p:nvSpPr>
        <p:spPr>
          <a:xfrm>
            <a:off x="7605333" y="3226725"/>
            <a:ext cx="2118900" cy="57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400</a:t>
            </a:r>
            <a:endParaRPr kumimoji="0" sz="18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514598"/>
          </a:xfrm>
        </p:spPr>
        <p:txBody>
          <a:bodyPr/>
          <a:lstStyle/>
          <a:p>
            <a:r>
              <a:rPr lang="en-GB" b="1" dirty="0"/>
              <a:t>Which numbers are missing from the number tracks?</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aphicFrame>
        <p:nvGraphicFramePr>
          <p:cNvPr id="6" name="Google Shape;312;p27">
            <a:extLst>
              <a:ext uri="{FF2B5EF4-FFF2-40B4-BE49-F238E27FC236}">
                <a16:creationId xmlns:a16="http://schemas.microsoft.com/office/drawing/2014/main" id="{EC33EFE7-8E03-A949-838C-D80DEF2FEC4C}"/>
              </a:ext>
            </a:extLst>
          </p:cNvPr>
          <p:cNvGraphicFramePr/>
          <p:nvPr>
            <p:extLst>
              <p:ext uri="{D42A27DB-BD31-4B8C-83A1-F6EECF244321}">
                <p14:modId xmlns:p14="http://schemas.microsoft.com/office/powerpoint/2010/main" val="3311843106"/>
              </p:ext>
            </p:extLst>
          </p:nvPr>
        </p:nvGraphicFramePr>
        <p:xfrm>
          <a:off x="1052727" y="1712783"/>
          <a:ext cx="10287000" cy="518130"/>
        </p:xfrm>
        <a:graphic>
          <a:graphicData uri="http://schemas.openxmlformats.org/drawingml/2006/table">
            <a:tbl>
              <a:tblPr>
                <a:noFil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700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600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400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300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7" name="Google Shape;313;p27">
            <a:extLst>
              <a:ext uri="{FF2B5EF4-FFF2-40B4-BE49-F238E27FC236}">
                <a16:creationId xmlns:a16="http://schemas.microsoft.com/office/drawing/2014/main" id="{3B209EDA-8A4C-4C42-9723-859998A20540}"/>
              </a:ext>
            </a:extLst>
          </p:cNvPr>
          <p:cNvGraphicFramePr/>
          <p:nvPr>
            <p:extLst>
              <p:ext uri="{D42A27DB-BD31-4B8C-83A1-F6EECF244321}">
                <p14:modId xmlns:p14="http://schemas.microsoft.com/office/powerpoint/2010/main" val="98784728"/>
              </p:ext>
            </p:extLst>
          </p:nvPr>
        </p:nvGraphicFramePr>
        <p:xfrm>
          <a:off x="1052727" y="3592033"/>
          <a:ext cx="10287000" cy="518130"/>
        </p:xfrm>
        <a:graphic>
          <a:graphicData uri="http://schemas.openxmlformats.org/drawingml/2006/table">
            <a:tbl>
              <a:tblPr>
                <a:noFil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300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500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700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800</a:t>
                      </a:r>
                      <a:endParaRPr sz="22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8" name="Google Shape;314;p27">
            <a:extLst>
              <a:ext uri="{FF2B5EF4-FFF2-40B4-BE49-F238E27FC236}">
                <a16:creationId xmlns:a16="http://schemas.microsoft.com/office/drawing/2014/main" id="{C6E77BA5-F000-7F4E-AA1D-5A262E1949E3}"/>
              </a:ext>
            </a:extLst>
          </p:cNvPr>
          <p:cNvGraphicFramePr/>
          <p:nvPr>
            <p:extLst>
              <p:ext uri="{D42A27DB-BD31-4B8C-83A1-F6EECF244321}">
                <p14:modId xmlns:p14="http://schemas.microsoft.com/office/powerpoint/2010/main" val="2396269802"/>
              </p:ext>
            </p:extLst>
          </p:nvPr>
        </p:nvGraphicFramePr>
        <p:xfrm>
          <a:off x="1052727" y="5471283"/>
          <a:ext cx="10287000" cy="518130"/>
        </p:xfrm>
        <a:graphic>
          <a:graphicData uri="http://schemas.openxmlformats.org/drawingml/2006/table">
            <a:tbl>
              <a:tblPr>
                <a:noFil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900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700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600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bl>
          </a:graphicData>
        </a:graphic>
      </p:graphicFrame>
      <p:sp>
        <p:nvSpPr>
          <p:cNvPr id="9" name="Google Shape;315;p27">
            <a:extLst>
              <a:ext uri="{FF2B5EF4-FFF2-40B4-BE49-F238E27FC236}">
                <a16:creationId xmlns:a16="http://schemas.microsoft.com/office/drawing/2014/main" id="{B064D661-7891-E840-A99C-537430C428F6}"/>
              </a:ext>
            </a:extLst>
          </p:cNvPr>
          <p:cNvSpPr txBox="1"/>
          <p:nvPr/>
        </p:nvSpPr>
        <p:spPr>
          <a:xfrm>
            <a:off x="4481727" y="1712783"/>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500</a:t>
            </a:r>
            <a:endParaRPr kumimoji="0"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10" name="Google Shape;316;p27">
            <a:extLst>
              <a:ext uri="{FF2B5EF4-FFF2-40B4-BE49-F238E27FC236}">
                <a16:creationId xmlns:a16="http://schemas.microsoft.com/office/drawing/2014/main" id="{E89339D2-51B3-CB42-B469-BD36CB946147}"/>
              </a:ext>
            </a:extLst>
          </p:cNvPr>
          <p:cNvSpPr txBox="1"/>
          <p:nvPr/>
        </p:nvSpPr>
        <p:spPr>
          <a:xfrm>
            <a:off x="9625227" y="1712808"/>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200</a:t>
            </a:r>
            <a:endParaRPr kumimoji="0"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11" name="Google Shape;317;p27">
            <a:extLst>
              <a:ext uri="{FF2B5EF4-FFF2-40B4-BE49-F238E27FC236}">
                <a16:creationId xmlns:a16="http://schemas.microsoft.com/office/drawing/2014/main" id="{54D416FF-26B7-DD4D-958A-DDAD9307134B}"/>
              </a:ext>
            </a:extLst>
          </p:cNvPr>
          <p:cNvSpPr txBox="1"/>
          <p:nvPr/>
        </p:nvSpPr>
        <p:spPr>
          <a:xfrm>
            <a:off x="6196227" y="3592033"/>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600</a:t>
            </a:r>
            <a:endParaRPr kumimoji="0"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12" name="Google Shape;318;p27">
            <a:extLst>
              <a:ext uri="{FF2B5EF4-FFF2-40B4-BE49-F238E27FC236}">
                <a16:creationId xmlns:a16="http://schemas.microsoft.com/office/drawing/2014/main" id="{9D880CE0-4784-6C40-854A-7ABB6E1D73D8}"/>
              </a:ext>
            </a:extLst>
          </p:cNvPr>
          <p:cNvSpPr txBox="1"/>
          <p:nvPr/>
        </p:nvSpPr>
        <p:spPr>
          <a:xfrm>
            <a:off x="2767227" y="3592046"/>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400</a:t>
            </a:r>
            <a:endParaRPr kumimoji="0"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13" name="Google Shape;319;p27">
            <a:extLst>
              <a:ext uri="{FF2B5EF4-FFF2-40B4-BE49-F238E27FC236}">
                <a16:creationId xmlns:a16="http://schemas.microsoft.com/office/drawing/2014/main" id="{D73BE5E6-3A78-8C42-9F59-7533A88AC291}"/>
              </a:ext>
            </a:extLst>
          </p:cNvPr>
          <p:cNvSpPr txBox="1"/>
          <p:nvPr/>
        </p:nvSpPr>
        <p:spPr>
          <a:xfrm>
            <a:off x="1052727" y="5471283"/>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1,000</a:t>
            </a:r>
            <a:endParaRPr kumimoji="0"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14" name="Google Shape;320;p27">
            <a:extLst>
              <a:ext uri="{FF2B5EF4-FFF2-40B4-BE49-F238E27FC236}">
                <a16:creationId xmlns:a16="http://schemas.microsoft.com/office/drawing/2014/main" id="{8FC306B7-168A-7243-B5B0-6F9632895FEA}"/>
              </a:ext>
            </a:extLst>
          </p:cNvPr>
          <p:cNvSpPr txBox="1"/>
          <p:nvPr/>
        </p:nvSpPr>
        <p:spPr>
          <a:xfrm>
            <a:off x="4481727" y="5471283"/>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800</a:t>
            </a:r>
            <a:endParaRPr kumimoji="0"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15" name="Google Shape;321;p27">
            <a:extLst>
              <a:ext uri="{FF2B5EF4-FFF2-40B4-BE49-F238E27FC236}">
                <a16:creationId xmlns:a16="http://schemas.microsoft.com/office/drawing/2014/main" id="{5E4FF624-7DC8-5643-BF4E-1EB71F250074}"/>
              </a:ext>
            </a:extLst>
          </p:cNvPr>
          <p:cNvSpPr txBox="1"/>
          <p:nvPr/>
        </p:nvSpPr>
        <p:spPr>
          <a:xfrm>
            <a:off x="9625227" y="5471283"/>
            <a:ext cx="1714500" cy="518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500</a:t>
            </a:r>
            <a:endParaRPr kumimoji="0"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Relative size of numbers</a:t>
            </a:r>
          </a:p>
          <a:p>
            <a:pPr>
              <a:lnSpc>
                <a:spcPct val="110000"/>
              </a:lnSpc>
            </a:pPr>
            <a:r>
              <a:rPr lang="en-GB" dirty="0"/>
              <a:t>Let’s Learn</a:t>
            </a:r>
          </a:p>
          <a:p>
            <a:pPr>
              <a:lnSpc>
                <a:spcPct val="110000"/>
              </a:lnSpc>
            </a:pPr>
            <a:r>
              <a:rPr lang="en-GB" dirty="0"/>
              <a:t>Follow Me – Counting in thousands using objects (2 slides)</a:t>
            </a:r>
          </a:p>
          <a:p>
            <a:pPr>
              <a:lnSpc>
                <a:spcPct val="110000"/>
              </a:lnSpc>
            </a:pPr>
            <a:r>
              <a:rPr lang="en-GB" dirty="0"/>
              <a:t>Your Turn (1) – Counting in thousands using objects</a:t>
            </a:r>
          </a:p>
          <a:p>
            <a:pPr>
              <a:lnSpc>
                <a:spcPct val="110000"/>
              </a:lnSpc>
            </a:pPr>
            <a:r>
              <a:rPr lang="en-GB" dirty="0"/>
              <a:t>Follow Me – Counting in thousands using place value counters</a:t>
            </a:r>
          </a:p>
          <a:p>
            <a:pPr>
              <a:lnSpc>
                <a:spcPct val="110000"/>
              </a:lnSpc>
            </a:pPr>
            <a:r>
              <a:rPr lang="en-GB" dirty="0"/>
              <a:t>Your Turn (2) – Counting in thousands using number shapes.</a:t>
            </a:r>
          </a:p>
          <a:p>
            <a:pPr>
              <a:lnSpc>
                <a:spcPct val="110000"/>
              </a:lnSpc>
            </a:pPr>
            <a:r>
              <a:rPr lang="en-GB" dirty="0"/>
              <a:t>Follow Me – Complete number tracks</a:t>
            </a:r>
          </a:p>
          <a:p>
            <a:pPr>
              <a:lnSpc>
                <a:spcPct val="110000"/>
              </a:lnSpc>
            </a:pPr>
            <a:r>
              <a:rPr lang="en-GB" dirty="0"/>
              <a:t>Your Turn (3) – Complete sequences</a:t>
            </a:r>
          </a:p>
          <a:p>
            <a:pPr>
              <a:lnSpc>
                <a:spcPct val="110000"/>
              </a:lnSpc>
            </a:pPr>
            <a:r>
              <a:rPr lang="en-GB" dirty="0"/>
              <a:t>Let’s Reflect </a:t>
            </a:r>
          </a:p>
          <a:p>
            <a:pPr>
              <a:lnSpc>
                <a:spcPct val="110000"/>
              </a:lnSpc>
            </a:pPr>
            <a:r>
              <a:rPr lang="en-GB" dirty="0"/>
              <a:t>Support Slides – Based on counting in hundreds</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1286186"/>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are ten hundreds in one thousand.</a:t>
            </a:r>
          </a:p>
          <a:p>
            <a:pPr>
              <a:lnSpc>
                <a:spcPct val="150000"/>
              </a:lnSpc>
            </a:pPr>
            <a:r>
              <a:rPr lang="en-GB" dirty="0">
                <a:solidFill>
                  <a:srgbClr val="222222"/>
                </a:solidFill>
                <a:latin typeface="Century Gothic" panose="020B0502020202020204" pitchFamily="34" charset="0"/>
              </a:rPr>
              <a:t>There are one hundred tens in one thousand.</a:t>
            </a:r>
          </a:p>
          <a:p>
            <a:pPr>
              <a:lnSpc>
                <a:spcPct val="150000"/>
              </a:lnSpc>
            </a:pPr>
            <a:r>
              <a:rPr lang="en-GB" dirty="0">
                <a:solidFill>
                  <a:srgbClr val="222222"/>
                </a:solidFill>
                <a:latin typeface="Century Gothic" panose="020B0502020202020204" pitchFamily="34" charset="0"/>
              </a:rPr>
              <a:t>There are one thousand ones in one thousand.</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4054569550"/>
              </p:ext>
            </p:extLst>
          </p:nvPr>
        </p:nvGraphicFramePr>
        <p:xfrm>
          <a:off x="263524" y="1155866"/>
          <a:ext cx="11736388" cy="36576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thousand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3"/>
            <a:ext cx="11736887" cy="518131"/>
          </a:xfrm>
        </p:spPr>
        <p:txBody>
          <a:bodyPr/>
          <a:lstStyle/>
          <a:p>
            <a:r>
              <a:rPr lang="en-GB" b="1" dirty="0"/>
              <a:t>Which numbers are missing on the number tracks?</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6,100 and 3,100</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5 and 2</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5,000 and 2,000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5,500 and 2,500</a:t>
            </a:r>
          </a:p>
        </p:txBody>
      </p:sp>
      <p:graphicFrame>
        <p:nvGraphicFramePr>
          <p:cNvPr id="8" name="Google Shape;80;p13">
            <a:extLst>
              <a:ext uri="{FF2B5EF4-FFF2-40B4-BE49-F238E27FC236}">
                <a16:creationId xmlns:a16="http://schemas.microsoft.com/office/drawing/2014/main" id="{E11511CE-7180-9F44-9132-4295637E8BA7}"/>
              </a:ext>
            </a:extLst>
          </p:cNvPr>
          <p:cNvGraphicFramePr/>
          <p:nvPr>
            <p:extLst>
              <p:ext uri="{D42A27DB-BD31-4B8C-83A1-F6EECF244321}">
                <p14:modId xmlns:p14="http://schemas.microsoft.com/office/powerpoint/2010/main" val="1458067863"/>
              </p:ext>
            </p:extLst>
          </p:nvPr>
        </p:nvGraphicFramePr>
        <p:xfrm>
          <a:off x="952500" y="2198726"/>
          <a:ext cx="10287000" cy="518130"/>
        </p:xfrm>
        <a:graphic>
          <a:graphicData uri="http://schemas.openxmlformats.org/drawingml/2006/table">
            <a:tbl>
              <a:tblPr>
                <a:noFil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7,000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6,000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dirty="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4,000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3,000</a:t>
                      </a:r>
                      <a:endParaRPr sz="2200">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endParaRPr sz="2200" dirty="0">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count in thousands</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252662"/>
          </a:xfrm>
        </p:spPr>
        <p:txBody>
          <a:bodyPr/>
          <a:lstStyle/>
          <a:p>
            <a:r>
              <a:rPr lang="en-GB" b="1" dirty="0"/>
              <a:t>How many tens are in 100?</a:t>
            </a:r>
          </a:p>
          <a:p>
            <a:r>
              <a:rPr lang="en-GB" b="1" dirty="0"/>
              <a:t>How many ones are in 100?</a:t>
            </a:r>
          </a:p>
          <a:p>
            <a:endParaRPr lang="en-GB" dirty="0"/>
          </a:p>
          <a:p>
            <a:r>
              <a:rPr lang="en-GB" dirty="0"/>
              <a:t>How do you know? </a:t>
            </a:r>
          </a:p>
        </p:txBody>
      </p:sp>
      <p:sp>
        <p:nvSpPr>
          <p:cNvPr id="4" name="TextBox 3">
            <a:extLst>
              <a:ext uri="{FF2B5EF4-FFF2-40B4-BE49-F238E27FC236}">
                <a16:creationId xmlns:a16="http://schemas.microsoft.com/office/drawing/2014/main" id="{45CD5C78-465C-5242-91D6-171934B5A0AA}"/>
              </a:ext>
            </a:extLst>
          </p:cNvPr>
          <p:cNvSpPr txBox="1"/>
          <p:nvPr/>
        </p:nvSpPr>
        <p:spPr>
          <a:xfrm>
            <a:off x="263046" y="4963506"/>
            <a:ext cx="10212697" cy="870688"/>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There are 10 tens in 100.</a:t>
            </a:r>
          </a:p>
          <a:p>
            <a:pPr>
              <a:lnSpc>
                <a:spcPct val="150000"/>
              </a:lnSpc>
            </a:pPr>
            <a:r>
              <a:rPr lang="en-GB" dirty="0">
                <a:solidFill>
                  <a:srgbClr val="43A047"/>
                </a:solidFill>
                <a:latin typeface="Century Gothic" panose="020B0502020202020204" pitchFamily="34" charset="0"/>
              </a:rPr>
              <a:t>There are 100 ones in 100. </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6" name="Google Shape;91;p9">
            <a:extLst>
              <a:ext uri="{FF2B5EF4-FFF2-40B4-BE49-F238E27FC236}">
                <a16:creationId xmlns:a16="http://schemas.microsoft.com/office/drawing/2014/main" id="{A08A5394-CC72-404B-AFEB-59662F820E8A}"/>
              </a:ext>
            </a:extLst>
          </p:cNvPr>
          <p:cNvPicPr preferRelativeResize="0"/>
          <p:nvPr/>
        </p:nvPicPr>
        <p:blipFill>
          <a:blip r:embed="rId3">
            <a:alphaModFix/>
          </a:blip>
          <a:stretch>
            <a:fillRect/>
          </a:stretch>
        </p:blipFill>
        <p:spPr>
          <a:xfrm>
            <a:off x="4488872" y="1430953"/>
            <a:ext cx="2152245" cy="3524481"/>
          </a:xfrm>
          <a:prstGeom prst="rect">
            <a:avLst/>
          </a:prstGeom>
          <a:noFill/>
          <a:ln>
            <a:noFill/>
          </a:ln>
        </p:spPr>
      </p:pic>
      <p:pic>
        <p:nvPicPr>
          <p:cNvPr id="7" name="Google Shape;92;p9">
            <a:extLst>
              <a:ext uri="{FF2B5EF4-FFF2-40B4-BE49-F238E27FC236}">
                <a16:creationId xmlns:a16="http://schemas.microsoft.com/office/drawing/2014/main" id="{568B89F9-3488-6443-8513-3D9274D48215}"/>
              </a:ext>
            </a:extLst>
          </p:cNvPr>
          <p:cNvPicPr preferRelativeResize="0"/>
          <p:nvPr/>
        </p:nvPicPr>
        <p:blipFill>
          <a:blip r:embed="rId4">
            <a:alphaModFix/>
          </a:blip>
          <a:stretch>
            <a:fillRect/>
          </a:stretch>
        </p:blipFill>
        <p:spPr>
          <a:xfrm>
            <a:off x="9545375" y="2839945"/>
            <a:ext cx="418894" cy="462227"/>
          </a:xfrm>
          <a:prstGeom prst="rect">
            <a:avLst/>
          </a:prstGeom>
          <a:noFill/>
          <a:ln>
            <a:noFill/>
          </a:ln>
        </p:spPr>
      </p:pic>
      <p:pic>
        <p:nvPicPr>
          <p:cNvPr id="8" name="Google Shape;93;p9">
            <a:extLst>
              <a:ext uri="{FF2B5EF4-FFF2-40B4-BE49-F238E27FC236}">
                <a16:creationId xmlns:a16="http://schemas.microsoft.com/office/drawing/2014/main" id="{EF73F69D-B98D-E640-AFCC-9D21999B9341}"/>
              </a:ext>
            </a:extLst>
          </p:cNvPr>
          <p:cNvPicPr preferRelativeResize="0"/>
          <p:nvPr/>
        </p:nvPicPr>
        <p:blipFill>
          <a:blip r:embed="rId5">
            <a:alphaModFix/>
          </a:blip>
          <a:stretch>
            <a:fillRect/>
          </a:stretch>
        </p:blipFill>
        <p:spPr>
          <a:xfrm>
            <a:off x="7883799" y="1604931"/>
            <a:ext cx="418894" cy="2470027"/>
          </a:xfrm>
          <a:prstGeom prst="rect">
            <a:avLst/>
          </a:prstGeom>
          <a:noFill/>
          <a:ln>
            <a:noFill/>
          </a:ln>
        </p:spPr>
      </p:pic>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5"/>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689080"/>
          </a:xfrm>
        </p:spPr>
        <p:txBody>
          <a:bodyPr/>
          <a:lstStyle/>
          <a:p>
            <a:pPr lvl="0"/>
            <a:r>
              <a:rPr lang="en-GB" b="1" dirty="0"/>
              <a:t>How many hundreds are in 1,000?</a:t>
            </a:r>
          </a:p>
          <a:p>
            <a:pPr lvl="0"/>
            <a:r>
              <a:rPr lang="en-GB" b="1" dirty="0"/>
              <a:t>How many tens are in 1,000?</a:t>
            </a:r>
          </a:p>
          <a:p>
            <a:pPr lvl="0"/>
            <a:r>
              <a:rPr lang="en-GB" b="1" dirty="0"/>
              <a:t>How many ones are in 1,000?</a:t>
            </a:r>
          </a:p>
          <a:p>
            <a:pPr lvl="0"/>
            <a:endParaRPr lang="en-GB" dirty="0"/>
          </a:p>
          <a:p>
            <a:pPr lvl="0"/>
            <a:r>
              <a:rPr lang="en-GB" dirty="0"/>
              <a:t>How do you know?</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DB8A628B-E2D1-D149-9B0E-5F3BACE40716}"/>
              </a:ext>
            </a:extLst>
          </p:cNvPr>
          <p:cNvSpPr txBox="1"/>
          <p:nvPr/>
        </p:nvSpPr>
        <p:spPr>
          <a:xfrm>
            <a:off x="263046" y="4500131"/>
            <a:ext cx="10212697" cy="1286186"/>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There are 10 one hundreds in 1,000.</a:t>
            </a:r>
          </a:p>
          <a:p>
            <a:pPr>
              <a:lnSpc>
                <a:spcPct val="150000"/>
              </a:lnSpc>
            </a:pPr>
            <a:r>
              <a:rPr lang="en-GB" dirty="0">
                <a:solidFill>
                  <a:srgbClr val="43A047"/>
                </a:solidFill>
                <a:latin typeface="Century Gothic" panose="020B0502020202020204" pitchFamily="34" charset="0"/>
              </a:rPr>
              <a:t>There are 100 tens in 1,000.</a:t>
            </a:r>
          </a:p>
          <a:p>
            <a:pPr>
              <a:lnSpc>
                <a:spcPct val="150000"/>
              </a:lnSpc>
            </a:pPr>
            <a:r>
              <a:rPr lang="en-GB" dirty="0">
                <a:solidFill>
                  <a:srgbClr val="43A047"/>
                </a:solidFill>
                <a:latin typeface="Century Gothic" panose="020B0502020202020204" pitchFamily="34" charset="0"/>
              </a:rPr>
              <a:t>There are 1,000 ones in 1,000.</a:t>
            </a:r>
          </a:p>
        </p:txBody>
      </p:sp>
      <p:pic>
        <p:nvPicPr>
          <p:cNvPr id="7" name="Google Shape;91;p9">
            <a:extLst>
              <a:ext uri="{FF2B5EF4-FFF2-40B4-BE49-F238E27FC236}">
                <a16:creationId xmlns:a16="http://schemas.microsoft.com/office/drawing/2014/main" id="{B8E5E5B4-B903-874A-8F0D-E7245E63FC32}"/>
              </a:ext>
            </a:extLst>
          </p:cNvPr>
          <p:cNvPicPr preferRelativeResize="0"/>
          <p:nvPr/>
        </p:nvPicPr>
        <p:blipFill>
          <a:blip r:embed="rId3">
            <a:alphaModFix/>
          </a:blip>
          <a:stretch>
            <a:fillRect/>
          </a:stretch>
        </p:blipFill>
        <p:spPr>
          <a:xfrm>
            <a:off x="7720467" y="953200"/>
            <a:ext cx="1595506" cy="2612774"/>
          </a:xfrm>
          <a:prstGeom prst="rect">
            <a:avLst/>
          </a:prstGeom>
          <a:noFill/>
          <a:ln>
            <a:noFill/>
          </a:ln>
        </p:spPr>
      </p:pic>
      <p:pic>
        <p:nvPicPr>
          <p:cNvPr id="8" name="Google Shape;92;p9">
            <a:extLst>
              <a:ext uri="{FF2B5EF4-FFF2-40B4-BE49-F238E27FC236}">
                <a16:creationId xmlns:a16="http://schemas.microsoft.com/office/drawing/2014/main" id="{B336CBAB-2A4B-4941-BA93-A56F68EB69D3}"/>
              </a:ext>
            </a:extLst>
          </p:cNvPr>
          <p:cNvPicPr preferRelativeResize="0"/>
          <p:nvPr/>
        </p:nvPicPr>
        <p:blipFill>
          <a:blip r:embed="rId4">
            <a:alphaModFix/>
          </a:blip>
          <a:stretch>
            <a:fillRect/>
          </a:stretch>
        </p:blipFill>
        <p:spPr>
          <a:xfrm>
            <a:off x="10647714" y="2479102"/>
            <a:ext cx="310535" cy="342659"/>
          </a:xfrm>
          <a:prstGeom prst="rect">
            <a:avLst/>
          </a:prstGeom>
          <a:noFill/>
          <a:ln>
            <a:noFill/>
          </a:ln>
        </p:spPr>
      </p:pic>
      <p:pic>
        <p:nvPicPr>
          <p:cNvPr id="9" name="Google Shape;93;p9">
            <a:extLst>
              <a:ext uri="{FF2B5EF4-FFF2-40B4-BE49-F238E27FC236}">
                <a16:creationId xmlns:a16="http://schemas.microsoft.com/office/drawing/2014/main" id="{B730F971-F5AA-7F4D-B368-24369536E4C0}"/>
              </a:ext>
            </a:extLst>
          </p:cNvPr>
          <p:cNvPicPr preferRelativeResize="0"/>
          <p:nvPr/>
        </p:nvPicPr>
        <p:blipFill>
          <a:blip r:embed="rId5">
            <a:alphaModFix/>
          </a:blip>
          <a:stretch>
            <a:fillRect/>
          </a:stretch>
        </p:blipFill>
        <p:spPr>
          <a:xfrm>
            <a:off x="9826576" y="1734891"/>
            <a:ext cx="310535" cy="1831083"/>
          </a:xfrm>
          <a:prstGeom prst="rect">
            <a:avLst/>
          </a:prstGeom>
          <a:noFill/>
          <a:ln>
            <a:noFill/>
          </a:ln>
        </p:spPr>
      </p:pic>
      <p:pic>
        <p:nvPicPr>
          <p:cNvPr id="10" name="Google Shape;94;p9">
            <a:extLst>
              <a:ext uri="{FF2B5EF4-FFF2-40B4-BE49-F238E27FC236}">
                <a16:creationId xmlns:a16="http://schemas.microsoft.com/office/drawing/2014/main" id="{38D48248-2A06-BD47-8650-2D49AF6A0AEB}"/>
              </a:ext>
            </a:extLst>
          </p:cNvPr>
          <p:cNvPicPr preferRelativeResize="0"/>
          <p:nvPr/>
        </p:nvPicPr>
        <p:blipFill>
          <a:blip r:embed="rId6">
            <a:alphaModFix/>
          </a:blip>
          <a:stretch>
            <a:fillRect/>
          </a:stretch>
        </p:blipFill>
        <p:spPr>
          <a:xfrm>
            <a:off x="4519885" y="861124"/>
            <a:ext cx="2923309" cy="3319509"/>
          </a:xfrm>
          <a:prstGeom prst="rect">
            <a:avLst/>
          </a:prstGeom>
          <a:noFill/>
          <a:ln>
            <a:noFill/>
          </a:ln>
        </p:spPr>
      </p:pic>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068098"/>
          </a:xfrm>
        </p:spPr>
        <p:txBody>
          <a:bodyPr/>
          <a:lstStyle/>
          <a:p>
            <a:r>
              <a:rPr lang="en-GB" dirty="0"/>
              <a:t>Each bag holds 1,000 buttons. </a:t>
            </a:r>
          </a:p>
          <a:p>
            <a:r>
              <a:rPr lang="en-GB" b="1" dirty="0"/>
              <a:t>How many buttons do I have altogether?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B6B3B4B-CEF5-B24F-9274-5E85AD86B4D6}"/>
              </a:ext>
            </a:extLst>
          </p:cNvPr>
          <p:cNvSpPr txBox="1"/>
          <p:nvPr/>
        </p:nvSpPr>
        <p:spPr>
          <a:xfrm>
            <a:off x="263046" y="4620329"/>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There are 5,000 (five thousand) buttons.</a:t>
            </a:r>
          </a:p>
        </p:txBody>
      </p:sp>
      <p:pic>
        <p:nvPicPr>
          <p:cNvPr id="7" name="Google Shape;119;p17" descr="A close up of a logo&#10;&#10;Description automatically generated">
            <a:extLst>
              <a:ext uri="{FF2B5EF4-FFF2-40B4-BE49-F238E27FC236}">
                <a16:creationId xmlns:a16="http://schemas.microsoft.com/office/drawing/2014/main" id="{74B92CB2-542E-DC49-B1DD-C389626CD43C}"/>
              </a:ext>
            </a:extLst>
          </p:cNvPr>
          <p:cNvPicPr preferRelativeResize="0"/>
          <p:nvPr/>
        </p:nvPicPr>
        <p:blipFill rotWithShape="1">
          <a:blip r:embed="rId3">
            <a:alphaModFix/>
          </a:blip>
          <a:srcRect/>
          <a:stretch/>
        </p:blipFill>
        <p:spPr>
          <a:xfrm>
            <a:off x="776187" y="2244437"/>
            <a:ext cx="1881825" cy="2341100"/>
          </a:xfrm>
          <a:prstGeom prst="rect">
            <a:avLst/>
          </a:prstGeom>
          <a:noFill/>
          <a:ln>
            <a:noFill/>
          </a:ln>
        </p:spPr>
      </p:pic>
      <p:pic>
        <p:nvPicPr>
          <p:cNvPr id="8" name="Google Shape;120;p17" descr="A close up of a logo&#10;&#10;Description automatically generated">
            <a:extLst>
              <a:ext uri="{FF2B5EF4-FFF2-40B4-BE49-F238E27FC236}">
                <a16:creationId xmlns:a16="http://schemas.microsoft.com/office/drawing/2014/main" id="{C1053575-AC52-5B4F-ADBC-7ACF3E310B80}"/>
              </a:ext>
            </a:extLst>
          </p:cNvPr>
          <p:cNvPicPr preferRelativeResize="0"/>
          <p:nvPr/>
        </p:nvPicPr>
        <p:blipFill rotWithShape="1">
          <a:blip r:embed="rId3">
            <a:alphaModFix/>
          </a:blip>
          <a:srcRect/>
          <a:stretch/>
        </p:blipFill>
        <p:spPr>
          <a:xfrm>
            <a:off x="2965637" y="2244437"/>
            <a:ext cx="1881825" cy="2341100"/>
          </a:xfrm>
          <a:prstGeom prst="rect">
            <a:avLst/>
          </a:prstGeom>
          <a:noFill/>
          <a:ln>
            <a:noFill/>
          </a:ln>
        </p:spPr>
      </p:pic>
      <p:pic>
        <p:nvPicPr>
          <p:cNvPr id="9" name="Google Shape;121;p17" descr="A close up of a logo&#10;&#10;Description automatically generated">
            <a:extLst>
              <a:ext uri="{FF2B5EF4-FFF2-40B4-BE49-F238E27FC236}">
                <a16:creationId xmlns:a16="http://schemas.microsoft.com/office/drawing/2014/main" id="{BBCBB89D-B1B3-7142-B1CE-3BF27E68E994}"/>
              </a:ext>
            </a:extLst>
          </p:cNvPr>
          <p:cNvPicPr preferRelativeResize="0"/>
          <p:nvPr/>
        </p:nvPicPr>
        <p:blipFill rotWithShape="1">
          <a:blip r:embed="rId3">
            <a:alphaModFix/>
          </a:blip>
          <a:srcRect/>
          <a:stretch/>
        </p:blipFill>
        <p:spPr>
          <a:xfrm>
            <a:off x="5155087" y="2244437"/>
            <a:ext cx="1881825" cy="2341100"/>
          </a:xfrm>
          <a:prstGeom prst="rect">
            <a:avLst/>
          </a:prstGeom>
          <a:noFill/>
          <a:ln>
            <a:noFill/>
          </a:ln>
        </p:spPr>
      </p:pic>
      <p:pic>
        <p:nvPicPr>
          <p:cNvPr id="10" name="Google Shape;122;p17" descr="A close up of a logo&#10;&#10;Description automatically generated">
            <a:extLst>
              <a:ext uri="{FF2B5EF4-FFF2-40B4-BE49-F238E27FC236}">
                <a16:creationId xmlns:a16="http://schemas.microsoft.com/office/drawing/2014/main" id="{7D046006-2077-9248-A78A-FD63125925E1}"/>
              </a:ext>
            </a:extLst>
          </p:cNvPr>
          <p:cNvPicPr preferRelativeResize="0"/>
          <p:nvPr/>
        </p:nvPicPr>
        <p:blipFill rotWithShape="1">
          <a:blip r:embed="rId3">
            <a:alphaModFix/>
          </a:blip>
          <a:srcRect/>
          <a:stretch/>
        </p:blipFill>
        <p:spPr>
          <a:xfrm>
            <a:off x="7344537" y="2244437"/>
            <a:ext cx="1881825" cy="2341100"/>
          </a:xfrm>
          <a:prstGeom prst="rect">
            <a:avLst/>
          </a:prstGeom>
          <a:noFill/>
          <a:ln>
            <a:noFill/>
          </a:ln>
        </p:spPr>
      </p:pic>
      <p:pic>
        <p:nvPicPr>
          <p:cNvPr id="11" name="Google Shape;123;p17" descr="A close up of a logo&#10;&#10;Description automatically generated">
            <a:extLst>
              <a:ext uri="{FF2B5EF4-FFF2-40B4-BE49-F238E27FC236}">
                <a16:creationId xmlns:a16="http://schemas.microsoft.com/office/drawing/2014/main" id="{5982C297-06DF-AC4F-A417-A464A2CAE55F}"/>
              </a:ext>
            </a:extLst>
          </p:cNvPr>
          <p:cNvPicPr preferRelativeResize="0"/>
          <p:nvPr/>
        </p:nvPicPr>
        <p:blipFill rotWithShape="1">
          <a:blip r:embed="rId3">
            <a:alphaModFix/>
          </a:blip>
          <a:srcRect/>
          <a:stretch/>
        </p:blipFill>
        <p:spPr>
          <a:xfrm>
            <a:off x="9533987" y="2244437"/>
            <a:ext cx="1881825" cy="2341100"/>
          </a:xfrm>
          <a:prstGeom prst="rect">
            <a:avLst/>
          </a:prstGeom>
          <a:noFill/>
          <a:ln>
            <a:noFill/>
          </a:ln>
        </p:spPr>
      </p:pic>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068098"/>
          </a:xfrm>
        </p:spPr>
        <p:txBody>
          <a:bodyPr/>
          <a:lstStyle/>
          <a:p>
            <a:r>
              <a:rPr lang="en-GB" dirty="0"/>
              <a:t>Each bag holds 1,000 buttons. </a:t>
            </a:r>
          </a:p>
          <a:p>
            <a:r>
              <a:rPr lang="en-GB" b="1" dirty="0"/>
              <a:t>How many buttons do I have altogether?</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13" name="Google Shape;134;p18">
            <a:extLst>
              <a:ext uri="{FF2B5EF4-FFF2-40B4-BE49-F238E27FC236}">
                <a16:creationId xmlns:a16="http://schemas.microsoft.com/office/drawing/2014/main" id="{800B63B7-6227-834C-A8AC-2243FDDBEBCE}"/>
              </a:ext>
            </a:extLst>
          </p:cNvPr>
          <p:cNvSpPr txBox="1"/>
          <p:nvPr/>
        </p:nvSpPr>
        <p:spPr>
          <a:xfrm>
            <a:off x="7628979" y="2802437"/>
            <a:ext cx="1423376" cy="3162600"/>
          </a:xfrm>
          <a:prstGeom prst="rect">
            <a:avLst/>
          </a:prstGeom>
          <a:noFill/>
          <a:ln>
            <a:noFill/>
          </a:ln>
        </p:spPr>
        <p:txBody>
          <a:bodyPr spcFirstLastPara="1" wrap="square" lIns="91425" tIns="91425" rIns="91425" bIns="91425" anchor="t" anchorCtr="0">
            <a:noAutofit/>
          </a:bodyPr>
          <a:lstStyle/>
          <a:p>
            <a:pPr marL="114300" marR="0" lvl="0" algn="l" defTabSz="914400" rtl="0" eaLnBrk="1" fontAlgn="auto" latinLnBrk="0" hangingPunct="1">
              <a:lnSpc>
                <a:spcPct val="150000"/>
              </a:lnSpc>
              <a:spcBef>
                <a:spcPts val="0"/>
              </a:spcBef>
              <a:spcAft>
                <a:spcPts val="0"/>
              </a:spcAft>
              <a:buClr>
                <a:srgbClr val="00BC89"/>
              </a:buClr>
              <a:buSzPts val="1800"/>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8,000</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800100" marR="0" lvl="0" indent="-342900" algn="l" defTabSz="914400" rtl="0" eaLnBrk="1" fontAlgn="auto" latinLnBrk="0" hangingPunct="1">
              <a:lnSpc>
                <a:spcPct val="150000"/>
              </a:lnSpc>
              <a:spcBef>
                <a:spcPts val="0"/>
              </a:spcBef>
              <a:spcAft>
                <a:spcPts val="0"/>
              </a:spcAft>
              <a:buClr>
                <a:srgbClr val="000000"/>
              </a:buClr>
              <a:buSzTx/>
              <a:buFont typeface="+mj-lt"/>
              <a:buAutoNum type="alphaLcPeriod"/>
              <a:tabLst/>
              <a:defRPr/>
            </a:pP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114300" marR="0" lvl="0" algn="l" defTabSz="914400" rtl="0" eaLnBrk="1" fontAlgn="auto" latinLnBrk="0" hangingPunct="1">
              <a:lnSpc>
                <a:spcPct val="150000"/>
              </a:lnSpc>
              <a:spcBef>
                <a:spcPts val="0"/>
              </a:spcBef>
              <a:spcAft>
                <a:spcPts val="0"/>
              </a:spcAft>
              <a:buClr>
                <a:srgbClr val="00BC89"/>
              </a:buClr>
              <a:buSzPts val="1800"/>
              <a:tabLst/>
              <a:defRPr/>
            </a:pPr>
            <a:endParaRPr lang="en-GB" kern="0" dirty="0">
              <a:solidFill>
                <a:srgbClr val="43A047"/>
              </a:solidFill>
              <a:latin typeface="Century Gothic"/>
              <a:ea typeface="Century Gothic"/>
              <a:cs typeface="Century Gothic"/>
              <a:sym typeface="Century Gothic"/>
            </a:endParaRPr>
          </a:p>
          <a:p>
            <a:pPr marL="114300" marR="0" lvl="0" algn="l" defTabSz="914400" rtl="0" eaLnBrk="1" fontAlgn="auto" latinLnBrk="0" hangingPunct="1">
              <a:lnSpc>
                <a:spcPct val="150000"/>
              </a:lnSpc>
              <a:spcBef>
                <a:spcPts val="0"/>
              </a:spcBef>
              <a:spcAft>
                <a:spcPts val="0"/>
              </a:spcAft>
              <a:buClr>
                <a:srgbClr val="00BC89"/>
              </a:buClr>
              <a:buSzPts val="1800"/>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7,000</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800100" marR="0" lvl="0" indent="-342900" algn="l" defTabSz="914400" rtl="0" eaLnBrk="1" fontAlgn="auto" latinLnBrk="0" hangingPunct="1">
              <a:lnSpc>
                <a:spcPct val="150000"/>
              </a:lnSpc>
              <a:spcBef>
                <a:spcPts val="0"/>
              </a:spcBef>
              <a:spcAft>
                <a:spcPts val="0"/>
              </a:spcAft>
              <a:buClr>
                <a:srgbClr val="000000"/>
              </a:buClr>
              <a:buSzTx/>
              <a:buFont typeface="+mj-lt"/>
              <a:buAutoNum type="alphaLcPeriod"/>
              <a:tabLst/>
              <a:defRPr/>
            </a:pP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114300" marR="0" lvl="0" algn="l" defTabSz="914400" rtl="0" eaLnBrk="1" fontAlgn="auto" latinLnBrk="0" hangingPunct="1">
              <a:lnSpc>
                <a:spcPct val="150000"/>
              </a:lnSpc>
              <a:spcBef>
                <a:spcPts val="0"/>
              </a:spcBef>
              <a:spcAft>
                <a:spcPts val="0"/>
              </a:spcAft>
              <a:buClr>
                <a:srgbClr val="00BC89"/>
              </a:buClr>
              <a:buSzPts val="1800"/>
              <a:tabLst/>
              <a:defRPr/>
            </a:pPr>
            <a:endParaRPr lang="en-GB" kern="0" dirty="0">
              <a:solidFill>
                <a:srgbClr val="43A047"/>
              </a:solidFill>
              <a:latin typeface="Century Gothic"/>
              <a:ea typeface="Century Gothic"/>
              <a:cs typeface="Century Gothic"/>
              <a:sym typeface="Century Gothic"/>
            </a:endParaRPr>
          </a:p>
          <a:p>
            <a:pPr marL="114300" marR="0" lvl="0" algn="l" defTabSz="914400" rtl="0" eaLnBrk="1" fontAlgn="auto" latinLnBrk="0" hangingPunct="1">
              <a:lnSpc>
                <a:spcPct val="150000"/>
              </a:lnSpc>
              <a:spcBef>
                <a:spcPts val="0"/>
              </a:spcBef>
              <a:spcAft>
                <a:spcPts val="0"/>
              </a:spcAft>
              <a:buClr>
                <a:srgbClr val="00BC89"/>
              </a:buClr>
              <a:buSzPts val="1800"/>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5,000</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grpSp>
        <p:nvGrpSpPr>
          <p:cNvPr id="4" name="Group 3">
            <a:extLst>
              <a:ext uri="{FF2B5EF4-FFF2-40B4-BE49-F238E27FC236}">
                <a16:creationId xmlns:a16="http://schemas.microsoft.com/office/drawing/2014/main" id="{88CC2747-D7DC-2B40-9D9D-DEDB585C310A}"/>
              </a:ext>
            </a:extLst>
          </p:cNvPr>
          <p:cNvGrpSpPr/>
          <p:nvPr/>
        </p:nvGrpSpPr>
        <p:grpSpPr>
          <a:xfrm>
            <a:off x="263046" y="2244437"/>
            <a:ext cx="7187389" cy="1116000"/>
            <a:chOff x="263046" y="2244437"/>
            <a:chExt cx="7187389" cy="1116000"/>
          </a:xfrm>
        </p:grpSpPr>
        <p:pic>
          <p:nvPicPr>
            <p:cNvPr id="12" name="Google Shape;133;p18" descr="A close up of a logo&#10;&#10;Description automatically generated">
              <a:extLst>
                <a:ext uri="{FF2B5EF4-FFF2-40B4-BE49-F238E27FC236}">
                  <a16:creationId xmlns:a16="http://schemas.microsoft.com/office/drawing/2014/main" id="{6E8D5A3B-18FE-A847-9D7A-A89915EF0DE2}"/>
                </a:ext>
              </a:extLst>
            </p:cNvPr>
            <p:cNvPicPr preferRelativeResize="0"/>
            <p:nvPr/>
          </p:nvPicPr>
          <p:blipFill rotWithShape="1">
            <a:blip r:embed="rId3">
              <a:alphaModFix/>
            </a:blip>
            <a:srcRect/>
            <a:stretch/>
          </p:blipFill>
          <p:spPr>
            <a:xfrm>
              <a:off x="263046" y="2244437"/>
              <a:ext cx="897064" cy="1116000"/>
            </a:xfrm>
            <a:prstGeom prst="rect">
              <a:avLst/>
            </a:prstGeom>
            <a:noFill/>
            <a:ln>
              <a:noFill/>
            </a:ln>
          </p:spPr>
        </p:pic>
        <p:pic>
          <p:nvPicPr>
            <p:cNvPr id="14" name="Google Shape;136;p18" descr="A close up of a logo&#10;&#10;Description automatically generated">
              <a:extLst>
                <a:ext uri="{FF2B5EF4-FFF2-40B4-BE49-F238E27FC236}">
                  <a16:creationId xmlns:a16="http://schemas.microsoft.com/office/drawing/2014/main" id="{4331A136-C8C1-C440-A7D8-5571D24BB035}"/>
                </a:ext>
              </a:extLst>
            </p:cNvPr>
            <p:cNvPicPr preferRelativeResize="0"/>
            <p:nvPr/>
          </p:nvPicPr>
          <p:blipFill rotWithShape="1">
            <a:blip r:embed="rId3">
              <a:alphaModFix/>
            </a:blip>
            <a:srcRect/>
            <a:stretch/>
          </p:blipFill>
          <p:spPr>
            <a:xfrm>
              <a:off x="1160121" y="2244437"/>
              <a:ext cx="897064" cy="1116000"/>
            </a:xfrm>
            <a:prstGeom prst="rect">
              <a:avLst/>
            </a:prstGeom>
            <a:noFill/>
            <a:ln>
              <a:noFill/>
            </a:ln>
          </p:spPr>
        </p:pic>
        <p:pic>
          <p:nvPicPr>
            <p:cNvPr id="15" name="Google Shape;137;p18" descr="A close up of a logo&#10;&#10;Description automatically generated">
              <a:extLst>
                <a:ext uri="{FF2B5EF4-FFF2-40B4-BE49-F238E27FC236}">
                  <a16:creationId xmlns:a16="http://schemas.microsoft.com/office/drawing/2014/main" id="{8ACB8C74-7E98-D24C-9552-2B3D6E1CE755}"/>
                </a:ext>
              </a:extLst>
            </p:cNvPr>
            <p:cNvPicPr preferRelativeResize="0"/>
            <p:nvPr/>
          </p:nvPicPr>
          <p:blipFill rotWithShape="1">
            <a:blip r:embed="rId3">
              <a:alphaModFix/>
            </a:blip>
            <a:srcRect/>
            <a:stretch/>
          </p:blipFill>
          <p:spPr>
            <a:xfrm>
              <a:off x="2057196" y="2244437"/>
              <a:ext cx="897064" cy="1116000"/>
            </a:xfrm>
            <a:prstGeom prst="rect">
              <a:avLst/>
            </a:prstGeom>
            <a:noFill/>
            <a:ln>
              <a:noFill/>
            </a:ln>
          </p:spPr>
        </p:pic>
        <p:pic>
          <p:nvPicPr>
            <p:cNvPr id="16" name="Google Shape;138;p18" descr="A close up of a logo&#10;&#10;Description automatically generated">
              <a:extLst>
                <a:ext uri="{FF2B5EF4-FFF2-40B4-BE49-F238E27FC236}">
                  <a16:creationId xmlns:a16="http://schemas.microsoft.com/office/drawing/2014/main" id="{C02C742A-3BEB-0D49-BCFC-A76647AEAB62}"/>
                </a:ext>
              </a:extLst>
            </p:cNvPr>
            <p:cNvPicPr preferRelativeResize="0"/>
            <p:nvPr/>
          </p:nvPicPr>
          <p:blipFill rotWithShape="1">
            <a:blip r:embed="rId3">
              <a:alphaModFix/>
            </a:blip>
            <a:srcRect/>
            <a:stretch/>
          </p:blipFill>
          <p:spPr>
            <a:xfrm>
              <a:off x="2954271" y="2244437"/>
              <a:ext cx="897064" cy="1116000"/>
            </a:xfrm>
            <a:prstGeom prst="rect">
              <a:avLst/>
            </a:prstGeom>
            <a:noFill/>
            <a:ln>
              <a:noFill/>
            </a:ln>
          </p:spPr>
        </p:pic>
        <p:pic>
          <p:nvPicPr>
            <p:cNvPr id="17" name="Google Shape;139;p18" descr="A close up of a logo&#10;&#10;Description automatically generated">
              <a:extLst>
                <a:ext uri="{FF2B5EF4-FFF2-40B4-BE49-F238E27FC236}">
                  <a16:creationId xmlns:a16="http://schemas.microsoft.com/office/drawing/2014/main" id="{0AEA6D18-4BE3-D845-9714-25BB379A4674}"/>
                </a:ext>
              </a:extLst>
            </p:cNvPr>
            <p:cNvPicPr preferRelativeResize="0"/>
            <p:nvPr/>
          </p:nvPicPr>
          <p:blipFill rotWithShape="1">
            <a:blip r:embed="rId3">
              <a:alphaModFix/>
            </a:blip>
            <a:srcRect/>
            <a:stretch/>
          </p:blipFill>
          <p:spPr>
            <a:xfrm>
              <a:off x="3862146" y="2244437"/>
              <a:ext cx="897064" cy="1116000"/>
            </a:xfrm>
            <a:prstGeom prst="rect">
              <a:avLst/>
            </a:prstGeom>
            <a:noFill/>
            <a:ln>
              <a:noFill/>
            </a:ln>
          </p:spPr>
        </p:pic>
        <p:pic>
          <p:nvPicPr>
            <p:cNvPr id="18" name="Google Shape;140;p18" descr="A close up of a logo&#10;&#10;Description automatically generated">
              <a:extLst>
                <a:ext uri="{FF2B5EF4-FFF2-40B4-BE49-F238E27FC236}">
                  <a16:creationId xmlns:a16="http://schemas.microsoft.com/office/drawing/2014/main" id="{F172D38C-6D16-7747-A25E-23AE5CF8DF0F}"/>
                </a:ext>
              </a:extLst>
            </p:cNvPr>
            <p:cNvPicPr preferRelativeResize="0"/>
            <p:nvPr/>
          </p:nvPicPr>
          <p:blipFill rotWithShape="1">
            <a:blip r:embed="rId3">
              <a:alphaModFix/>
            </a:blip>
            <a:srcRect/>
            <a:stretch/>
          </p:blipFill>
          <p:spPr>
            <a:xfrm>
              <a:off x="4759221" y="2244437"/>
              <a:ext cx="897064" cy="1116000"/>
            </a:xfrm>
            <a:prstGeom prst="rect">
              <a:avLst/>
            </a:prstGeom>
            <a:noFill/>
            <a:ln>
              <a:noFill/>
            </a:ln>
          </p:spPr>
        </p:pic>
        <p:pic>
          <p:nvPicPr>
            <p:cNvPr id="19" name="Google Shape;141;p18" descr="A close up of a logo&#10;&#10;Description automatically generated">
              <a:extLst>
                <a:ext uri="{FF2B5EF4-FFF2-40B4-BE49-F238E27FC236}">
                  <a16:creationId xmlns:a16="http://schemas.microsoft.com/office/drawing/2014/main" id="{6FAC4663-E4D3-384E-8A78-D7CA37AC94ED}"/>
                </a:ext>
              </a:extLst>
            </p:cNvPr>
            <p:cNvPicPr preferRelativeResize="0"/>
            <p:nvPr/>
          </p:nvPicPr>
          <p:blipFill rotWithShape="1">
            <a:blip r:embed="rId3">
              <a:alphaModFix/>
            </a:blip>
            <a:srcRect/>
            <a:stretch/>
          </p:blipFill>
          <p:spPr>
            <a:xfrm>
              <a:off x="5656296" y="2244437"/>
              <a:ext cx="897064" cy="1116000"/>
            </a:xfrm>
            <a:prstGeom prst="rect">
              <a:avLst/>
            </a:prstGeom>
            <a:noFill/>
            <a:ln>
              <a:noFill/>
            </a:ln>
          </p:spPr>
        </p:pic>
        <p:pic>
          <p:nvPicPr>
            <p:cNvPr id="20" name="Google Shape;142;p18" descr="A close up of a logo&#10;&#10;Description automatically generated">
              <a:extLst>
                <a:ext uri="{FF2B5EF4-FFF2-40B4-BE49-F238E27FC236}">
                  <a16:creationId xmlns:a16="http://schemas.microsoft.com/office/drawing/2014/main" id="{C73C6E37-9805-5D43-9570-30190361A576}"/>
                </a:ext>
              </a:extLst>
            </p:cNvPr>
            <p:cNvPicPr preferRelativeResize="0"/>
            <p:nvPr/>
          </p:nvPicPr>
          <p:blipFill rotWithShape="1">
            <a:blip r:embed="rId3">
              <a:alphaModFix/>
            </a:blip>
            <a:srcRect/>
            <a:stretch/>
          </p:blipFill>
          <p:spPr>
            <a:xfrm>
              <a:off x="6553371" y="2244437"/>
              <a:ext cx="897064" cy="1116000"/>
            </a:xfrm>
            <a:prstGeom prst="rect">
              <a:avLst/>
            </a:prstGeom>
            <a:noFill/>
            <a:ln>
              <a:noFill/>
            </a:ln>
          </p:spPr>
        </p:pic>
      </p:grpSp>
      <p:grpSp>
        <p:nvGrpSpPr>
          <p:cNvPr id="33" name="Group 32">
            <a:extLst>
              <a:ext uri="{FF2B5EF4-FFF2-40B4-BE49-F238E27FC236}">
                <a16:creationId xmlns:a16="http://schemas.microsoft.com/office/drawing/2014/main" id="{C3D1C3D5-29BB-0E41-AF87-F4B19E70796C}"/>
              </a:ext>
            </a:extLst>
          </p:cNvPr>
          <p:cNvGrpSpPr/>
          <p:nvPr/>
        </p:nvGrpSpPr>
        <p:grpSpPr>
          <a:xfrm>
            <a:off x="350046" y="3586437"/>
            <a:ext cx="6276164" cy="1116000"/>
            <a:chOff x="350046" y="3586437"/>
            <a:chExt cx="6276164" cy="1116000"/>
          </a:xfrm>
        </p:grpSpPr>
        <p:pic>
          <p:nvPicPr>
            <p:cNvPr id="21" name="Google Shape;143;p18" descr="A close up of a logo&#10;&#10;Description automatically generated">
              <a:extLst>
                <a:ext uri="{FF2B5EF4-FFF2-40B4-BE49-F238E27FC236}">
                  <a16:creationId xmlns:a16="http://schemas.microsoft.com/office/drawing/2014/main" id="{1C34498F-AF3A-0A4A-B9AC-ED2650209A57}"/>
                </a:ext>
              </a:extLst>
            </p:cNvPr>
            <p:cNvPicPr preferRelativeResize="0"/>
            <p:nvPr/>
          </p:nvPicPr>
          <p:blipFill rotWithShape="1">
            <a:blip r:embed="rId3">
              <a:alphaModFix/>
            </a:blip>
            <a:srcRect/>
            <a:stretch/>
          </p:blipFill>
          <p:spPr>
            <a:xfrm>
              <a:off x="350046" y="3586437"/>
              <a:ext cx="897064" cy="1116000"/>
            </a:xfrm>
            <a:prstGeom prst="rect">
              <a:avLst/>
            </a:prstGeom>
            <a:noFill/>
            <a:ln>
              <a:noFill/>
            </a:ln>
          </p:spPr>
        </p:pic>
        <p:pic>
          <p:nvPicPr>
            <p:cNvPr id="22" name="Google Shape;144;p18" descr="A close up of a logo&#10;&#10;Description automatically generated">
              <a:extLst>
                <a:ext uri="{FF2B5EF4-FFF2-40B4-BE49-F238E27FC236}">
                  <a16:creationId xmlns:a16="http://schemas.microsoft.com/office/drawing/2014/main" id="{9600F0B7-B6B4-7942-841D-0C4EA5F445BF}"/>
                </a:ext>
              </a:extLst>
            </p:cNvPr>
            <p:cNvPicPr preferRelativeResize="0"/>
            <p:nvPr/>
          </p:nvPicPr>
          <p:blipFill rotWithShape="1">
            <a:blip r:embed="rId3">
              <a:alphaModFix/>
            </a:blip>
            <a:srcRect/>
            <a:stretch/>
          </p:blipFill>
          <p:spPr>
            <a:xfrm>
              <a:off x="1247121" y="3586437"/>
              <a:ext cx="897064" cy="1116000"/>
            </a:xfrm>
            <a:prstGeom prst="rect">
              <a:avLst/>
            </a:prstGeom>
            <a:noFill/>
            <a:ln>
              <a:noFill/>
            </a:ln>
          </p:spPr>
        </p:pic>
        <p:pic>
          <p:nvPicPr>
            <p:cNvPr id="23" name="Google Shape;145;p18" descr="A close up of a logo&#10;&#10;Description automatically generated">
              <a:extLst>
                <a:ext uri="{FF2B5EF4-FFF2-40B4-BE49-F238E27FC236}">
                  <a16:creationId xmlns:a16="http://schemas.microsoft.com/office/drawing/2014/main" id="{EBDE4263-CB59-E145-8961-2DCD86AED58C}"/>
                </a:ext>
              </a:extLst>
            </p:cNvPr>
            <p:cNvPicPr preferRelativeResize="0"/>
            <p:nvPr/>
          </p:nvPicPr>
          <p:blipFill rotWithShape="1">
            <a:blip r:embed="rId3">
              <a:alphaModFix/>
            </a:blip>
            <a:srcRect/>
            <a:stretch/>
          </p:blipFill>
          <p:spPr>
            <a:xfrm>
              <a:off x="2144196" y="3586437"/>
              <a:ext cx="897064" cy="1116000"/>
            </a:xfrm>
            <a:prstGeom prst="rect">
              <a:avLst/>
            </a:prstGeom>
            <a:noFill/>
            <a:ln>
              <a:noFill/>
            </a:ln>
          </p:spPr>
        </p:pic>
        <p:pic>
          <p:nvPicPr>
            <p:cNvPr id="24" name="Google Shape;146;p18" descr="A close up of a logo&#10;&#10;Description automatically generated">
              <a:extLst>
                <a:ext uri="{FF2B5EF4-FFF2-40B4-BE49-F238E27FC236}">
                  <a16:creationId xmlns:a16="http://schemas.microsoft.com/office/drawing/2014/main" id="{108B6175-4328-8A4E-BF6A-8D22BC05384C}"/>
                </a:ext>
              </a:extLst>
            </p:cNvPr>
            <p:cNvPicPr preferRelativeResize="0"/>
            <p:nvPr/>
          </p:nvPicPr>
          <p:blipFill rotWithShape="1">
            <a:blip r:embed="rId3">
              <a:alphaModFix/>
            </a:blip>
            <a:srcRect/>
            <a:stretch/>
          </p:blipFill>
          <p:spPr>
            <a:xfrm>
              <a:off x="3041271" y="3586437"/>
              <a:ext cx="897064" cy="1116000"/>
            </a:xfrm>
            <a:prstGeom prst="rect">
              <a:avLst/>
            </a:prstGeom>
            <a:noFill/>
            <a:ln>
              <a:noFill/>
            </a:ln>
          </p:spPr>
        </p:pic>
        <p:pic>
          <p:nvPicPr>
            <p:cNvPr id="25" name="Google Shape;147;p18" descr="A close up of a logo&#10;&#10;Description automatically generated">
              <a:extLst>
                <a:ext uri="{FF2B5EF4-FFF2-40B4-BE49-F238E27FC236}">
                  <a16:creationId xmlns:a16="http://schemas.microsoft.com/office/drawing/2014/main" id="{4A83FCF6-9969-2B47-AFC4-F0519B4DAD55}"/>
                </a:ext>
              </a:extLst>
            </p:cNvPr>
            <p:cNvPicPr preferRelativeResize="0"/>
            <p:nvPr/>
          </p:nvPicPr>
          <p:blipFill rotWithShape="1">
            <a:blip r:embed="rId3">
              <a:alphaModFix/>
            </a:blip>
            <a:srcRect/>
            <a:stretch/>
          </p:blipFill>
          <p:spPr>
            <a:xfrm>
              <a:off x="3934996" y="3586437"/>
              <a:ext cx="897064" cy="1116000"/>
            </a:xfrm>
            <a:prstGeom prst="rect">
              <a:avLst/>
            </a:prstGeom>
            <a:noFill/>
            <a:ln>
              <a:noFill/>
            </a:ln>
          </p:spPr>
        </p:pic>
        <p:pic>
          <p:nvPicPr>
            <p:cNvPr id="26" name="Google Shape;148;p18" descr="A close up of a logo&#10;&#10;Description automatically generated">
              <a:extLst>
                <a:ext uri="{FF2B5EF4-FFF2-40B4-BE49-F238E27FC236}">
                  <a16:creationId xmlns:a16="http://schemas.microsoft.com/office/drawing/2014/main" id="{B9352202-BEA6-4A46-A1A4-0EF19C50F7AD}"/>
                </a:ext>
              </a:extLst>
            </p:cNvPr>
            <p:cNvPicPr preferRelativeResize="0"/>
            <p:nvPr/>
          </p:nvPicPr>
          <p:blipFill rotWithShape="1">
            <a:blip r:embed="rId3">
              <a:alphaModFix/>
            </a:blip>
            <a:srcRect/>
            <a:stretch/>
          </p:blipFill>
          <p:spPr>
            <a:xfrm>
              <a:off x="4832071" y="3586437"/>
              <a:ext cx="897064" cy="1116000"/>
            </a:xfrm>
            <a:prstGeom prst="rect">
              <a:avLst/>
            </a:prstGeom>
            <a:noFill/>
            <a:ln>
              <a:noFill/>
            </a:ln>
          </p:spPr>
        </p:pic>
        <p:pic>
          <p:nvPicPr>
            <p:cNvPr id="27" name="Google Shape;149;p18" descr="A close up of a logo&#10;&#10;Description automatically generated">
              <a:extLst>
                <a:ext uri="{FF2B5EF4-FFF2-40B4-BE49-F238E27FC236}">
                  <a16:creationId xmlns:a16="http://schemas.microsoft.com/office/drawing/2014/main" id="{482D5820-FC9B-A14F-915B-D23EAB2F03E2}"/>
                </a:ext>
              </a:extLst>
            </p:cNvPr>
            <p:cNvPicPr preferRelativeResize="0"/>
            <p:nvPr/>
          </p:nvPicPr>
          <p:blipFill rotWithShape="1">
            <a:blip r:embed="rId3">
              <a:alphaModFix/>
            </a:blip>
            <a:srcRect/>
            <a:stretch/>
          </p:blipFill>
          <p:spPr>
            <a:xfrm>
              <a:off x="5729146" y="3586437"/>
              <a:ext cx="897064" cy="1116000"/>
            </a:xfrm>
            <a:prstGeom prst="rect">
              <a:avLst/>
            </a:prstGeom>
            <a:noFill/>
            <a:ln>
              <a:noFill/>
            </a:ln>
          </p:spPr>
        </p:pic>
      </p:grpSp>
      <p:grpSp>
        <p:nvGrpSpPr>
          <p:cNvPr id="34" name="Group 33">
            <a:extLst>
              <a:ext uri="{FF2B5EF4-FFF2-40B4-BE49-F238E27FC236}">
                <a16:creationId xmlns:a16="http://schemas.microsoft.com/office/drawing/2014/main" id="{FEA8F0F0-6A01-1B4B-8CD9-D8794D6BBC49}"/>
              </a:ext>
            </a:extLst>
          </p:cNvPr>
          <p:cNvGrpSpPr/>
          <p:nvPr/>
        </p:nvGrpSpPr>
        <p:grpSpPr>
          <a:xfrm>
            <a:off x="350046" y="4928437"/>
            <a:ext cx="4482014" cy="1116000"/>
            <a:chOff x="351721" y="4832137"/>
            <a:chExt cx="4482014" cy="1116000"/>
          </a:xfrm>
        </p:grpSpPr>
        <p:pic>
          <p:nvPicPr>
            <p:cNvPr id="28" name="Google Shape;150;p18" descr="A close up of a logo&#10;&#10;Description automatically generated">
              <a:extLst>
                <a:ext uri="{FF2B5EF4-FFF2-40B4-BE49-F238E27FC236}">
                  <a16:creationId xmlns:a16="http://schemas.microsoft.com/office/drawing/2014/main" id="{D703EFF9-69CF-A84D-B5D6-BC2CD7707C19}"/>
                </a:ext>
              </a:extLst>
            </p:cNvPr>
            <p:cNvPicPr preferRelativeResize="0"/>
            <p:nvPr/>
          </p:nvPicPr>
          <p:blipFill rotWithShape="1">
            <a:blip r:embed="rId3">
              <a:alphaModFix/>
            </a:blip>
            <a:srcRect/>
            <a:stretch/>
          </p:blipFill>
          <p:spPr>
            <a:xfrm>
              <a:off x="351721" y="4832137"/>
              <a:ext cx="897064" cy="1116000"/>
            </a:xfrm>
            <a:prstGeom prst="rect">
              <a:avLst/>
            </a:prstGeom>
            <a:noFill/>
            <a:ln>
              <a:noFill/>
            </a:ln>
          </p:spPr>
        </p:pic>
        <p:pic>
          <p:nvPicPr>
            <p:cNvPr id="29" name="Google Shape;151;p18" descr="A close up of a logo&#10;&#10;Description automatically generated">
              <a:extLst>
                <a:ext uri="{FF2B5EF4-FFF2-40B4-BE49-F238E27FC236}">
                  <a16:creationId xmlns:a16="http://schemas.microsoft.com/office/drawing/2014/main" id="{8B907188-9681-5A4E-BFC6-8FB067CF9501}"/>
                </a:ext>
              </a:extLst>
            </p:cNvPr>
            <p:cNvPicPr preferRelativeResize="0"/>
            <p:nvPr/>
          </p:nvPicPr>
          <p:blipFill rotWithShape="1">
            <a:blip r:embed="rId3">
              <a:alphaModFix/>
            </a:blip>
            <a:srcRect/>
            <a:stretch/>
          </p:blipFill>
          <p:spPr>
            <a:xfrm>
              <a:off x="1248796" y="4832137"/>
              <a:ext cx="897064" cy="1116000"/>
            </a:xfrm>
            <a:prstGeom prst="rect">
              <a:avLst/>
            </a:prstGeom>
            <a:noFill/>
            <a:ln>
              <a:noFill/>
            </a:ln>
          </p:spPr>
        </p:pic>
        <p:pic>
          <p:nvPicPr>
            <p:cNvPr id="30" name="Google Shape;152;p18" descr="A close up of a logo&#10;&#10;Description automatically generated">
              <a:extLst>
                <a:ext uri="{FF2B5EF4-FFF2-40B4-BE49-F238E27FC236}">
                  <a16:creationId xmlns:a16="http://schemas.microsoft.com/office/drawing/2014/main" id="{D5E01CEE-B6CA-7740-9ECD-3BFA96908214}"/>
                </a:ext>
              </a:extLst>
            </p:cNvPr>
            <p:cNvPicPr preferRelativeResize="0"/>
            <p:nvPr/>
          </p:nvPicPr>
          <p:blipFill rotWithShape="1">
            <a:blip r:embed="rId3">
              <a:alphaModFix/>
            </a:blip>
            <a:srcRect/>
            <a:stretch/>
          </p:blipFill>
          <p:spPr>
            <a:xfrm>
              <a:off x="2145871" y="4832137"/>
              <a:ext cx="897064" cy="1116000"/>
            </a:xfrm>
            <a:prstGeom prst="rect">
              <a:avLst/>
            </a:prstGeom>
            <a:noFill/>
            <a:ln>
              <a:noFill/>
            </a:ln>
          </p:spPr>
        </p:pic>
        <p:pic>
          <p:nvPicPr>
            <p:cNvPr id="31" name="Google Shape;153;p18" descr="A close up of a logo&#10;&#10;Description automatically generated">
              <a:extLst>
                <a:ext uri="{FF2B5EF4-FFF2-40B4-BE49-F238E27FC236}">
                  <a16:creationId xmlns:a16="http://schemas.microsoft.com/office/drawing/2014/main" id="{917FC37A-AA2D-5E49-93C5-9F6A343A8B82}"/>
                </a:ext>
              </a:extLst>
            </p:cNvPr>
            <p:cNvPicPr preferRelativeResize="0"/>
            <p:nvPr/>
          </p:nvPicPr>
          <p:blipFill rotWithShape="1">
            <a:blip r:embed="rId3">
              <a:alphaModFix/>
            </a:blip>
            <a:srcRect/>
            <a:stretch/>
          </p:blipFill>
          <p:spPr>
            <a:xfrm>
              <a:off x="3042946" y="4832137"/>
              <a:ext cx="897064" cy="1116000"/>
            </a:xfrm>
            <a:prstGeom prst="rect">
              <a:avLst/>
            </a:prstGeom>
            <a:noFill/>
            <a:ln>
              <a:noFill/>
            </a:ln>
          </p:spPr>
        </p:pic>
        <p:pic>
          <p:nvPicPr>
            <p:cNvPr id="32" name="Google Shape;154;p18" descr="A close up of a logo&#10;&#10;Description automatically generated">
              <a:extLst>
                <a:ext uri="{FF2B5EF4-FFF2-40B4-BE49-F238E27FC236}">
                  <a16:creationId xmlns:a16="http://schemas.microsoft.com/office/drawing/2014/main" id="{7812D995-6B59-2949-8662-3E53253F8FB7}"/>
                </a:ext>
              </a:extLst>
            </p:cNvPr>
            <p:cNvPicPr preferRelativeResize="0"/>
            <p:nvPr/>
          </p:nvPicPr>
          <p:blipFill rotWithShape="1">
            <a:blip r:embed="rId3">
              <a:alphaModFix/>
            </a:blip>
            <a:srcRect/>
            <a:stretch/>
          </p:blipFill>
          <p:spPr>
            <a:xfrm>
              <a:off x="3936671" y="4832137"/>
              <a:ext cx="897064" cy="1116000"/>
            </a:xfrm>
            <a:prstGeom prst="rect">
              <a:avLst/>
            </a:prstGeom>
            <a:noFill/>
            <a:ln>
              <a:noFill/>
            </a:ln>
          </p:spPr>
        </p:pic>
      </p:grpSp>
    </p:spTree>
    <p:extLst>
      <p:ext uri="{BB962C8B-B14F-4D97-AF65-F5344CB8AC3E}">
        <p14:creationId xmlns:p14="http://schemas.microsoft.com/office/powerpoint/2010/main" val="2295649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1640</Words>
  <Application>Microsoft Macintosh PowerPoint</Application>
  <PresentationFormat>Widescreen</PresentationFormat>
  <Paragraphs>201</Paragraphs>
  <Slides>18</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count in thousands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Counting in hundreds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41</cp:revision>
  <dcterms:created xsi:type="dcterms:W3CDTF">2022-06-30T10:03:35Z</dcterms:created>
  <dcterms:modified xsi:type="dcterms:W3CDTF">2022-08-25T08:13:32Z</dcterms:modified>
</cp:coreProperties>
</file>