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e7Diz4d3R2eRgZwidumkURNYW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6A9B25-5F27-449A-95D0-9AE3DD937A4B}">
  <a:tblStyle styleId="{6C6A9B25-5F27-449A-95D0-9AE3DD937A4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D5A0D3CD-97B4-4F95-AFE4-348FE170FF5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0408"/>
  </p:normalViewPr>
  <p:slideViewPr>
    <p:cSldViewPr snapToGrid="0" snapToObjects="1">
      <p:cViewPr varScale="1">
        <p:scale>
          <a:sx n="97" d="100"/>
          <a:sy n="97" d="100"/>
        </p:scale>
        <p:origin x="4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Cubes, counters, number shapes etc to create the given numbers.</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Which number is greater in each pair? Which symbol would you use to show this? Can you read the number sentence (e.g. six is </a:t>
            </a:r>
            <a:r>
              <a:rPr lang="en-GB" dirty="0"/>
              <a:t>less</a:t>
            </a:r>
            <a:r>
              <a:rPr lang="en-GB" sz="1200" b="0" i="0" u="none" strike="noStrike" dirty="0">
                <a:solidFill>
                  <a:schemeClr val="dk1"/>
                </a:solidFill>
                <a:latin typeface="Calibri"/>
                <a:ea typeface="Calibri"/>
                <a:cs typeface="Calibri"/>
                <a:sym typeface="Calibri"/>
              </a:rPr>
              <a:t> than seven)?</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not understanding the given symbols.</a:t>
            </a:r>
            <a:endParaRPr dirty="0"/>
          </a:p>
        </p:txBody>
      </p:sp>
      <p:sp>
        <p:nvSpPr>
          <p:cNvPr id="126" name="Google Shape;12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000000"/>
              </a:buClr>
              <a:buSzPts val="1200"/>
              <a:buFont typeface="+mj-lt"/>
              <a:buAutoNum type="alphaLcParenR"/>
            </a:pPr>
            <a:r>
              <a:rPr lang="en-GB" dirty="0">
                <a:latin typeface="Arial"/>
                <a:ea typeface="Arial"/>
                <a:cs typeface="Arial"/>
                <a:sym typeface="Arial"/>
              </a:rPr>
              <a:t>&gt;</a:t>
            </a:r>
            <a:endParaRPr dirty="0"/>
          </a:p>
          <a:p>
            <a:pPr marL="228600" marR="0" lvl="0" indent="-228600" algn="l" rtl="0">
              <a:lnSpc>
                <a:spcPct val="100000"/>
              </a:lnSpc>
              <a:spcBef>
                <a:spcPts val="0"/>
              </a:spcBef>
              <a:spcAft>
                <a:spcPts val="0"/>
              </a:spcAft>
              <a:buClr>
                <a:srgbClr val="000000"/>
              </a:buClr>
              <a:buSzPts val="1200"/>
              <a:buFont typeface="+mj-lt"/>
              <a:buAutoNum type="alphaLcParenR"/>
            </a:pPr>
            <a:r>
              <a:rPr lang="en-GB" dirty="0">
                <a:latin typeface="Arial"/>
                <a:ea typeface="Arial"/>
                <a:cs typeface="Arial"/>
                <a:sym typeface="Arial"/>
              </a:rPr>
              <a:t>=</a:t>
            </a:r>
          </a:p>
          <a:p>
            <a:pPr marL="228600" marR="0" lvl="0" indent="-228600" algn="l" rtl="0">
              <a:lnSpc>
                <a:spcPct val="100000"/>
              </a:lnSpc>
              <a:spcBef>
                <a:spcPts val="0"/>
              </a:spcBef>
              <a:spcAft>
                <a:spcPts val="0"/>
              </a:spcAft>
              <a:buClr>
                <a:srgbClr val="000000"/>
              </a:buClr>
              <a:buSzPts val="1200"/>
              <a:buFont typeface="+mj-lt"/>
              <a:buAutoNum type="alphaLcParenR"/>
            </a:pPr>
            <a:r>
              <a:rPr lang="en-GB" dirty="0">
                <a:latin typeface="Arial"/>
                <a:ea typeface="Arial"/>
                <a:cs typeface="Arial"/>
                <a:sym typeface="Arial"/>
              </a:rPr>
              <a:t>&gt;</a:t>
            </a:r>
            <a:endParaRPr dirty="0"/>
          </a:p>
        </p:txBody>
      </p:sp>
      <p:sp>
        <p:nvSpPr>
          <p:cNvPr id="146" name="Google Shape;14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1" u="none" strike="noStrike" dirty="0">
                <a:solidFill>
                  <a:schemeClr val="dk1"/>
                </a:solidFill>
                <a:latin typeface="Calibri"/>
                <a:ea typeface="Calibri"/>
                <a:cs typeface="Calibri"/>
                <a:sym typeface="Calibri"/>
              </a:rPr>
              <a:t>Answers will vary.</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Number cards, cubes etc</a:t>
            </a:r>
            <a:endParaRPr dirty="0"/>
          </a:p>
          <a:p>
            <a:pPr marL="0" marR="0" lvl="0" indent="0" algn="l" rtl="0">
              <a:lnSpc>
                <a:spcPct val="100000"/>
              </a:lnSpc>
              <a:spcBef>
                <a:spcPts val="0"/>
              </a:spcBef>
              <a:spcAft>
                <a:spcPts val="0"/>
              </a:spcAft>
              <a:buClr>
                <a:schemeClr val="dk1"/>
              </a:buClr>
              <a:buSzPts val="1200"/>
              <a:buFont typeface="Arial"/>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Which number will you put first? What does each symbol mean? What do you notice? How are your answers similar or different to someone else's? </a:t>
            </a:r>
            <a:endParaRPr b="0"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Inconsistencies when remembering inequality symbols.</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Comparing using cubes or number tiles </a:t>
            </a:r>
            <a:endParaRPr dirty="0"/>
          </a:p>
        </p:txBody>
      </p:sp>
      <p:sp>
        <p:nvSpPr>
          <p:cNvPr id="154" name="Google Shape;15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a – c) Answers will vary depending on the choice of numbers.</a:t>
            </a:r>
            <a:endParaRPr dirty="0"/>
          </a:p>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d) 5 is greater than 4/3/2/1.</a:t>
            </a:r>
            <a:endParaRPr dirty="0"/>
          </a:p>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4 is greater than 3/2/1.</a:t>
            </a:r>
            <a:endParaRPr dirty="0"/>
          </a:p>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3 is greater than 2/1.</a:t>
            </a:r>
            <a:endParaRPr dirty="0"/>
          </a:p>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2 is greater than 1.</a:t>
            </a:r>
            <a:endParaRPr dirty="0"/>
          </a:p>
        </p:txBody>
      </p:sp>
      <p:sp>
        <p:nvSpPr>
          <p:cNvPr id="161" name="Google Shape;16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Counters, cubes, number shapes etc to represent the statements.</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What does the symbol mean? How do you know? Which of these statements is correct? Can you prove it?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may not remember what the symbols mean. </a:t>
            </a:r>
            <a:endParaRPr dirty="0"/>
          </a:p>
        </p:txBody>
      </p:sp>
      <p:sp>
        <p:nvSpPr>
          <p:cNvPr id="168" name="Google Shape;16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i="0" u="none" strike="noStrike" dirty="0">
                <a:solidFill>
                  <a:schemeClr val="dk1"/>
                </a:solidFill>
                <a:latin typeface="Calibri"/>
                <a:ea typeface="Calibri"/>
                <a:cs typeface="Calibri"/>
                <a:sym typeface="Calibri"/>
              </a:rPr>
              <a:t>How and when to use these slides </a:t>
            </a:r>
            <a:r>
              <a:rPr lang="en-GB" sz="1200" b="0" i="0" u="none" strike="noStrike" dirty="0">
                <a:solidFill>
                  <a:schemeClr val="dk1"/>
                </a:solidFill>
                <a:latin typeface="Calibri"/>
                <a:ea typeface="Calibri"/>
                <a:cs typeface="Calibri"/>
                <a:sym typeface="Calibri"/>
              </a:rPr>
              <a:t>– Use this slide if pupils need to recap comparing objects before comparing numbers. These slides use non-identical objects for comparison.</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Two sets of non-identical objects.</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fish are there? How many cars are there? Which group has more? How do you know?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thinking that they both have the same amount. </a:t>
            </a:r>
            <a:endParaRPr dirty="0"/>
          </a:p>
        </p:txBody>
      </p:sp>
      <p:sp>
        <p:nvSpPr>
          <p:cNvPr id="185" name="Google Shape;18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Two different sets of items.</a:t>
            </a:r>
            <a:endParaRPr b="0" dirty="0"/>
          </a:p>
          <a:p>
            <a:pPr marL="0" lvl="0" indent="0" algn="l" rtl="0">
              <a:spcBef>
                <a:spcPts val="0"/>
              </a:spcBef>
              <a:spcAft>
                <a:spcPts val="0"/>
              </a:spcAft>
              <a:buNone/>
            </a:pPr>
            <a:r>
              <a:rPr lang="en-GB" sz="1200" b="1" i="0" u="none" strike="noStrike">
                <a:solidFill>
                  <a:schemeClr val="dk1"/>
                </a:solidFill>
                <a:latin typeface="Calibri"/>
                <a:ea typeface="Calibri"/>
                <a:cs typeface="Calibri"/>
                <a:sym typeface="Calibri"/>
              </a:rPr>
              <a:t>Key Questions </a:t>
            </a:r>
            <a:r>
              <a:rPr lang="en-GB" sz="1200" b="0" i="0" u="none" strike="noStrike">
                <a:solidFill>
                  <a:schemeClr val="dk1"/>
                </a:solidFill>
                <a:latin typeface="Calibri"/>
                <a:ea typeface="Calibri"/>
                <a:cs typeface="Calibri"/>
                <a:sym typeface="Calibri"/>
              </a:rPr>
              <a:t>– How many balls are there? </a:t>
            </a:r>
            <a:r>
              <a:rPr lang="en-GB" sz="1200" b="0" i="0" u="none" strike="noStrike" dirty="0">
                <a:solidFill>
                  <a:schemeClr val="dk1"/>
                </a:solidFill>
                <a:latin typeface="Calibri"/>
                <a:ea typeface="Calibri"/>
                <a:cs typeface="Calibri"/>
                <a:sym typeface="Calibri"/>
              </a:rPr>
              <a:t>How many trains are there? What do you notice? Does one group have more?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may think that the top row always has more. Pupils may not understand how to compare equal groups.</a:t>
            </a:r>
            <a:endParaRPr dirty="0"/>
          </a:p>
        </p:txBody>
      </p:sp>
      <p:sp>
        <p:nvSpPr>
          <p:cNvPr id="200" name="Google Shape;20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spcBef>
                <a:spcPts val="0"/>
              </a:spcBef>
              <a:spcAft>
                <a:spcPts val="0"/>
              </a:spcAft>
              <a:buNone/>
            </a:pPr>
            <a:br>
              <a:rPr lang="en-GB" b="0" dirty="0"/>
            </a:br>
            <a:r>
              <a:rPr lang="en-GB" sz="1200" b="0" i="0" u="none" strike="noStrike" dirty="0">
                <a:solidFill>
                  <a:schemeClr val="dk1"/>
                </a:solidFill>
                <a:latin typeface="Calibri"/>
                <a:ea typeface="Calibri"/>
                <a:cs typeface="Calibri"/>
                <a:sym typeface="Calibri"/>
              </a:rPr>
              <a:t>A – The pupil does not understand what the symbol means.</a:t>
            </a:r>
            <a:endParaRPr b="0" dirty="0"/>
          </a:p>
          <a:p>
            <a:pPr marL="0" marR="0" lvl="0" indent="0" algn="l" rtl="0">
              <a:lnSpc>
                <a:spcPct val="100000"/>
              </a:lnSpc>
              <a:spcBef>
                <a:spcPts val="0"/>
              </a:spcBef>
              <a:spcAft>
                <a:spcPts val="0"/>
              </a:spcAft>
              <a:buClr>
                <a:schemeClr val="dk1"/>
              </a:buClr>
              <a:buSzPts val="1200"/>
              <a:buFont typeface="Calibri"/>
              <a:buNone/>
            </a:pPr>
            <a:r>
              <a:rPr lang="en-GB" sz="1200" b="0" i="0" u="none" strike="noStrike" dirty="0">
                <a:solidFill>
                  <a:schemeClr val="dk1"/>
                </a:solidFill>
                <a:latin typeface="Calibri"/>
                <a:ea typeface="Calibri"/>
                <a:cs typeface="Calibri"/>
                <a:sym typeface="Calibri"/>
              </a:rPr>
              <a:t>B – The pupil does not understand what the symbol means. </a:t>
            </a:r>
            <a:endParaRPr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C – Correct answer</a:t>
            </a:r>
            <a:endParaRPr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D – The pupil might not understand what any of the symbols mean and as such has not selected any of the answers. </a:t>
            </a:r>
            <a:endParaRPr dirty="0"/>
          </a:p>
          <a:p>
            <a:pPr marL="0" lvl="0" indent="0" algn="l" rtl="0">
              <a:spcBef>
                <a:spcPts val="0"/>
              </a:spcBef>
              <a:spcAft>
                <a:spcPts val="0"/>
              </a:spcAft>
              <a:buNone/>
            </a:pP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A range of concrete resources (e.g. counters, number shapes etc)</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ways can you show 8? How many ways can you show 5? Would you rather have 5 cupcakes or 8 cupcakes? Why?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Extension</a:t>
            </a:r>
            <a:r>
              <a:rPr lang="en-GB" sz="1200" b="0" i="0" u="none" strike="noStrike" dirty="0">
                <a:solidFill>
                  <a:schemeClr val="dk1"/>
                </a:solidFill>
                <a:latin typeface="Calibri"/>
                <a:ea typeface="Calibri"/>
                <a:cs typeface="Calibri"/>
                <a:sym typeface="Calibri"/>
              </a:rPr>
              <a:t> – What is 1 more/ less than each number? </a:t>
            </a:r>
            <a:endParaRPr dirty="0"/>
          </a:p>
        </p:txBody>
      </p:sp>
      <p:sp>
        <p:nvSpPr>
          <p:cNvPr id="84" name="Google Shape;8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Counters or cubes and strips of paper etc to recreate the symbols (you may want to physically make the symbols in the classroom to show that the smaller amount of cubes go at the smaller end of the symbol)</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What do you notice about the symbols? </a:t>
            </a:r>
            <a:r>
              <a:rPr lang="en-GB" dirty="0"/>
              <a:t>C</a:t>
            </a:r>
            <a:r>
              <a:rPr lang="en-GB" sz="1200" b="0" i="0" u="none" strike="noStrike" dirty="0">
                <a:solidFill>
                  <a:schemeClr val="dk1"/>
                </a:solidFill>
                <a:latin typeface="Calibri"/>
                <a:ea typeface="Calibri"/>
                <a:cs typeface="Calibri"/>
                <a:sym typeface="Calibri"/>
              </a:rPr>
              <a:t>an </a:t>
            </a:r>
            <a:r>
              <a:rPr lang="en-GB" dirty="0"/>
              <a:t>you</a:t>
            </a:r>
            <a:r>
              <a:rPr lang="en-GB" sz="1200" b="0" i="0" u="none" strike="noStrike" dirty="0">
                <a:solidFill>
                  <a:schemeClr val="dk1"/>
                </a:solidFill>
                <a:latin typeface="Calibri"/>
                <a:ea typeface="Calibri"/>
                <a:cs typeface="Calibri"/>
                <a:sym typeface="Calibri"/>
              </a:rPr>
              <a:t> show me less than, greater th</a:t>
            </a:r>
            <a:r>
              <a:rPr lang="en-GB" dirty="0"/>
              <a:t>an and equal to using cubes?</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not understanding how the symbols relate to the words. </a:t>
            </a:r>
            <a:endParaRPr dirty="0"/>
          </a:p>
        </p:txBody>
      </p:sp>
      <p:sp>
        <p:nvSpPr>
          <p:cNvPr id="95" name="Google Shape;9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C</a:t>
            </a:r>
            <a:r>
              <a:rPr lang="en-GB" sz="1200" b="0" i="0" u="none" strike="noStrike" dirty="0">
                <a:solidFill>
                  <a:srgbClr val="000000"/>
                </a:solidFill>
                <a:latin typeface="Arial"/>
                <a:ea typeface="Arial"/>
                <a:cs typeface="Arial"/>
                <a:sym typeface="Arial"/>
              </a:rPr>
              <a:t>ubes or other appropriate concrete resources (e.g. counters), number </a:t>
            </a:r>
            <a:r>
              <a:rPr lang="en-GB" dirty="0">
                <a:solidFill>
                  <a:srgbClr val="000000"/>
                </a:solidFill>
                <a:latin typeface="Arial"/>
                <a:ea typeface="Arial"/>
                <a:cs typeface="Arial"/>
                <a:sym typeface="Arial"/>
              </a:rPr>
              <a:t>tracks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W</a:t>
            </a:r>
            <a:r>
              <a:rPr lang="en-GB" sz="1200" b="0" i="0" u="none" strike="noStrike" dirty="0">
                <a:solidFill>
                  <a:srgbClr val="000000"/>
                </a:solidFill>
                <a:latin typeface="Arial"/>
                <a:ea typeface="Arial"/>
                <a:cs typeface="Arial"/>
                <a:sym typeface="Arial"/>
              </a:rPr>
              <a:t>hich number is g</a:t>
            </a:r>
            <a:r>
              <a:rPr lang="en-GB" dirty="0">
                <a:solidFill>
                  <a:srgbClr val="000000"/>
                </a:solidFill>
                <a:latin typeface="Arial"/>
                <a:ea typeface="Arial"/>
                <a:cs typeface="Arial"/>
                <a:sym typeface="Arial"/>
              </a:rPr>
              <a:t>reater? How can we prove this?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N</a:t>
            </a:r>
            <a:r>
              <a:rPr lang="en-GB" sz="1200" b="0" i="0" u="none" strike="noStrike" dirty="0">
                <a:solidFill>
                  <a:srgbClr val="000000"/>
                </a:solidFill>
                <a:latin typeface="Arial"/>
                <a:ea typeface="Arial"/>
                <a:cs typeface="Arial"/>
                <a:sym typeface="Arial"/>
              </a:rPr>
              <a:t>ot </a:t>
            </a:r>
            <a:r>
              <a:rPr lang="en-GB" dirty="0">
                <a:solidFill>
                  <a:srgbClr val="000000"/>
                </a:solidFill>
                <a:latin typeface="Arial"/>
                <a:ea typeface="Arial"/>
                <a:cs typeface="Arial"/>
                <a:sym typeface="Arial"/>
              </a:rPr>
              <a:t>understanding</a:t>
            </a:r>
            <a:r>
              <a:rPr lang="en-GB" sz="1200" b="0" i="0" u="none" strike="noStrike" dirty="0">
                <a:solidFill>
                  <a:srgbClr val="000000"/>
                </a:solidFill>
                <a:latin typeface="Arial"/>
                <a:ea typeface="Arial"/>
                <a:cs typeface="Arial"/>
                <a:sym typeface="Arial"/>
              </a:rPr>
              <a:t> the language used. </a:t>
            </a:r>
            <a:endParaRPr dirty="0"/>
          </a:p>
        </p:txBody>
      </p:sp>
      <p:sp>
        <p:nvSpPr>
          <p:cNvPr id="106" name="Google Shape;10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dirty="0">
                <a:latin typeface="Arial"/>
                <a:ea typeface="Arial"/>
                <a:cs typeface="Arial"/>
                <a:sym typeface="Arial"/>
              </a:rPr>
              <a:t>2 is less than 9.</a:t>
            </a:r>
            <a:endParaRPr dirty="0"/>
          </a:p>
        </p:txBody>
      </p:sp>
      <p:sp>
        <p:nvSpPr>
          <p:cNvPr id="118" name="Google Shape;11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know how to compare numbers</a:t>
            </a:r>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1</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 (within 10)</a:t>
            </a:r>
            <a:endParaRPr/>
          </a:p>
        </p:txBody>
      </p:sp>
      <p:sp>
        <p:nvSpPr>
          <p:cNvPr id="49" name="Google Shape;49;p1"/>
          <p:cNvSpPr txBox="1">
            <a:spLocks noGrp="1"/>
          </p:cNvSpPr>
          <p:nvPr>
            <p:ph type="body" idx="3"/>
          </p:nvPr>
        </p:nvSpPr>
        <p:spPr>
          <a:xfrm>
            <a:off x="1880393" y="4574330"/>
            <a:ext cx="8431213" cy="91207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sz="2400" dirty="0"/>
              <a:t>To know how to compare numbers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29" name="Google Shape;129;p10"/>
          <p:cNvSpPr txBox="1">
            <a:spLocks noGrp="1"/>
          </p:cNvSpPr>
          <p:nvPr>
            <p:ph type="body" idx="2"/>
          </p:nvPr>
        </p:nvSpPr>
        <p:spPr>
          <a:xfrm>
            <a:off x="263046" y="1176339"/>
            <a:ext cx="11736887" cy="51459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Use &lt; , &gt; or = to make these sentences correct.</a:t>
            </a:r>
            <a:endParaRPr/>
          </a:p>
        </p:txBody>
      </p:sp>
      <p:sp>
        <p:nvSpPr>
          <p:cNvPr id="130" name="Google Shape;130;p10"/>
          <p:cNvSpPr txBox="1"/>
          <p:nvPr/>
        </p:nvSpPr>
        <p:spPr>
          <a:xfrm>
            <a:off x="5439454" y="2120219"/>
            <a:ext cx="87539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43A047"/>
                </a:solidFill>
                <a:latin typeface="Century Gothic"/>
                <a:ea typeface="Century Gothic"/>
                <a:cs typeface="Century Gothic"/>
                <a:sym typeface="Century Gothic"/>
              </a:rPr>
              <a:t>&lt;</a:t>
            </a:r>
            <a:endParaRPr/>
          </a:p>
        </p:txBody>
      </p:sp>
      <p:sp>
        <p:nvSpPr>
          <p:cNvPr id="131" name="Google Shape;131;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32" name="Google Shape;132;p10"/>
          <p:cNvSpPr/>
          <p:nvPr/>
        </p:nvSpPr>
        <p:spPr>
          <a:xfrm>
            <a:off x="3943351" y="1790119"/>
            <a:ext cx="875394" cy="10160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a:solidFill>
                  <a:srgbClr val="222222"/>
                </a:solidFill>
                <a:latin typeface="Century Gothic"/>
                <a:ea typeface="Century Gothic"/>
                <a:cs typeface="Century Gothic"/>
                <a:sym typeface="Century Gothic"/>
              </a:rPr>
              <a:t>6</a:t>
            </a:r>
            <a:endParaRPr/>
          </a:p>
        </p:txBody>
      </p:sp>
      <p:sp>
        <p:nvSpPr>
          <p:cNvPr id="133" name="Google Shape;133;p10"/>
          <p:cNvSpPr/>
          <p:nvPr/>
        </p:nvSpPr>
        <p:spPr>
          <a:xfrm>
            <a:off x="6935560" y="1790119"/>
            <a:ext cx="875394" cy="10160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dirty="0">
                <a:solidFill>
                  <a:srgbClr val="222222"/>
                </a:solidFill>
                <a:latin typeface="Century Gothic"/>
                <a:ea typeface="Century Gothic"/>
                <a:cs typeface="Century Gothic"/>
                <a:sym typeface="Century Gothic"/>
              </a:rPr>
              <a:t>7</a:t>
            </a:r>
            <a:endParaRPr dirty="0"/>
          </a:p>
        </p:txBody>
      </p:sp>
      <p:sp>
        <p:nvSpPr>
          <p:cNvPr id="134" name="Google Shape;134;p10"/>
          <p:cNvSpPr/>
          <p:nvPr/>
        </p:nvSpPr>
        <p:spPr>
          <a:xfrm>
            <a:off x="5439455" y="1790119"/>
            <a:ext cx="875394" cy="1016000"/>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222222"/>
              </a:solidFill>
              <a:latin typeface="Century Gothic"/>
              <a:ea typeface="Century Gothic"/>
              <a:cs typeface="Century Gothic"/>
              <a:sym typeface="Century Gothic"/>
            </a:endParaRPr>
          </a:p>
        </p:txBody>
      </p:sp>
      <p:sp>
        <p:nvSpPr>
          <p:cNvPr id="135" name="Google Shape;135;p10"/>
          <p:cNvSpPr/>
          <p:nvPr/>
        </p:nvSpPr>
        <p:spPr>
          <a:xfrm>
            <a:off x="3943351" y="3377822"/>
            <a:ext cx="875394" cy="10160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a:solidFill>
                  <a:srgbClr val="222222"/>
                </a:solidFill>
                <a:latin typeface="Century Gothic"/>
                <a:ea typeface="Century Gothic"/>
                <a:cs typeface="Century Gothic"/>
                <a:sym typeface="Century Gothic"/>
              </a:rPr>
              <a:t>8</a:t>
            </a:r>
            <a:endParaRPr/>
          </a:p>
        </p:txBody>
      </p:sp>
      <p:sp>
        <p:nvSpPr>
          <p:cNvPr id="136" name="Google Shape;136;p10"/>
          <p:cNvSpPr/>
          <p:nvPr/>
        </p:nvSpPr>
        <p:spPr>
          <a:xfrm>
            <a:off x="6935560" y="3377822"/>
            <a:ext cx="875394" cy="10160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a:solidFill>
                  <a:srgbClr val="222222"/>
                </a:solidFill>
                <a:latin typeface="Century Gothic"/>
                <a:ea typeface="Century Gothic"/>
                <a:cs typeface="Century Gothic"/>
                <a:sym typeface="Century Gothic"/>
              </a:rPr>
              <a:t>3</a:t>
            </a:r>
            <a:endParaRPr/>
          </a:p>
        </p:txBody>
      </p:sp>
      <p:sp>
        <p:nvSpPr>
          <p:cNvPr id="137" name="Google Shape;137;p10"/>
          <p:cNvSpPr/>
          <p:nvPr/>
        </p:nvSpPr>
        <p:spPr>
          <a:xfrm>
            <a:off x="5439455" y="3377822"/>
            <a:ext cx="875394" cy="1016000"/>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222222"/>
              </a:solidFill>
              <a:latin typeface="Century Gothic"/>
              <a:ea typeface="Century Gothic"/>
              <a:cs typeface="Century Gothic"/>
              <a:sym typeface="Century Gothic"/>
            </a:endParaRPr>
          </a:p>
        </p:txBody>
      </p:sp>
      <p:sp>
        <p:nvSpPr>
          <p:cNvPr id="138" name="Google Shape;138;p10"/>
          <p:cNvSpPr/>
          <p:nvPr/>
        </p:nvSpPr>
        <p:spPr>
          <a:xfrm>
            <a:off x="3943351" y="4965525"/>
            <a:ext cx="875394" cy="10160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a:solidFill>
                  <a:srgbClr val="222222"/>
                </a:solidFill>
                <a:latin typeface="Century Gothic"/>
                <a:ea typeface="Century Gothic"/>
                <a:cs typeface="Century Gothic"/>
                <a:sym typeface="Century Gothic"/>
              </a:rPr>
              <a:t>4</a:t>
            </a:r>
            <a:endParaRPr/>
          </a:p>
        </p:txBody>
      </p:sp>
      <p:sp>
        <p:nvSpPr>
          <p:cNvPr id="139" name="Google Shape;139;p10"/>
          <p:cNvSpPr/>
          <p:nvPr/>
        </p:nvSpPr>
        <p:spPr>
          <a:xfrm>
            <a:off x="6935560" y="4965525"/>
            <a:ext cx="875394" cy="10160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a:solidFill>
                  <a:srgbClr val="222222"/>
                </a:solidFill>
                <a:latin typeface="Century Gothic"/>
                <a:ea typeface="Century Gothic"/>
                <a:cs typeface="Century Gothic"/>
                <a:sym typeface="Century Gothic"/>
              </a:rPr>
              <a:t>4</a:t>
            </a:r>
            <a:endParaRPr/>
          </a:p>
        </p:txBody>
      </p:sp>
      <p:sp>
        <p:nvSpPr>
          <p:cNvPr id="140" name="Google Shape;140;p10"/>
          <p:cNvSpPr/>
          <p:nvPr/>
        </p:nvSpPr>
        <p:spPr>
          <a:xfrm>
            <a:off x="5439455" y="4965525"/>
            <a:ext cx="875394" cy="1016000"/>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222222"/>
              </a:solidFill>
              <a:latin typeface="Century Gothic"/>
              <a:ea typeface="Century Gothic"/>
              <a:cs typeface="Century Gothic"/>
              <a:sym typeface="Century Gothic"/>
            </a:endParaRPr>
          </a:p>
        </p:txBody>
      </p:sp>
      <p:sp>
        <p:nvSpPr>
          <p:cNvPr id="141" name="Google Shape;141;p10"/>
          <p:cNvSpPr txBox="1"/>
          <p:nvPr/>
        </p:nvSpPr>
        <p:spPr>
          <a:xfrm>
            <a:off x="5439453" y="3701156"/>
            <a:ext cx="87539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43A047"/>
                </a:solidFill>
                <a:latin typeface="Century Gothic"/>
                <a:ea typeface="Century Gothic"/>
                <a:cs typeface="Century Gothic"/>
                <a:sym typeface="Century Gothic"/>
              </a:rPr>
              <a:t>&gt;</a:t>
            </a:r>
            <a:endParaRPr/>
          </a:p>
        </p:txBody>
      </p:sp>
      <p:sp>
        <p:nvSpPr>
          <p:cNvPr id="142" name="Google Shape;142;p10"/>
          <p:cNvSpPr txBox="1"/>
          <p:nvPr/>
        </p:nvSpPr>
        <p:spPr>
          <a:xfrm>
            <a:off x="5443874" y="5325736"/>
            <a:ext cx="8754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rgbClr val="43A047"/>
                </a:solidFill>
                <a:latin typeface="Century Gothic"/>
                <a:ea typeface="Century Gothic"/>
                <a:cs typeface="Century Gothic"/>
                <a:sym typeface="Century Gothic"/>
              </a:rPr>
              <a:t>=</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par>
                                <p:cTn id="8" presetID="10" presetClass="entr" presetSubtype="0" fill="hold" nodeType="withEffect">
                                  <p:stCondLst>
                                    <p:cond delay="0"/>
                                  </p:stCondLst>
                                  <p:childTnLst>
                                    <p:set>
                                      <p:cBhvr>
                                        <p:cTn id="9" dur="1" fill="hold">
                                          <p:stCondLst>
                                            <p:cond delay="0"/>
                                          </p:stCondLst>
                                        </p:cTn>
                                        <p:tgtEl>
                                          <p:spTgt spid="141"/>
                                        </p:tgtEl>
                                        <p:attrNameLst>
                                          <p:attrName>style.visibility</p:attrName>
                                        </p:attrNameLst>
                                      </p:cBhvr>
                                      <p:to>
                                        <p:strVal val="visible"/>
                                      </p:to>
                                    </p:set>
                                    <p:animEffect transition="in" filter="fade">
                                      <p:cBhvr>
                                        <p:cTn id="10" dur="500"/>
                                        <p:tgtEl>
                                          <p:spTgt spid="141"/>
                                        </p:tgtEl>
                                      </p:cBhvr>
                                    </p:animEffect>
                                  </p:childTnLst>
                                </p:cTn>
                              </p:par>
                              <p:par>
                                <p:cTn id="11" presetID="10" presetClass="entr" presetSubtype="0" fill="hold" nodeType="withEffect">
                                  <p:stCondLst>
                                    <p:cond delay="0"/>
                                  </p:stCondLst>
                                  <p:childTnLst>
                                    <p:set>
                                      <p:cBhvr>
                                        <p:cTn id="12" dur="1" fill="hold">
                                          <p:stCondLst>
                                            <p:cond delay="0"/>
                                          </p:stCondLst>
                                        </p:cTn>
                                        <p:tgtEl>
                                          <p:spTgt spid="130"/>
                                        </p:tgtEl>
                                        <p:attrNameLst>
                                          <p:attrName>style.visibility</p:attrName>
                                        </p:attrNameLst>
                                      </p:cBhvr>
                                      <p:to>
                                        <p:strVal val="visible"/>
                                      </p:to>
                                    </p:set>
                                    <p:animEffect transition="in" filter="fade">
                                      <p:cBhvr>
                                        <p:cTn id="13" dur="500"/>
                                        <p:tgtEl>
                                          <p:spTgt spid="130"/>
                                        </p:tgtEl>
                                      </p:cBhvr>
                                    </p:animEffect>
                                  </p:childTnLst>
                                </p:cTn>
                              </p:par>
                            </p:childTnLst>
                          </p:cTn>
                        </p:par>
                      </p:childTnLst>
                    </p:cTn>
                  </p:par>
                </p:childTnLst>
              </p:cTn>
              <p:nextCondLst>
                <p:cond evt="onClick" delay="0">
                  <p:tgtEl>
                    <p:spTgt spid="13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Graphical user interface, application&#10;&#10;Description automatically generated">
            <a:extLst>
              <a:ext uri="{FF2B5EF4-FFF2-40B4-BE49-F238E27FC236}">
                <a16:creationId xmlns:a16="http://schemas.microsoft.com/office/drawing/2014/main" id="{8CB834CA-9A58-524C-AF09-FF9A48DAB358}"/>
              </a:ext>
            </a:extLst>
          </p:cNvPr>
          <p:cNvPicPr>
            <a:picLocks noChangeAspect="1"/>
          </p:cNvPicPr>
          <p:nvPr/>
        </p:nvPicPr>
        <p:blipFill>
          <a:blip r:embed="rId3"/>
          <a:stretch>
            <a:fillRect/>
          </a:stretch>
        </p:blipFill>
        <p:spPr>
          <a:xfrm>
            <a:off x="263524" y="1077157"/>
            <a:ext cx="7879080" cy="131064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57" name="Google Shape;157;p12"/>
          <p:cNvSpPr txBox="1">
            <a:spLocks noGrp="1"/>
          </p:cNvSpPr>
          <p:nvPr>
            <p:ph type="body" idx="2"/>
          </p:nvPr>
        </p:nvSpPr>
        <p:spPr>
          <a:xfrm>
            <a:off x="263046" y="1176339"/>
            <a:ext cx="11736887" cy="62948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Choose your own numbers to complete the statements. </a:t>
            </a:r>
            <a:endParaRPr dirty="0"/>
          </a:p>
        </p:txBody>
      </p:sp>
      <p:grpSp>
        <p:nvGrpSpPr>
          <p:cNvPr id="2" name="Group 1">
            <a:extLst>
              <a:ext uri="{FF2B5EF4-FFF2-40B4-BE49-F238E27FC236}">
                <a16:creationId xmlns:a16="http://schemas.microsoft.com/office/drawing/2014/main" id="{1F55D078-94D6-E342-97CE-31C10621E824}"/>
              </a:ext>
            </a:extLst>
          </p:cNvPr>
          <p:cNvGrpSpPr/>
          <p:nvPr/>
        </p:nvGrpSpPr>
        <p:grpSpPr>
          <a:xfrm>
            <a:off x="4162198" y="1891747"/>
            <a:ext cx="3867603" cy="1016000"/>
            <a:chOff x="1014621" y="3429000"/>
            <a:chExt cx="3867603" cy="1016000"/>
          </a:xfrm>
        </p:grpSpPr>
        <p:sp>
          <p:nvSpPr>
            <p:cNvPr id="4" name="Google Shape;132;p10">
              <a:extLst>
                <a:ext uri="{FF2B5EF4-FFF2-40B4-BE49-F238E27FC236}">
                  <a16:creationId xmlns:a16="http://schemas.microsoft.com/office/drawing/2014/main" id="{E0EEC28F-F974-014C-9B5F-C3AF0CFD27BF}"/>
                </a:ext>
              </a:extLst>
            </p:cNvPr>
            <p:cNvSpPr/>
            <p:nvPr/>
          </p:nvSpPr>
          <p:spPr>
            <a:xfrm>
              <a:off x="1014621" y="3429000"/>
              <a:ext cx="875394" cy="10160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5" name="Google Shape;133;p10">
              <a:extLst>
                <a:ext uri="{FF2B5EF4-FFF2-40B4-BE49-F238E27FC236}">
                  <a16:creationId xmlns:a16="http://schemas.microsoft.com/office/drawing/2014/main" id="{51D4E029-8BB1-F244-972B-1EF740C8219A}"/>
                </a:ext>
              </a:extLst>
            </p:cNvPr>
            <p:cNvSpPr/>
            <p:nvPr/>
          </p:nvSpPr>
          <p:spPr>
            <a:xfrm>
              <a:off x="4006830" y="3429000"/>
              <a:ext cx="875394" cy="10160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6" name="Google Shape;134;p10">
              <a:extLst>
                <a:ext uri="{FF2B5EF4-FFF2-40B4-BE49-F238E27FC236}">
                  <a16:creationId xmlns:a16="http://schemas.microsoft.com/office/drawing/2014/main" id="{ABFBDCFC-2242-9043-AE6A-5EA14A1B60F0}"/>
                </a:ext>
              </a:extLst>
            </p:cNvPr>
            <p:cNvSpPr/>
            <p:nvPr/>
          </p:nvSpPr>
          <p:spPr>
            <a:xfrm>
              <a:off x="2510725" y="3429000"/>
              <a:ext cx="875394" cy="1016000"/>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dirty="0">
                  <a:solidFill>
                    <a:srgbClr val="222222"/>
                  </a:solidFill>
                  <a:latin typeface="Century Gothic"/>
                  <a:ea typeface="Century Gothic"/>
                  <a:cs typeface="Century Gothic"/>
                  <a:sym typeface="Century Gothic"/>
                </a:rPr>
                <a:t>&lt;</a:t>
              </a:r>
              <a:endParaRPr sz="3200" dirty="0">
                <a:solidFill>
                  <a:srgbClr val="222222"/>
                </a:solidFill>
                <a:latin typeface="Century Gothic"/>
                <a:ea typeface="Century Gothic"/>
                <a:cs typeface="Century Gothic"/>
                <a:sym typeface="Century Gothic"/>
              </a:endParaRPr>
            </a:p>
          </p:txBody>
        </p:sp>
      </p:grpSp>
      <p:grpSp>
        <p:nvGrpSpPr>
          <p:cNvPr id="8" name="Group 7">
            <a:extLst>
              <a:ext uri="{FF2B5EF4-FFF2-40B4-BE49-F238E27FC236}">
                <a16:creationId xmlns:a16="http://schemas.microsoft.com/office/drawing/2014/main" id="{8215B66C-56F7-BD4E-AAE7-98D32E122B04}"/>
              </a:ext>
            </a:extLst>
          </p:cNvPr>
          <p:cNvGrpSpPr/>
          <p:nvPr/>
        </p:nvGrpSpPr>
        <p:grpSpPr>
          <a:xfrm>
            <a:off x="4162197" y="3499679"/>
            <a:ext cx="3867603" cy="1016000"/>
            <a:chOff x="1014621" y="3429000"/>
            <a:chExt cx="3867603" cy="1016000"/>
          </a:xfrm>
        </p:grpSpPr>
        <p:sp>
          <p:nvSpPr>
            <p:cNvPr id="9" name="Google Shape;132;p10">
              <a:extLst>
                <a:ext uri="{FF2B5EF4-FFF2-40B4-BE49-F238E27FC236}">
                  <a16:creationId xmlns:a16="http://schemas.microsoft.com/office/drawing/2014/main" id="{33374F91-34F7-3744-975F-32FF70ECCF6B}"/>
                </a:ext>
              </a:extLst>
            </p:cNvPr>
            <p:cNvSpPr/>
            <p:nvPr/>
          </p:nvSpPr>
          <p:spPr>
            <a:xfrm>
              <a:off x="1014621" y="3429000"/>
              <a:ext cx="875394" cy="10160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10" name="Google Shape;133;p10">
              <a:extLst>
                <a:ext uri="{FF2B5EF4-FFF2-40B4-BE49-F238E27FC236}">
                  <a16:creationId xmlns:a16="http://schemas.microsoft.com/office/drawing/2014/main" id="{50858848-EDD7-E34C-8115-228F81BA9008}"/>
                </a:ext>
              </a:extLst>
            </p:cNvPr>
            <p:cNvSpPr/>
            <p:nvPr/>
          </p:nvSpPr>
          <p:spPr>
            <a:xfrm>
              <a:off x="4006830" y="3429000"/>
              <a:ext cx="875394" cy="10160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11" name="Google Shape;134;p10">
              <a:extLst>
                <a:ext uri="{FF2B5EF4-FFF2-40B4-BE49-F238E27FC236}">
                  <a16:creationId xmlns:a16="http://schemas.microsoft.com/office/drawing/2014/main" id="{1FE8F2C9-7A59-C340-9F93-2A8EF5C205E2}"/>
                </a:ext>
              </a:extLst>
            </p:cNvPr>
            <p:cNvSpPr/>
            <p:nvPr/>
          </p:nvSpPr>
          <p:spPr>
            <a:xfrm>
              <a:off x="2510725" y="3429000"/>
              <a:ext cx="875394" cy="1016000"/>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dirty="0">
                  <a:solidFill>
                    <a:srgbClr val="222222"/>
                  </a:solidFill>
                  <a:latin typeface="Century Gothic"/>
                  <a:ea typeface="Century Gothic"/>
                  <a:cs typeface="Century Gothic"/>
                  <a:sym typeface="Century Gothic"/>
                </a:rPr>
                <a:t>&gt;</a:t>
              </a:r>
              <a:endParaRPr sz="3200" dirty="0">
                <a:solidFill>
                  <a:srgbClr val="222222"/>
                </a:solidFill>
                <a:latin typeface="Century Gothic"/>
                <a:ea typeface="Century Gothic"/>
                <a:cs typeface="Century Gothic"/>
                <a:sym typeface="Century Gothic"/>
              </a:endParaRPr>
            </a:p>
          </p:txBody>
        </p:sp>
      </p:grpSp>
      <p:grpSp>
        <p:nvGrpSpPr>
          <p:cNvPr id="12" name="Group 11">
            <a:extLst>
              <a:ext uri="{FF2B5EF4-FFF2-40B4-BE49-F238E27FC236}">
                <a16:creationId xmlns:a16="http://schemas.microsoft.com/office/drawing/2014/main" id="{4D10EF5C-3FA7-0644-89C8-7E0C7B949B59}"/>
              </a:ext>
            </a:extLst>
          </p:cNvPr>
          <p:cNvGrpSpPr/>
          <p:nvPr/>
        </p:nvGrpSpPr>
        <p:grpSpPr>
          <a:xfrm>
            <a:off x="4162196" y="5244341"/>
            <a:ext cx="3867603" cy="1016000"/>
            <a:chOff x="1014621" y="3429000"/>
            <a:chExt cx="3867603" cy="1016000"/>
          </a:xfrm>
        </p:grpSpPr>
        <p:sp>
          <p:nvSpPr>
            <p:cNvPr id="13" name="Google Shape;132;p10">
              <a:extLst>
                <a:ext uri="{FF2B5EF4-FFF2-40B4-BE49-F238E27FC236}">
                  <a16:creationId xmlns:a16="http://schemas.microsoft.com/office/drawing/2014/main" id="{63D47127-A811-F04B-B541-422B5A93073C}"/>
                </a:ext>
              </a:extLst>
            </p:cNvPr>
            <p:cNvSpPr/>
            <p:nvPr/>
          </p:nvSpPr>
          <p:spPr>
            <a:xfrm>
              <a:off x="1014621" y="3429000"/>
              <a:ext cx="875394" cy="10160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14" name="Google Shape;133;p10">
              <a:extLst>
                <a:ext uri="{FF2B5EF4-FFF2-40B4-BE49-F238E27FC236}">
                  <a16:creationId xmlns:a16="http://schemas.microsoft.com/office/drawing/2014/main" id="{0F076FE6-58C7-7F42-A6F6-E6BEACB1C098}"/>
                </a:ext>
              </a:extLst>
            </p:cNvPr>
            <p:cNvSpPr/>
            <p:nvPr/>
          </p:nvSpPr>
          <p:spPr>
            <a:xfrm>
              <a:off x="4006830" y="3429000"/>
              <a:ext cx="875394" cy="10160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15" name="Google Shape;134;p10">
              <a:extLst>
                <a:ext uri="{FF2B5EF4-FFF2-40B4-BE49-F238E27FC236}">
                  <a16:creationId xmlns:a16="http://schemas.microsoft.com/office/drawing/2014/main" id="{AE6DD519-FD92-3E4C-824C-33B8E9A569D9}"/>
                </a:ext>
              </a:extLst>
            </p:cNvPr>
            <p:cNvSpPr/>
            <p:nvPr/>
          </p:nvSpPr>
          <p:spPr>
            <a:xfrm>
              <a:off x="2510725" y="3429000"/>
              <a:ext cx="875394" cy="1016000"/>
            </a:xfrm>
            <a:prstGeom prst="roundRect">
              <a:avLst>
                <a:gd name="adj" fmla="val 16667"/>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dirty="0">
                  <a:solidFill>
                    <a:srgbClr val="222222"/>
                  </a:solidFill>
                  <a:latin typeface="Century Gothic"/>
                  <a:ea typeface="Century Gothic"/>
                  <a:cs typeface="Century Gothic"/>
                  <a:sym typeface="Century Gothic"/>
                </a:rPr>
                <a:t>=</a:t>
              </a:r>
              <a:endParaRPr sz="3200" dirty="0">
                <a:solidFill>
                  <a:srgbClr val="222222"/>
                </a:solidFill>
                <a:latin typeface="Century Gothic"/>
                <a:ea typeface="Century Gothic"/>
                <a:cs typeface="Century Gothic"/>
                <a:sym typeface="Century Gothic"/>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Graphical user interface, text, application&#10;&#10;Description automatically generated">
            <a:extLst>
              <a:ext uri="{FF2B5EF4-FFF2-40B4-BE49-F238E27FC236}">
                <a16:creationId xmlns:a16="http://schemas.microsoft.com/office/drawing/2014/main" id="{4EA5DCBC-8575-CA43-8D63-2A5C805B1006}"/>
              </a:ext>
            </a:extLst>
          </p:cNvPr>
          <p:cNvPicPr>
            <a:picLocks noChangeAspect="1"/>
          </p:cNvPicPr>
          <p:nvPr/>
        </p:nvPicPr>
        <p:blipFill>
          <a:blip r:embed="rId3"/>
          <a:stretch>
            <a:fillRect/>
          </a:stretch>
        </p:blipFill>
        <p:spPr>
          <a:xfrm>
            <a:off x="263524" y="1077157"/>
            <a:ext cx="8199120" cy="41910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171" name="Google Shape;171;p14"/>
          <p:cNvSpPr txBox="1">
            <a:spLocks noGrp="1"/>
          </p:cNvSpPr>
          <p:nvPr>
            <p:ph type="body" idx="2"/>
          </p:nvPr>
        </p:nvSpPr>
        <p:spPr>
          <a:xfrm>
            <a:off x="263046" y="1176338"/>
            <a:ext cx="11736887" cy="1116919"/>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One of these statements is incorrect. </a:t>
            </a:r>
            <a:endParaRPr/>
          </a:p>
          <a:p>
            <a:pPr marL="0" lvl="0" indent="0" algn="l" rtl="0">
              <a:lnSpc>
                <a:spcPct val="150000"/>
              </a:lnSpc>
              <a:spcBef>
                <a:spcPts val="1000"/>
              </a:spcBef>
              <a:spcAft>
                <a:spcPts val="0"/>
              </a:spcAft>
              <a:buClr>
                <a:srgbClr val="222222"/>
              </a:buClr>
              <a:buSzPts val="1800"/>
              <a:buNone/>
            </a:pPr>
            <a:r>
              <a:rPr lang="en-GB"/>
              <a:t>Use cubes to prove which one.</a:t>
            </a:r>
            <a:endParaRPr/>
          </a:p>
        </p:txBody>
      </p:sp>
      <p:sp>
        <p:nvSpPr>
          <p:cNvPr id="172" name="Google Shape;172;p14"/>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73" name="Google Shape;173;p14"/>
          <p:cNvSpPr txBox="1"/>
          <p:nvPr/>
        </p:nvSpPr>
        <p:spPr>
          <a:xfrm>
            <a:off x="1162933" y="2627741"/>
            <a:ext cx="2383830" cy="768575"/>
          </a:xfrm>
          <a:prstGeom prst="rect">
            <a:avLst/>
          </a:prstGeom>
          <a:noFill/>
          <a:ln>
            <a:noFill/>
          </a:ln>
        </p:spPr>
        <p:txBody>
          <a:bodyPr spcFirstLastPara="1" wrap="square" lIns="91425" tIns="45700" rIns="91425" bIns="45700" anchor="t" anchorCtr="0">
            <a:normAutofit/>
          </a:bodyPr>
          <a:lstStyle/>
          <a:p>
            <a:pPr marL="0" marR="0" lvl="0" indent="0" algn="ctr" rtl="0">
              <a:lnSpc>
                <a:spcPct val="150000"/>
              </a:lnSpc>
              <a:spcBef>
                <a:spcPts val="0"/>
              </a:spcBef>
              <a:spcAft>
                <a:spcPts val="0"/>
              </a:spcAft>
              <a:buClr>
                <a:srgbClr val="222222"/>
              </a:buClr>
              <a:buSzPts val="2800"/>
              <a:buFont typeface="Arial"/>
              <a:buNone/>
            </a:pPr>
            <a:r>
              <a:rPr lang="en-GB" sz="2800">
                <a:solidFill>
                  <a:srgbClr val="222222"/>
                </a:solidFill>
                <a:latin typeface="Century Gothic"/>
                <a:ea typeface="Century Gothic"/>
                <a:cs typeface="Century Gothic"/>
                <a:sym typeface="Century Gothic"/>
              </a:rPr>
              <a:t>8 &gt; 3</a:t>
            </a:r>
            <a:endParaRPr/>
          </a:p>
        </p:txBody>
      </p:sp>
      <p:sp>
        <p:nvSpPr>
          <p:cNvPr id="174" name="Google Shape;174;p14"/>
          <p:cNvSpPr txBox="1"/>
          <p:nvPr/>
        </p:nvSpPr>
        <p:spPr>
          <a:xfrm>
            <a:off x="4904085" y="3396316"/>
            <a:ext cx="2383830" cy="768575"/>
          </a:xfrm>
          <a:prstGeom prst="rect">
            <a:avLst/>
          </a:prstGeom>
          <a:noFill/>
          <a:ln>
            <a:noFill/>
          </a:ln>
        </p:spPr>
        <p:txBody>
          <a:bodyPr spcFirstLastPara="1" wrap="square" lIns="91425" tIns="45700" rIns="91425" bIns="45700" anchor="t" anchorCtr="0">
            <a:normAutofit/>
          </a:bodyPr>
          <a:lstStyle/>
          <a:p>
            <a:pPr marL="0" marR="0" lvl="0" indent="0" algn="ctr" rtl="0">
              <a:lnSpc>
                <a:spcPct val="150000"/>
              </a:lnSpc>
              <a:spcBef>
                <a:spcPts val="0"/>
              </a:spcBef>
              <a:spcAft>
                <a:spcPts val="0"/>
              </a:spcAft>
              <a:buClr>
                <a:srgbClr val="222222"/>
              </a:buClr>
              <a:buSzPts val="2800"/>
              <a:buFont typeface="Arial"/>
              <a:buNone/>
            </a:pPr>
            <a:r>
              <a:rPr lang="en-GB" sz="2800">
                <a:solidFill>
                  <a:srgbClr val="222222"/>
                </a:solidFill>
                <a:latin typeface="Century Gothic"/>
                <a:ea typeface="Century Gothic"/>
                <a:cs typeface="Century Gothic"/>
                <a:sym typeface="Century Gothic"/>
              </a:rPr>
              <a:t>6 &gt; 10</a:t>
            </a:r>
            <a:endParaRPr/>
          </a:p>
        </p:txBody>
      </p:sp>
      <p:sp>
        <p:nvSpPr>
          <p:cNvPr id="175" name="Google Shape;175;p14"/>
          <p:cNvSpPr txBox="1"/>
          <p:nvPr/>
        </p:nvSpPr>
        <p:spPr>
          <a:xfrm>
            <a:off x="8645237" y="2627741"/>
            <a:ext cx="2383830" cy="768575"/>
          </a:xfrm>
          <a:prstGeom prst="rect">
            <a:avLst/>
          </a:prstGeom>
          <a:noFill/>
          <a:ln>
            <a:noFill/>
          </a:ln>
        </p:spPr>
        <p:txBody>
          <a:bodyPr spcFirstLastPara="1" wrap="square" lIns="91425" tIns="45700" rIns="91425" bIns="45700" anchor="t" anchorCtr="0">
            <a:normAutofit/>
          </a:bodyPr>
          <a:lstStyle/>
          <a:p>
            <a:pPr marL="0" marR="0" lvl="0" indent="0" algn="ctr" rtl="0">
              <a:lnSpc>
                <a:spcPct val="150000"/>
              </a:lnSpc>
              <a:spcBef>
                <a:spcPts val="0"/>
              </a:spcBef>
              <a:spcAft>
                <a:spcPts val="0"/>
              </a:spcAft>
              <a:buClr>
                <a:srgbClr val="222222"/>
              </a:buClr>
              <a:buSzPts val="2800"/>
              <a:buFont typeface="Arial"/>
              <a:buNone/>
            </a:pPr>
            <a:r>
              <a:rPr lang="en-GB" sz="2800">
                <a:solidFill>
                  <a:srgbClr val="222222"/>
                </a:solidFill>
                <a:latin typeface="Century Gothic"/>
                <a:ea typeface="Century Gothic"/>
                <a:cs typeface="Century Gothic"/>
                <a:sym typeface="Century Gothic"/>
              </a:rPr>
              <a:t>6 &gt; 9</a:t>
            </a:r>
            <a:endParaRPr/>
          </a:p>
        </p:txBody>
      </p:sp>
      <p:sp>
        <p:nvSpPr>
          <p:cNvPr id="176" name="Google Shape;176;p14"/>
          <p:cNvSpPr/>
          <p:nvPr/>
        </p:nvSpPr>
        <p:spPr>
          <a:xfrm>
            <a:off x="1622114" y="2503320"/>
            <a:ext cx="1484994" cy="1016000"/>
          </a:xfrm>
          <a:prstGeom prst="roundRect">
            <a:avLst>
              <a:gd name="adj" fmla="val 16667"/>
            </a:avLst>
          </a:prstGeom>
          <a:noFill/>
          <a:ln w="38100"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childTnLst>
              </p:cTn>
              <p:nextCondLst>
                <p:cond evt="onClick" delay="0">
                  <p:tgtEl>
                    <p:spTgt spid="17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3200"/>
              <a:buFont typeface="Calibri"/>
              <a:buNone/>
            </a:pPr>
            <a:r>
              <a:rPr lang="en-GB" sz="2800" dirty="0"/>
              <a:t>The following slides are based on:</a:t>
            </a:r>
            <a:br>
              <a:rPr lang="en-GB" sz="2800" dirty="0"/>
            </a:br>
            <a:r>
              <a:rPr lang="en-GB" sz="2800" dirty="0"/>
              <a:t>Compare non-identical objects</a:t>
            </a:r>
            <a:endParaRPr sz="28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6"/>
          <p:cNvSpPr txBox="1">
            <a:spLocks noGrp="1"/>
          </p:cNvSpPr>
          <p:nvPr>
            <p:ph type="body" idx="2"/>
          </p:nvPr>
        </p:nvSpPr>
        <p:spPr>
          <a:xfrm>
            <a:off x="263046" y="700644"/>
            <a:ext cx="11736887" cy="48952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50000"/>
              </a:lnSpc>
              <a:spcBef>
                <a:spcPts val="0"/>
              </a:spcBef>
              <a:spcAft>
                <a:spcPts val="0"/>
              </a:spcAft>
              <a:buClr>
                <a:srgbClr val="222222"/>
              </a:buClr>
              <a:buSzPts val="1800"/>
              <a:buNone/>
            </a:pPr>
            <a:r>
              <a:rPr lang="en-GB" b="1"/>
              <a:t>Which group has more? </a:t>
            </a:r>
            <a:endParaRPr/>
          </a:p>
        </p:txBody>
      </p:sp>
      <p:pic>
        <p:nvPicPr>
          <p:cNvPr id="188" name="Google Shape;188;p16"/>
          <p:cNvPicPr preferRelativeResize="0"/>
          <p:nvPr/>
        </p:nvPicPr>
        <p:blipFill rotWithShape="1">
          <a:blip r:embed="rId3">
            <a:alphaModFix/>
          </a:blip>
          <a:srcRect/>
          <a:stretch/>
        </p:blipFill>
        <p:spPr>
          <a:xfrm>
            <a:off x="515257" y="1588218"/>
            <a:ext cx="1076750" cy="723450"/>
          </a:xfrm>
          <a:prstGeom prst="rect">
            <a:avLst/>
          </a:prstGeom>
          <a:noFill/>
          <a:ln>
            <a:noFill/>
          </a:ln>
        </p:spPr>
      </p:pic>
      <p:pic>
        <p:nvPicPr>
          <p:cNvPr id="189" name="Google Shape;189;p16"/>
          <p:cNvPicPr preferRelativeResize="0"/>
          <p:nvPr/>
        </p:nvPicPr>
        <p:blipFill rotWithShape="1">
          <a:blip r:embed="rId3">
            <a:alphaModFix/>
          </a:blip>
          <a:srcRect/>
          <a:stretch/>
        </p:blipFill>
        <p:spPr>
          <a:xfrm>
            <a:off x="2148114" y="1588218"/>
            <a:ext cx="1076750" cy="723450"/>
          </a:xfrm>
          <a:prstGeom prst="rect">
            <a:avLst/>
          </a:prstGeom>
          <a:noFill/>
          <a:ln>
            <a:noFill/>
          </a:ln>
        </p:spPr>
      </p:pic>
      <p:pic>
        <p:nvPicPr>
          <p:cNvPr id="190" name="Google Shape;190;p16"/>
          <p:cNvPicPr preferRelativeResize="0"/>
          <p:nvPr/>
        </p:nvPicPr>
        <p:blipFill rotWithShape="1">
          <a:blip r:embed="rId3">
            <a:alphaModFix/>
          </a:blip>
          <a:srcRect/>
          <a:stretch/>
        </p:blipFill>
        <p:spPr>
          <a:xfrm>
            <a:off x="3780971" y="1588218"/>
            <a:ext cx="1076750" cy="723450"/>
          </a:xfrm>
          <a:prstGeom prst="rect">
            <a:avLst/>
          </a:prstGeom>
          <a:noFill/>
          <a:ln>
            <a:noFill/>
          </a:ln>
        </p:spPr>
      </p:pic>
      <p:pic>
        <p:nvPicPr>
          <p:cNvPr id="191" name="Google Shape;191;p16"/>
          <p:cNvPicPr preferRelativeResize="0"/>
          <p:nvPr/>
        </p:nvPicPr>
        <p:blipFill rotWithShape="1">
          <a:blip r:embed="rId3">
            <a:alphaModFix/>
          </a:blip>
          <a:srcRect/>
          <a:stretch/>
        </p:blipFill>
        <p:spPr>
          <a:xfrm>
            <a:off x="7046685" y="1588218"/>
            <a:ext cx="1076750" cy="723450"/>
          </a:xfrm>
          <a:prstGeom prst="rect">
            <a:avLst/>
          </a:prstGeom>
          <a:noFill/>
          <a:ln>
            <a:noFill/>
          </a:ln>
        </p:spPr>
      </p:pic>
      <p:pic>
        <p:nvPicPr>
          <p:cNvPr id="192" name="Google Shape;192;p16"/>
          <p:cNvPicPr preferRelativeResize="0"/>
          <p:nvPr/>
        </p:nvPicPr>
        <p:blipFill rotWithShape="1">
          <a:blip r:embed="rId3">
            <a:alphaModFix/>
          </a:blip>
          <a:srcRect/>
          <a:stretch/>
        </p:blipFill>
        <p:spPr>
          <a:xfrm>
            <a:off x="5413828" y="1588218"/>
            <a:ext cx="1076750" cy="723450"/>
          </a:xfrm>
          <a:prstGeom prst="rect">
            <a:avLst/>
          </a:prstGeom>
          <a:noFill/>
          <a:ln>
            <a:noFill/>
          </a:ln>
        </p:spPr>
      </p:pic>
      <p:pic>
        <p:nvPicPr>
          <p:cNvPr id="193" name="Google Shape;193;p16"/>
          <p:cNvPicPr preferRelativeResize="0"/>
          <p:nvPr/>
        </p:nvPicPr>
        <p:blipFill rotWithShape="1">
          <a:blip r:embed="rId4">
            <a:alphaModFix/>
          </a:blip>
          <a:srcRect/>
          <a:stretch/>
        </p:blipFill>
        <p:spPr>
          <a:xfrm>
            <a:off x="184832" y="3168212"/>
            <a:ext cx="1737600" cy="1081250"/>
          </a:xfrm>
          <a:prstGeom prst="rect">
            <a:avLst/>
          </a:prstGeom>
          <a:noFill/>
          <a:ln>
            <a:noFill/>
          </a:ln>
        </p:spPr>
      </p:pic>
      <p:pic>
        <p:nvPicPr>
          <p:cNvPr id="194" name="Google Shape;194;p16"/>
          <p:cNvPicPr preferRelativeResize="0"/>
          <p:nvPr/>
        </p:nvPicPr>
        <p:blipFill rotWithShape="1">
          <a:blip r:embed="rId4">
            <a:alphaModFix/>
          </a:blip>
          <a:srcRect/>
          <a:stretch/>
        </p:blipFill>
        <p:spPr>
          <a:xfrm>
            <a:off x="2356064" y="3168212"/>
            <a:ext cx="1737600" cy="1081250"/>
          </a:xfrm>
          <a:prstGeom prst="rect">
            <a:avLst/>
          </a:prstGeom>
          <a:noFill/>
          <a:ln>
            <a:noFill/>
          </a:ln>
        </p:spPr>
      </p:pic>
      <p:pic>
        <p:nvPicPr>
          <p:cNvPr id="195" name="Google Shape;195;p16"/>
          <p:cNvPicPr preferRelativeResize="0"/>
          <p:nvPr/>
        </p:nvPicPr>
        <p:blipFill rotWithShape="1">
          <a:blip r:embed="rId4">
            <a:alphaModFix/>
          </a:blip>
          <a:srcRect/>
          <a:stretch/>
        </p:blipFill>
        <p:spPr>
          <a:xfrm>
            <a:off x="4527296" y="3168212"/>
            <a:ext cx="1737600" cy="1081250"/>
          </a:xfrm>
          <a:prstGeom prst="rect">
            <a:avLst/>
          </a:prstGeom>
          <a:noFill/>
          <a:ln>
            <a:noFill/>
          </a:ln>
        </p:spPr>
      </p:pic>
      <p:pic>
        <p:nvPicPr>
          <p:cNvPr id="196" name="Google Shape;196;p16"/>
          <p:cNvPicPr preferRelativeResize="0"/>
          <p:nvPr/>
        </p:nvPicPr>
        <p:blipFill rotWithShape="1">
          <a:blip r:embed="rId4">
            <a:alphaModFix/>
          </a:blip>
          <a:srcRect/>
          <a:stretch/>
        </p:blipFill>
        <p:spPr>
          <a:xfrm>
            <a:off x="6698528" y="3168212"/>
            <a:ext cx="1737600" cy="1081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7"/>
          <p:cNvSpPr txBox="1">
            <a:spLocks noGrp="1"/>
          </p:cNvSpPr>
          <p:nvPr>
            <p:ph type="body" idx="2"/>
          </p:nvPr>
        </p:nvSpPr>
        <p:spPr>
          <a:xfrm>
            <a:off x="263046" y="700645"/>
            <a:ext cx="11736887" cy="53307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Which group has more? </a:t>
            </a:r>
            <a:endParaRPr/>
          </a:p>
        </p:txBody>
      </p:sp>
      <p:pic>
        <p:nvPicPr>
          <p:cNvPr id="203" name="Google Shape;203;p17"/>
          <p:cNvPicPr preferRelativeResize="0"/>
          <p:nvPr/>
        </p:nvPicPr>
        <p:blipFill rotWithShape="1">
          <a:blip r:embed="rId3">
            <a:alphaModFix/>
          </a:blip>
          <a:srcRect l="13156" t="29261" b="5756"/>
          <a:stretch/>
        </p:blipFill>
        <p:spPr>
          <a:xfrm>
            <a:off x="263046" y="1781403"/>
            <a:ext cx="1247500" cy="1221500"/>
          </a:xfrm>
          <a:prstGeom prst="rect">
            <a:avLst/>
          </a:prstGeom>
          <a:noFill/>
          <a:ln>
            <a:noFill/>
          </a:ln>
        </p:spPr>
      </p:pic>
      <p:pic>
        <p:nvPicPr>
          <p:cNvPr id="204" name="Google Shape;204;p17"/>
          <p:cNvPicPr preferRelativeResize="0"/>
          <p:nvPr/>
        </p:nvPicPr>
        <p:blipFill rotWithShape="1">
          <a:blip r:embed="rId3">
            <a:alphaModFix/>
          </a:blip>
          <a:srcRect l="13156" t="29261" b="5756"/>
          <a:stretch/>
        </p:blipFill>
        <p:spPr>
          <a:xfrm>
            <a:off x="1983353" y="1781403"/>
            <a:ext cx="1247500" cy="1221500"/>
          </a:xfrm>
          <a:prstGeom prst="rect">
            <a:avLst/>
          </a:prstGeom>
          <a:noFill/>
          <a:ln>
            <a:noFill/>
          </a:ln>
        </p:spPr>
      </p:pic>
      <p:pic>
        <p:nvPicPr>
          <p:cNvPr id="205" name="Google Shape;205;p17"/>
          <p:cNvPicPr preferRelativeResize="0"/>
          <p:nvPr/>
        </p:nvPicPr>
        <p:blipFill rotWithShape="1">
          <a:blip r:embed="rId3">
            <a:alphaModFix/>
          </a:blip>
          <a:srcRect l="13156" t="29261" b="5756"/>
          <a:stretch/>
        </p:blipFill>
        <p:spPr>
          <a:xfrm>
            <a:off x="3703660" y="1781403"/>
            <a:ext cx="1247500" cy="1221500"/>
          </a:xfrm>
          <a:prstGeom prst="rect">
            <a:avLst/>
          </a:prstGeom>
          <a:noFill/>
          <a:ln>
            <a:noFill/>
          </a:ln>
        </p:spPr>
      </p:pic>
      <p:pic>
        <p:nvPicPr>
          <p:cNvPr id="206" name="Google Shape;206;p17"/>
          <p:cNvPicPr preferRelativeResize="0"/>
          <p:nvPr/>
        </p:nvPicPr>
        <p:blipFill rotWithShape="1">
          <a:blip r:embed="rId4">
            <a:alphaModFix/>
          </a:blip>
          <a:srcRect/>
          <a:stretch/>
        </p:blipFill>
        <p:spPr>
          <a:xfrm>
            <a:off x="263046" y="3855098"/>
            <a:ext cx="1736037" cy="1387959"/>
          </a:xfrm>
          <a:prstGeom prst="rect">
            <a:avLst/>
          </a:prstGeom>
          <a:noFill/>
          <a:ln>
            <a:noFill/>
          </a:ln>
        </p:spPr>
      </p:pic>
      <p:pic>
        <p:nvPicPr>
          <p:cNvPr id="207" name="Google Shape;207;p17"/>
          <p:cNvPicPr preferRelativeResize="0"/>
          <p:nvPr/>
        </p:nvPicPr>
        <p:blipFill rotWithShape="1">
          <a:blip r:embed="rId4">
            <a:alphaModFix/>
          </a:blip>
          <a:srcRect/>
          <a:stretch/>
        </p:blipFill>
        <p:spPr>
          <a:xfrm>
            <a:off x="2362834" y="3855097"/>
            <a:ext cx="1736037" cy="1387959"/>
          </a:xfrm>
          <a:prstGeom prst="rect">
            <a:avLst/>
          </a:prstGeom>
          <a:noFill/>
          <a:ln>
            <a:noFill/>
          </a:ln>
        </p:spPr>
      </p:pic>
      <p:pic>
        <p:nvPicPr>
          <p:cNvPr id="208" name="Google Shape;208;p17"/>
          <p:cNvPicPr preferRelativeResize="0"/>
          <p:nvPr/>
        </p:nvPicPr>
        <p:blipFill rotWithShape="1">
          <a:blip r:embed="rId4">
            <a:alphaModFix/>
          </a:blip>
          <a:srcRect/>
          <a:stretch/>
        </p:blipFill>
        <p:spPr>
          <a:xfrm>
            <a:off x="4462622" y="3855097"/>
            <a:ext cx="1736037" cy="13879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a:solidFill>
                  <a:srgbClr val="222222"/>
                </a:solidFill>
                <a:latin typeface="Century Gothic"/>
                <a:ea typeface="Century Gothic"/>
                <a:cs typeface="Century Gothic"/>
                <a:sym typeface="Century Gothic"/>
              </a:rPr>
              <a:t>Summary</a:t>
            </a:r>
            <a:endParaRPr/>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Key Vocabulary and Sentence Stems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Diagnostic Question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Learning Objective</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Starter – Representing numbers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Learn – The inequality symbols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Comparing numbers (words)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(1) – Comparing numbers (words)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Comparing numbers (symbols)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(2) – Comparing numbers (symbols)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Comparative statements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(3) – Comparative statements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Reflect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Support Slides – Based on comparing non-identical objects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a:p>
        </p:txBody>
      </p:sp>
      <p:sp>
        <p:nvSpPr>
          <p:cNvPr id="62" name="Google Shape;62;p3"/>
          <p:cNvSpPr txBox="1"/>
          <p:nvPr/>
        </p:nvSpPr>
        <p:spPr>
          <a:xfrm>
            <a:off x="263524" y="3641007"/>
            <a:ext cx="11736388" cy="170162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(number) is greater than (number). Also ‘more than’ can be used.</a:t>
            </a:r>
            <a:endParaRPr/>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a:solidFill>
                  <a:srgbClr val="222222"/>
                </a:solidFill>
                <a:latin typeface="Century Gothic"/>
                <a:ea typeface="Century Gothic"/>
                <a:cs typeface="Century Gothic"/>
                <a:sym typeface="Century Gothic"/>
              </a:rPr>
              <a:t>7 is greater than 5.</a:t>
            </a:r>
            <a:endParaRPr/>
          </a:p>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(number) is smaller than (number). Also ‘less than’ can be used.</a:t>
            </a:r>
            <a:endParaRPr/>
          </a:p>
          <a:p>
            <a:pPr marL="285750" marR="0" lvl="0" indent="-285750" algn="l" rtl="0">
              <a:lnSpc>
                <a:spcPct val="150000"/>
              </a:lnSpc>
              <a:spcBef>
                <a:spcPts val="0"/>
              </a:spcBef>
              <a:spcAft>
                <a:spcPts val="0"/>
              </a:spcAft>
              <a:buClr>
                <a:srgbClr val="222222"/>
              </a:buClr>
              <a:buSzPts val="1800"/>
              <a:buFont typeface="Arial"/>
              <a:buChar char="•"/>
            </a:pPr>
            <a:r>
              <a:rPr lang="en-GB" sz="1800" b="0" i="0" u="none" strike="noStrike" cap="none">
                <a:solidFill>
                  <a:srgbClr val="222222"/>
                </a:solidFill>
                <a:latin typeface="Century Gothic"/>
                <a:ea typeface="Century Gothic"/>
                <a:cs typeface="Century Gothic"/>
                <a:sym typeface="Century Gothic"/>
              </a:rPr>
              <a:t>5 is smaller than 7.</a:t>
            </a:r>
            <a:endParaRPr/>
          </a:p>
        </p:txBody>
      </p:sp>
      <p:graphicFrame>
        <p:nvGraphicFramePr>
          <p:cNvPr id="63" name="Google Shape;63;p3"/>
          <p:cNvGraphicFramePr/>
          <p:nvPr>
            <p:extLst>
              <p:ext uri="{D42A27DB-BD31-4B8C-83A1-F6EECF244321}">
                <p14:modId xmlns:p14="http://schemas.microsoft.com/office/powerpoint/2010/main" val="3710401152"/>
              </p:ext>
            </p:extLst>
          </p:nvPr>
        </p:nvGraphicFramePr>
        <p:xfrm>
          <a:off x="263524" y="1155866"/>
          <a:ext cx="11736400" cy="736620"/>
        </p:xfrm>
        <a:graphic>
          <a:graphicData uri="http://schemas.openxmlformats.org/drawingml/2006/table">
            <a:tbl>
              <a:tblPr firstRow="1" bandRow="1">
                <a:noFill/>
                <a:tableStyleId>{6C6A9B25-5F27-449A-95D0-9AE3DD937A4B}</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GB" sz="1800" b="0" u="none" strike="noStrike" cap="none" dirty="0">
                          <a:solidFill>
                            <a:srgbClr val="222222"/>
                          </a:solidFill>
                          <a:latin typeface="Century Gothic"/>
                          <a:ea typeface="Century Gothic"/>
                          <a:cs typeface="Century Gothic"/>
                          <a:sym typeface="Century Gothic"/>
                        </a:rPr>
                        <a:t>greater than</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less than</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equal to</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endParaRPr sz="1800"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27550" y="1226872"/>
            <a:ext cx="11736900" cy="16128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Which symbol would you use to compare these numbers?</a:t>
            </a:r>
            <a:endParaRPr/>
          </a:p>
          <a:p>
            <a:pPr marL="0" lvl="0" indent="0" algn="l" rtl="0">
              <a:lnSpc>
                <a:spcPct val="150000"/>
              </a:lnSpc>
              <a:spcBef>
                <a:spcPts val="1000"/>
              </a:spcBef>
              <a:spcAft>
                <a:spcPts val="0"/>
              </a:spcAft>
              <a:buClr>
                <a:srgbClr val="222222"/>
              </a:buClr>
              <a:buSzPts val="1800"/>
              <a:buNone/>
            </a:pPr>
            <a:endParaRPr b="1"/>
          </a:p>
          <a:p>
            <a:pPr marL="0" lvl="0" indent="0" algn="ctr" rtl="0">
              <a:lnSpc>
                <a:spcPct val="150000"/>
              </a:lnSpc>
              <a:spcBef>
                <a:spcPts val="1000"/>
              </a:spcBef>
              <a:spcAft>
                <a:spcPts val="0"/>
              </a:spcAft>
              <a:buClr>
                <a:srgbClr val="222222"/>
              </a:buClr>
              <a:buSzPts val="2400"/>
              <a:buNone/>
            </a:pPr>
            <a:endParaRPr/>
          </a:p>
        </p:txBody>
      </p:sp>
      <p:sp>
        <p:nvSpPr>
          <p:cNvPr id="70" name="Google Shape;70;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&gt;</a:t>
            </a:r>
            <a:endParaRPr/>
          </a:p>
        </p:txBody>
      </p:sp>
      <p:sp>
        <p:nvSpPr>
          <p:cNvPr id="71" name="Google Shape;71;p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&lt;</a:t>
            </a:r>
            <a:endParaRPr/>
          </a:p>
        </p:txBody>
      </p:sp>
      <p:sp>
        <p:nvSpPr>
          <p:cNvPr id="72" name="Google Shape;72;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 </a:t>
            </a:r>
            <a:endParaRPr/>
          </a:p>
        </p:txBody>
      </p:sp>
      <p:sp>
        <p:nvSpPr>
          <p:cNvPr id="73" name="Google Shape;73;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None of these</a:t>
            </a:r>
            <a:endParaRPr/>
          </a:p>
        </p:txBody>
      </p:sp>
      <p:sp>
        <p:nvSpPr>
          <p:cNvPr id="74" name="Google Shape;74;p4"/>
          <p:cNvSpPr/>
          <p:nvPr/>
        </p:nvSpPr>
        <p:spPr>
          <a:xfrm>
            <a:off x="3951375" y="1955600"/>
            <a:ext cx="790200" cy="7500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500" b="1"/>
              <a:t>5</a:t>
            </a:r>
            <a:endParaRPr sz="2500" b="1"/>
          </a:p>
        </p:txBody>
      </p:sp>
      <p:sp>
        <p:nvSpPr>
          <p:cNvPr id="75" name="Google Shape;75;p4"/>
          <p:cNvSpPr/>
          <p:nvPr/>
        </p:nvSpPr>
        <p:spPr>
          <a:xfrm>
            <a:off x="6246900" y="1955600"/>
            <a:ext cx="790200" cy="750000"/>
          </a:xfrm>
          <a:prstGeom prst="roundRect">
            <a:avLst>
              <a:gd name="adj" fmla="val 16667"/>
            </a:avLst>
          </a:prstGeom>
          <a:solidFill>
            <a:srgbClr val="CCD4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500" b="1"/>
              <a:t>8</a:t>
            </a:r>
            <a:endParaRPr sz="25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dirty="0">
                <a:latin typeface="Century Gothic" panose="020B0502020202020204" pitchFamily="34" charset="0"/>
              </a:rPr>
              <a:t>To compare numbers</a:t>
            </a:r>
            <a:endParaRPr dirty="0">
              <a:latin typeface="Century Gothic" panose="020B0502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87" name="Google Shape;87;p6"/>
          <p:cNvSpPr txBox="1">
            <a:spLocks noGrp="1"/>
          </p:cNvSpPr>
          <p:nvPr>
            <p:ph type="body" idx="2"/>
          </p:nvPr>
        </p:nvSpPr>
        <p:spPr>
          <a:xfrm>
            <a:off x="263046" y="1176339"/>
            <a:ext cx="11736887" cy="1174976"/>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The Mathlings have said a number each. </a:t>
            </a:r>
            <a:endParaRPr/>
          </a:p>
          <a:p>
            <a:pPr marL="0" lvl="0" indent="0" algn="l" rtl="0">
              <a:lnSpc>
                <a:spcPct val="150000"/>
              </a:lnSpc>
              <a:spcBef>
                <a:spcPts val="1000"/>
              </a:spcBef>
              <a:spcAft>
                <a:spcPts val="0"/>
              </a:spcAft>
              <a:buClr>
                <a:srgbClr val="222222"/>
              </a:buClr>
              <a:buSzPts val="1800"/>
              <a:buNone/>
            </a:pPr>
            <a:r>
              <a:rPr lang="en-GB" b="1"/>
              <a:t>Use concrete resources to show these numbers. </a:t>
            </a:r>
            <a:endParaRPr/>
          </a:p>
        </p:txBody>
      </p:sp>
      <p:pic>
        <p:nvPicPr>
          <p:cNvPr id="88" name="Google Shape;88;p6"/>
          <p:cNvPicPr preferRelativeResize="0"/>
          <p:nvPr/>
        </p:nvPicPr>
        <p:blipFill rotWithShape="1">
          <a:blip r:embed="rId3">
            <a:alphaModFix/>
          </a:blip>
          <a:srcRect/>
          <a:stretch/>
        </p:blipFill>
        <p:spPr>
          <a:xfrm>
            <a:off x="263046" y="4605880"/>
            <a:ext cx="1965108" cy="1904457"/>
          </a:xfrm>
          <a:prstGeom prst="rect">
            <a:avLst/>
          </a:prstGeom>
          <a:noFill/>
          <a:ln>
            <a:noFill/>
          </a:ln>
        </p:spPr>
      </p:pic>
      <p:pic>
        <p:nvPicPr>
          <p:cNvPr id="89" name="Google Shape;89;p6"/>
          <p:cNvPicPr preferRelativeResize="0"/>
          <p:nvPr/>
        </p:nvPicPr>
        <p:blipFill rotWithShape="1">
          <a:blip r:embed="rId4">
            <a:alphaModFix/>
          </a:blip>
          <a:srcRect/>
          <a:stretch/>
        </p:blipFill>
        <p:spPr>
          <a:xfrm>
            <a:off x="328966" y="2526370"/>
            <a:ext cx="1899188" cy="1904455"/>
          </a:xfrm>
          <a:prstGeom prst="rect">
            <a:avLst/>
          </a:prstGeom>
          <a:noFill/>
          <a:ln>
            <a:noFill/>
          </a:ln>
        </p:spPr>
      </p:pic>
      <p:sp>
        <p:nvSpPr>
          <p:cNvPr id="90" name="Google Shape;90;p6"/>
          <p:cNvSpPr/>
          <p:nvPr/>
        </p:nvSpPr>
        <p:spPr>
          <a:xfrm>
            <a:off x="2683547" y="2351315"/>
            <a:ext cx="2024301" cy="882728"/>
          </a:xfrm>
          <a:prstGeom prst="wedgeEllipseCallout">
            <a:avLst>
              <a:gd name="adj1" fmla="val -71740"/>
              <a:gd name="adj2" fmla="val 62500"/>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2400">
                <a:solidFill>
                  <a:srgbClr val="222222"/>
                </a:solidFill>
                <a:latin typeface="Century Gothic"/>
                <a:ea typeface="Century Gothic"/>
                <a:cs typeface="Century Gothic"/>
                <a:sym typeface="Century Gothic"/>
              </a:rPr>
              <a:t>8</a:t>
            </a:r>
            <a:endParaRPr sz="1800">
              <a:solidFill>
                <a:srgbClr val="222222"/>
              </a:solidFill>
              <a:latin typeface="Century Gothic"/>
              <a:ea typeface="Century Gothic"/>
              <a:cs typeface="Century Gothic"/>
              <a:sym typeface="Century Gothic"/>
            </a:endParaRPr>
          </a:p>
        </p:txBody>
      </p:sp>
      <p:sp>
        <p:nvSpPr>
          <p:cNvPr id="91" name="Google Shape;91;p6"/>
          <p:cNvSpPr/>
          <p:nvPr/>
        </p:nvSpPr>
        <p:spPr>
          <a:xfrm>
            <a:off x="2683546" y="4281715"/>
            <a:ext cx="2024301" cy="882728"/>
          </a:xfrm>
          <a:prstGeom prst="wedgeEllipseCallout">
            <a:avLst>
              <a:gd name="adj1" fmla="val -71740"/>
              <a:gd name="adj2" fmla="val 62500"/>
            </a:avLst>
          </a:prstGeom>
          <a:noFill/>
          <a:ln w="381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GB" sz="2400">
                <a:solidFill>
                  <a:srgbClr val="222222"/>
                </a:solidFill>
                <a:latin typeface="Century Gothic"/>
                <a:ea typeface="Century Gothic"/>
                <a:cs typeface="Century Gothic"/>
                <a:sym typeface="Century Gothic"/>
              </a:rPr>
              <a:t>5</a:t>
            </a:r>
            <a:endParaRPr sz="1800">
              <a:solidFill>
                <a:srgbClr val="222222"/>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98" name="Google Shape;98;p7"/>
          <p:cNvSpPr txBox="1">
            <a:spLocks noGrp="1"/>
          </p:cNvSpPr>
          <p:nvPr>
            <p:ph type="body" idx="2"/>
          </p:nvPr>
        </p:nvSpPr>
        <p:spPr>
          <a:xfrm>
            <a:off x="263050" y="1176350"/>
            <a:ext cx="5295600" cy="249450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Can you remember what these symbols mean? </a:t>
            </a:r>
            <a:endParaRPr b="1" dirty="0"/>
          </a:p>
          <a:p>
            <a:pPr marL="0" lvl="0" indent="0" algn="l" rtl="0">
              <a:lnSpc>
                <a:spcPct val="150000"/>
              </a:lnSpc>
              <a:spcBef>
                <a:spcPts val="0"/>
              </a:spcBef>
              <a:spcAft>
                <a:spcPts val="0"/>
              </a:spcAft>
              <a:buClr>
                <a:srgbClr val="222222"/>
              </a:buClr>
              <a:buSzPts val="1800"/>
              <a:buNone/>
            </a:pPr>
            <a:r>
              <a:rPr lang="en-GB" dirty="0"/>
              <a:t>When do we use these symbols?</a:t>
            </a:r>
            <a:endParaRPr b="1" dirty="0"/>
          </a:p>
          <a:p>
            <a:pPr marL="0" lvl="0" indent="0" algn="l" rtl="0">
              <a:lnSpc>
                <a:spcPct val="150000"/>
              </a:lnSpc>
              <a:spcBef>
                <a:spcPts val="0"/>
              </a:spcBef>
              <a:spcAft>
                <a:spcPts val="0"/>
              </a:spcAft>
              <a:buClr>
                <a:srgbClr val="222222"/>
              </a:buClr>
              <a:buSzPts val="1800"/>
              <a:buNone/>
            </a:pPr>
            <a:r>
              <a:rPr lang="en-GB" dirty="0"/>
              <a:t>Using cubes - Can you show me how you use them?</a:t>
            </a:r>
            <a:endParaRPr dirty="0"/>
          </a:p>
        </p:txBody>
      </p:sp>
      <p:pic>
        <p:nvPicPr>
          <p:cNvPr id="99" name="Google Shape;99;p7" descr="Icon&#10;&#10;Description automatically generated"/>
          <p:cNvPicPr preferRelativeResize="0"/>
          <p:nvPr/>
        </p:nvPicPr>
        <p:blipFill rotWithShape="1">
          <a:blip r:embed="rId3">
            <a:alphaModFix/>
          </a:blip>
          <a:srcRect/>
          <a:stretch/>
        </p:blipFill>
        <p:spPr>
          <a:xfrm>
            <a:off x="5645150" y="1162050"/>
            <a:ext cx="901700" cy="4533900"/>
          </a:xfrm>
          <a:prstGeom prst="rect">
            <a:avLst/>
          </a:prstGeom>
          <a:noFill/>
          <a:ln>
            <a:noFill/>
          </a:ln>
        </p:spPr>
      </p:pic>
      <p:sp>
        <p:nvSpPr>
          <p:cNvPr id="100" name="Google Shape;100;p7"/>
          <p:cNvSpPr txBox="1"/>
          <p:nvPr/>
        </p:nvSpPr>
        <p:spPr>
          <a:xfrm>
            <a:off x="6866164" y="1138526"/>
            <a:ext cx="3032579" cy="1104822"/>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This means </a:t>
            </a:r>
            <a:r>
              <a:rPr lang="en-GB" sz="1800" b="1">
                <a:solidFill>
                  <a:srgbClr val="222222"/>
                </a:solidFill>
                <a:latin typeface="Century Gothic"/>
                <a:ea typeface="Century Gothic"/>
                <a:cs typeface="Century Gothic"/>
                <a:sym typeface="Century Gothic"/>
              </a:rPr>
              <a:t>less than</a:t>
            </a:r>
            <a:r>
              <a:rPr lang="en-GB" sz="1800">
                <a:solidFill>
                  <a:srgbClr val="222222"/>
                </a:solidFill>
                <a:latin typeface="Century Gothic"/>
                <a:ea typeface="Century Gothic"/>
                <a:cs typeface="Century Gothic"/>
                <a:sym typeface="Century Gothic"/>
              </a:rPr>
              <a:t>. </a:t>
            </a:r>
            <a:endParaRPr/>
          </a:p>
          <a:p>
            <a:pPr marL="0" marR="0" lvl="0" indent="0" algn="l" rtl="0">
              <a:lnSpc>
                <a:spcPct val="150000"/>
              </a:lnSpc>
              <a:spcBef>
                <a:spcPts val="100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2 is less than 5.</a:t>
            </a:r>
            <a:endParaRPr/>
          </a:p>
        </p:txBody>
      </p:sp>
      <p:sp>
        <p:nvSpPr>
          <p:cNvPr id="101" name="Google Shape;101;p7"/>
          <p:cNvSpPr txBox="1"/>
          <p:nvPr/>
        </p:nvSpPr>
        <p:spPr>
          <a:xfrm>
            <a:off x="6866163" y="2876589"/>
            <a:ext cx="3032579" cy="1104822"/>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This means </a:t>
            </a:r>
            <a:r>
              <a:rPr lang="en-GB" sz="1800" b="1">
                <a:solidFill>
                  <a:srgbClr val="222222"/>
                </a:solidFill>
                <a:latin typeface="Century Gothic"/>
                <a:ea typeface="Century Gothic"/>
                <a:cs typeface="Century Gothic"/>
                <a:sym typeface="Century Gothic"/>
              </a:rPr>
              <a:t>greater than</a:t>
            </a:r>
            <a:r>
              <a:rPr lang="en-GB" sz="1800">
                <a:solidFill>
                  <a:srgbClr val="222222"/>
                </a:solidFill>
                <a:latin typeface="Century Gothic"/>
                <a:ea typeface="Century Gothic"/>
                <a:cs typeface="Century Gothic"/>
                <a:sym typeface="Century Gothic"/>
              </a:rPr>
              <a:t>. </a:t>
            </a:r>
            <a:endParaRPr/>
          </a:p>
          <a:p>
            <a:pPr marL="0" marR="0" lvl="0" indent="0" algn="l" rtl="0">
              <a:lnSpc>
                <a:spcPct val="150000"/>
              </a:lnSpc>
              <a:spcBef>
                <a:spcPts val="100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5 is more than 2.</a:t>
            </a:r>
            <a:endParaRPr/>
          </a:p>
        </p:txBody>
      </p:sp>
      <p:sp>
        <p:nvSpPr>
          <p:cNvPr id="102" name="Google Shape;102;p7"/>
          <p:cNvSpPr txBox="1"/>
          <p:nvPr/>
        </p:nvSpPr>
        <p:spPr>
          <a:xfrm>
            <a:off x="6866162" y="4614652"/>
            <a:ext cx="3032579" cy="1104822"/>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This means </a:t>
            </a:r>
            <a:r>
              <a:rPr lang="en-GB" sz="1800" b="1">
                <a:solidFill>
                  <a:srgbClr val="222222"/>
                </a:solidFill>
                <a:latin typeface="Century Gothic"/>
                <a:ea typeface="Century Gothic"/>
                <a:cs typeface="Century Gothic"/>
                <a:sym typeface="Century Gothic"/>
              </a:rPr>
              <a:t>equal to</a:t>
            </a:r>
            <a:r>
              <a:rPr lang="en-GB" sz="1800">
                <a:solidFill>
                  <a:srgbClr val="222222"/>
                </a:solidFill>
                <a:latin typeface="Century Gothic"/>
                <a:ea typeface="Century Gothic"/>
                <a:cs typeface="Century Gothic"/>
                <a:sym typeface="Century Gothic"/>
              </a:rPr>
              <a:t>. </a:t>
            </a:r>
            <a:endParaRPr/>
          </a:p>
          <a:p>
            <a:pPr marL="0" marR="0" lvl="0" indent="0" algn="l" rtl="0">
              <a:lnSpc>
                <a:spcPct val="150000"/>
              </a:lnSpc>
              <a:spcBef>
                <a:spcPts val="100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5 is equal to 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09" name="Google Shape;109;p8"/>
          <p:cNvSpPr txBox="1">
            <a:spLocks noGrp="1"/>
          </p:cNvSpPr>
          <p:nvPr>
            <p:ph type="body" idx="2"/>
          </p:nvPr>
        </p:nvSpPr>
        <p:spPr>
          <a:xfrm>
            <a:off x="263046" y="1176338"/>
            <a:ext cx="11736887" cy="1712005"/>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Use resources to make these numbers. </a:t>
            </a:r>
            <a:endParaRPr/>
          </a:p>
          <a:p>
            <a:pPr marL="0" lvl="0" indent="0" algn="l" rtl="0">
              <a:lnSpc>
                <a:spcPct val="150000"/>
              </a:lnSpc>
              <a:spcBef>
                <a:spcPts val="1000"/>
              </a:spcBef>
              <a:spcAft>
                <a:spcPts val="0"/>
              </a:spcAft>
              <a:buClr>
                <a:srgbClr val="222222"/>
              </a:buClr>
              <a:buSzPts val="1800"/>
              <a:buNone/>
            </a:pPr>
            <a:r>
              <a:rPr lang="en-GB" b="1"/>
              <a:t>Which is greater? </a:t>
            </a:r>
            <a:endParaRPr/>
          </a:p>
          <a:p>
            <a:pPr marL="0" lvl="0" indent="0" algn="l" rtl="0">
              <a:lnSpc>
                <a:spcPct val="150000"/>
              </a:lnSpc>
              <a:spcBef>
                <a:spcPts val="1000"/>
              </a:spcBef>
              <a:spcAft>
                <a:spcPts val="0"/>
              </a:spcAft>
              <a:buClr>
                <a:srgbClr val="222222"/>
              </a:buClr>
              <a:buSzPts val="1800"/>
              <a:buNone/>
            </a:pPr>
            <a:r>
              <a:rPr lang="en-GB"/>
              <a:t>Use number tracks to check your answer. </a:t>
            </a:r>
            <a:endParaRPr/>
          </a:p>
        </p:txBody>
      </p:sp>
      <p:sp>
        <p:nvSpPr>
          <p:cNvPr id="110" name="Google Shape;110;p8"/>
          <p:cNvSpPr txBox="1"/>
          <p:nvPr/>
        </p:nvSpPr>
        <p:spPr>
          <a:xfrm>
            <a:off x="192067" y="5989413"/>
            <a:ext cx="55576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43A047"/>
                </a:solidFill>
                <a:latin typeface="Century Gothic"/>
                <a:ea typeface="Century Gothic"/>
                <a:cs typeface="Century Gothic"/>
                <a:sym typeface="Century Gothic"/>
              </a:rPr>
              <a:t>6 is greater than 4.</a:t>
            </a:r>
            <a:endParaRPr/>
          </a:p>
        </p:txBody>
      </p:sp>
      <p:sp>
        <p:nvSpPr>
          <p:cNvPr id="111" name="Google Shape;111;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12" name="Google Shape;112;p8"/>
          <p:cNvSpPr/>
          <p:nvPr/>
        </p:nvSpPr>
        <p:spPr>
          <a:xfrm>
            <a:off x="2970892" y="2888343"/>
            <a:ext cx="1378857" cy="1596572"/>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a:solidFill>
                  <a:srgbClr val="222222"/>
                </a:solidFill>
                <a:latin typeface="Century Gothic"/>
                <a:ea typeface="Century Gothic"/>
                <a:cs typeface="Century Gothic"/>
                <a:sym typeface="Century Gothic"/>
              </a:rPr>
              <a:t>4</a:t>
            </a:r>
            <a:endParaRPr/>
          </a:p>
        </p:txBody>
      </p:sp>
      <p:graphicFrame>
        <p:nvGraphicFramePr>
          <p:cNvPr id="113" name="Google Shape;113;p8"/>
          <p:cNvGraphicFramePr/>
          <p:nvPr/>
        </p:nvGraphicFramePr>
        <p:xfrm>
          <a:off x="2722000" y="5224452"/>
          <a:ext cx="6748000" cy="457210"/>
        </p:xfrm>
        <a:graphic>
          <a:graphicData uri="http://schemas.openxmlformats.org/drawingml/2006/table">
            <a:tbl>
              <a:tblPr>
                <a:noFill/>
                <a:tableStyleId>{D5A0D3CD-97B4-4F95-AFE4-348FE170FF51}</a:tableStyleId>
              </a:tblPr>
              <a:tblGrid>
                <a:gridCol w="674800">
                  <a:extLst>
                    <a:ext uri="{9D8B030D-6E8A-4147-A177-3AD203B41FA5}">
                      <a16:colId xmlns:a16="http://schemas.microsoft.com/office/drawing/2014/main" val="20000"/>
                    </a:ext>
                  </a:extLst>
                </a:gridCol>
                <a:gridCol w="674800">
                  <a:extLst>
                    <a:ext uri="{9D8B030D-6E8A-4147-A177-3AD203B41FA5}">
                      <a16:colId xmlns:a16="http://schemas.microsoft.com/office/drawing/2014/main" val="20001"/>
                    </a:ext>
                  </a:extLst>
                </a:gridCol>
                <a:gridCol w="674800">
                  <a:extLst>
                    <a:ext uri="{9D8B030D-6E8A-4147-A177-3AD203B41FA5}">
                      <a16:colId xmlns:a16="http://schemas.microsoft.com/office/drawing/2014/main" val="20002"/>
                    </a:ext>
                  </a:extLst>
                </a:gridCol>
                <a:gridCol w="674800">
                  <a:extLst>
                    <a:ext uri="{9D8B030D-6E8A-4147-A177-3AD203B41FA5}">
                      <a16:colId xmlns:a16="http://schemas.microsoft.com/office/drawing/2014/main" val="20003"/>
                    </a:ext>
                  </a:extLst>
                </a:gridCol>
                <a:gridCol w="674800">
                  <a:extLst>
                    <a:ext uri="{9D8B030D-6E8A-4147-A177-3AD203B41FA5}">
                      <a16:colId xmlns:a16="http://schemas.microsoft.com/office/drawing/2014/main" val="20004"/>
                    </a:ext>
                  </a:extLst>
                </a:gridCol>
                <a:gridCol w="674800">
                  <a:extLst>
                    <a:ext uri="{9D8B030D-6E8A-4147-A177-3AD203B41FA5}">
                      <a16:colId xmlns:a16="http://schemas.microsoft.com/office/drawing/2014/main" val="20005"/>
                    </a:ext>
                  </a:extLst>
                </a:gridCol>
                <a:gridCol w="674800">
                  <a:extLst>
                    <a:ext uri="{9D8B030D-6E8A-4147-A177-3AD203B41FA5}">
                      <a16:colId xmlns:a16="http://schemas.microsoft.com/office/drawing/2014/main" val="20006"/>
                    </a:ext>
                  </a:extLst>
                </a:gridCol>
                <a:gridCol w="674800">
                  <a:extLst>
                    <a:ext uri="{9D8B030D-6E8A-4147-A177-3AD203B41FA5}">
                      <a16:colId xmlns:a16="http://schemas.microsoft.com/office/drawing/2014/main" val="20007"/>
                    </a:ext>
                  </a:extLst>
                </a:gridCol>
                <a:gridCol w="674800">
                  <a:extLst>
                    <a:ext uri="{9D8B030D-6E8A-4147-A177-3AD203B41FA5}">
                      <a16:colId xmlns:a16="http://schemas.microsoft.com/office/drawing/2014/main" val="20008"/>
                    </a:ext>
                  </a:extLst>
                </a:gridCol>
                <a:gridCol w="674800">
                  <a:extLst>
                    <a:ext uri="{9D8B030D-6E8A-4147-A177-3AD203B41FA5}">
                      <a16:colId xmlns:a16="http://schemas.microsoft.com/office/drawing/2014/main" val="20009"/>
                    </a:ext>
                  </a:extLst>
                </a:gridCol>
              </a:tblGrid>
              <a:tr h="159500">
                <a:tc>
                  <a:txBody>
                    <a:bodyPr/>
                    <a:lstStyle/>
                    <a:p>
                      <a:pPr marL="0" marR="0" lvl="0" indent="0" algn="ctr" rtl="0">
                        <a:spcBef>
                          <a:spcPts val="0"/>
                        </a:spcBef>
                        <a:spcAft>
                          <a:spcPts val="0"/>
                        </a:spcAft>
                        <a:buClr>
                          <a:srgbClr val="000000"/>
                        </a:buClr>
                        <a:buSzPts val="2400"/>
                        <a:buFont typeface="Century Gothic"/>
                        <a:buNone/>
                      </a:pPr>
                      <a:r>
                        <a:rPr lang="en-GB" sz="2400" u="none" strike="noStrike" cap="none">
                          <a:solidFill>
                            <a:srgbClr val="000000"/>
                          </a:solidFill>
                          <a:latin typeface="Century Gothic"/>
                          <a:ea typeface="Century Gothic"/>
                          <a:cs typeface="Century Gothic"/>
                          <a:sym typeface="Century Gothic"/>
                        </a:rPr>
                        <a:t>1</a:t>
                      </a:r>
                      <a:endParaRPr sz="2000">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000000"/>
                        </a:buClr>
                        <a:buSzPts val="2400"/>
                        <a:buFont typeface="Century Gothic"/>
                        <a:buNone/>
                      </a:pPr>
                      <a:r>
                        <a:rPr lang="en-GB" sz="2400">
                          <a:solidFill>
                            <a:srgbClr val="000000"/>
                          </a:solidFill>
                          <a:latin typeface="Century Gothic"/>
                          <a:ea typeface="Century Gothic"/>
                          <a:cs typeface="Century Gothic"/>
                          <a:sym typeface="Century Gothic"/>
                        </a:rPr>
                        <a:t>2</a:t>
                      </a:r>
                      <a:endParaRPr sz="2000">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000000"/>
                        </a:buClr>
                        <a:buSzPts val="2400"/>
                        <a:buFont typeface="Century Gothic"/>
                        <a:buNone/>
                      </a:pPr>
                      <a:r>
                        <a:rPr lang="en-GB" sz="2400">
                          <a:solidFill>
                            <a:srgbClr val="000000"/>
                          </a:solidFill>
                          <a:latin typeface="Century Gothic"/>
                          <a:ea typeface="Century Gothic"/>
                          <a:cs typeface="Century Gothic"/>
                          <a:sym typeface="Century Gothic"/>
                        </a:rPr>
                        <a:t>3</a:t>
                      </a:r>
                      <a:endParaRPr sz="2000">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000000"/>
                        </a:buClr>
                        <a:buSzPts val="2400"/>
                        <a:buFont typeface="Century Gothic"/>
                        <a:buNone/>
                      </a:pPr>
                      <a:r>
                        <a:rPr lang="en-GB" sz="2400">
                          <a:solidFill>
                            <a:srgbClr val="000000"/>
                          </a:solidFill>
                          <a:latin typeface="Century Gothic"/>
                          <a:ea typeface="Century Gothic"/>
                          <a:cs typeface="Century Gothic"/>
                          <a:sym typeface="Century Gothic"/>
                        </a:rPr>
                        <a:t>4</a:t>
                      </a:r>
                      <a:endParaRPr sz="2000">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000000"/>
                        </a:buClr>
                        <a:buSzPts val="2400"/>
                        <a:buFont typeface="Century Gothic"/>
                        <a:buNone/>
                      </a:pPr>
                      <a:r>
                        <a:rPr lang="en-GB" sz="2400">
                          <a:solidFill>
                            <a:srgbClr val="000000"/>
                          </a:solidFill>
                          <a:latin typeface="Century Gothic"/>
                          <a:ea typeface="Century Gothic"/>
                          <a:cs typeface="Century Gothic"/>
                          <a:sym typeface="Century Gothic"/>
                        </a:rPr>
                        <a:t>5</a:t>
                      </a:r>
                      <a:endParaRPr sz="2000">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000000"/>
                        </a:buClr>
                        <a:buSzPts val="2400"/>
                        <a:buFont typeface="Century Gothic"/>
                        <a:buNone/>
                      </a:pPr>
                      <a:r>
                        <a:rPr lang="en-GB" sz="2400">
                          <a:solidFill>
                            <a:srgbClr val="000000"/>
                          </a:solidFill>
                          <a:latin typeface="Century Gothic"/>
                          <a:ea typeface="Century Gothic"/>
                          <a:cs typeface="Century Gothic"/>
                          <a:sym typeface="Century Gothic"/>
                        </a:rPr>
                        <a:t>6</a:t>
                      </a:r>
                      <a:endParaRPr sz="2000">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000000"/>
                        </a:buClr>
                        <a:buSzPts val="2400"/>
                        <a:buFont typeface="Century Gothic"/>
                        <a:buNone/>
                      </a:pPr>
                      <a:r>
                        <a:rPr lang="en-GB" sz="2400">
                          <a:solidFill>
                            <a:srgbClr val="000000"/>
                          </a:solidFill>
                          <a:latin typeface="Century Gothic"/>
                          <a:ea typeface="Century Gothic"/>
                          <a:cs typeface="Century Gothic"/>
                          <a:sym typeface="Century Gothic"/>
                        </a:rPr>
                        <a:t>7</a:t>
                      </a:r>
                      <a:endParaRPr sz="2000">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000000"/>
                        </a:buClr>
                        <a:buSzPts val="2400"/>
                        <a:buFont typeface="Century Gothic"/>
                        <a:buNone/>
                      </a:pPr>
                      <a:r>
                        <a:rPr lang="en-GB" sz="2400">
                          <a:solidFill>
                            <a:srgbClr val="000000"/>
                          </a:solidFill>
                          <a:latin typeface="Century Gothic"/>
                          <a:ea typeface="Century Gothic"/>
                          <a:cs typeface="Century Gothic"/>
                          <a:sym typeface="Century Gothic"/>
                        </a:rPr>
                        <a:t>8</a:t>
                      </a:r>
                      <a:endParaRPr sz="2000">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000000"/>
                        </a:buClr>
                        <a:buSzPts val="2400"/>
                        <a:buFont typeface="Century Gothic"/>
                        <a:buNone/>
                      </a:pPr>
                      <a:r>
                        <a:rPr lang="en-GB" sz="2400">
                          <a:solidFill>
                            <a:srgbClr val="000000"/>
                          </a:solidFill>
                          <a:latin typeface="Century Gothic"/>
                          <a:ea typeface="Century Gothic"/>
                          <a:cs typeface="Century Gothic"/>
                          <a:sym typeface="Century Gothic"/>
                        </a:rPr>
                        <a:t>9</a:t>
                      </a:r>
                      <a:endParaRPr sz="2000">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rgbClr val="000000"/>
                        </a:buClr>
                        <a:buSzPts val="2400"/>
                        <a:buFont typeface="Century Gothic"/>
                        <a:buNone/>
                      </a:pPr>
                      <a:r>
                        <a:rPr lang="en-GB" sz="2400">
                          <a:solidFill>
                            <a:srgbClr val="000000"/>
                          </a:solidFill>
                          <a:latin typeface="Century Gothic"/>
                          <a:ea typeface="Century Gothic"/>
                          <a:cs typeface="Century Gothic"/>
                          <a:sym typeface="Century Gothic"/>
                        </a:rPr>
                        <a:t>10</a:t>
                      </a:r>
                      <a:endParaRPr sz="2000">
                        <a:latin typeface="Century Gothic"/>
                        <a:ea typeface="Century Gothic"/>
                        <a:cs typeface="Century Gothic"/>
                        <a:sym typeface="Century Gothic"/>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14" name="Google Shape;114;p8"/>
          <p:cNvSpPr/>
          <p:nvPr/>
        </p:nvSpPr>
        <p:spPr>
          <a:xfrm>
            <a:off x="7485412" y="2888343"/>
            <a:ext cx="1378857" cy="1596572"/>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a:solidFill>
                  <a:srgbClr val="222222"/>
                </a:solidFill>
                <a:latin typeface="Century Gothic"/>
                <a:ea typeface="Century Gothic"/>
                <a:cs typeface="Century Gothic"/>
                <a:sym typeface="Century Gothic"/>
              </a:rPr>
              <a:t>6</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childTnLst>
                          </p:cTn>
                        </p:par>
                      </p:childTnLst>
                    </p:cTn>
                  </p:par>
                </p:childTnLst>
              </p:cTn>
              <p:nextCondLst>
                <p:cond evt="onClick" delay="0">
                  <p:tgtEl>
                    <p:spTgt spid="11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Chart&#10;&#10;Description automatically generated">
            <a:extLst>
              <a:ext uri="{FF2B5EF4-FFF2-40B4-BE49-F238E27FC236}">
                <a16:creationId xmlns:a16="http://schemas.microsoft.com/office/drawing/2014/main" id="{5E678AA1-510A-2146-A5AA-B942888BA69E}"/>
              </a:ext>
            </a:extLst>
          </p:cNvPr>
          <p:cNvPicPr>
            <a:picLocks noChangeAspect="1"/>
          </p:cNvPicPr>
          <p:nvPr/>
        </p:nvPicPr>
        <p:blipFill>
          <a:blip r:embed="rId3"/>
          <a:stretch>
            <a:fillRect/>
          </a:stretch>
        </p:blipFill>
        <p:spPr>
          <a:xfrm>
            <a:off x="263524" y="1077157"/>
            <a:ext cx="7833360" cy="262128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1035</Words>
  <Application>Microsoft Macintosh PowerPoint</Application>
  <PresentationFormat>Widescreen</PresentationFormat>
  <Paragraphs>151</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compare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Compare non-identical objects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cp:revision>
  <dcterms:created xsi:type="dcterms:W3CDTF">2022-06-30T10:03:35Z</dcterms:created>
  <dcterms:modified xsi:type="dcterms:W3CDTF">2022-08-23T17:57:21Z</dcterms:modified>
</cp:coreProperties>
</file>