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qHnKWamutEzCdM/oar64xuIq/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FD18D3-21E0-4057-BB92-111FA5F65441}">
  <a:tblStyle styleId="{20FD18D3-21E0-4057-BB92-111FA5F654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864"/>
  </p:normalViewPr>
  <p:slideViewPr>
    <p:cSldViewPr snapToGrid="0" snapToObjects="1">
      <p:cViewPr varScale="1">
        <p:scale>
          <a:sx n="96" d="100"/>
          <a:sy n="96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Representations on the screen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are in each group? Which group is larger/ smaller? Which words can we use to compare the groups?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Misunderstanding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given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be given stem sentences and use objects to complete</a:t>
            </a:r>
            <a:endParaRPr dirty="0"/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equal to</a:t>
            </a:r>
            <a:endParaRPr lang="en-GB" dirty="0">
              <a:latin typeface="Calibri"/>
              <a:ea typeface="Arial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greater than</a:t>
            </a:r>
            <a:endParaRPr lang="en-GB" dirty="0">
              <a:latin typeface="Calibri"/>
              <a:ea typeface="Arial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than</a:t>
            </a:r>
            <a:endParaRPr dirty="0"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6e57d989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36e57d9896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straws/strips of paper, cubes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does 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mean? How do you show equal groups? How can you remember which is the greater than symbol? Which is the less than symbol?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may use the word ‘bigger’ rather than ‘greater’- for consistency of language, encourage pupils to use ‘greater than’. Pupils may get symbols mixed up.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counters or other concrete resources make different amounts for your partner. Which symbol would they need to compare them?</a:t>
            </a:r>
            <a:endParaRPr dirty="0"/>
          </a:p>
        </p:txBody>
      </p:sp>
      <p:sp>
        <p:nvSpPr>
          <p:cNvPr id="182" name="Google Shape;182;g136e57d9896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6e57d989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36e57d9896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&lt;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&gt;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=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&gt;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6e57d9896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Cubes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Would there be more or less in the other hand? How do you know? Could she have 0 cubes in the other hand?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not understanding the language of ‘less than’</a:t>
            </a:r>
            <a:endParaRPr dirty="0"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Use these slides if pupils are struggling to compare groups with different representations.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9 identical toys or concrete resources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ducks are in the first group? How many ducks are in the second group? Which group has more than the other?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saying they are the same because they use the same representations. </a:t>
            </a:r>
            <a:endParaRPr dirty="0"/>
          </a:p>
        </p:txBody>
      </p:sp>
      <p:sp>
        <p:nvSpPr>
          <p:cNvPr id="265" name="Google Shape;26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 (etc) to represent the balloons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balloons are in each group? Are you finding the group with more or less? Which one has less? How do you know?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not understanding the language.</a:t>
            </a:r>
            <a:endParaRPr dirty="0"/>
          </a:p>
        </p:txBody>
      </p:sp>
      <p:sp>
        <p:nvSpPr>
          <p:cNvPr id="282" name="Google Shape;28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Correct answer. 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The pupil may have looked at how spread out the bananas are, not counted the total.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The pupil may not understand the language of ‘fewer’.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The pupil may not understand the language of ‘equal’.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deliberately open question. Encourage pupils to count the number of flowers in each group and the number of flowers altogether. They may use comparative language (from yesterday).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Real flowers or concrete resources to represent flowers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What can you tell me about the flowers? What do you notice? How many yellow </a:t>
            </a:r>
            <a:r>
              <a:rPr lang="en-GB" dirty="0"/>
              <a:t>flowers are there? How many orange? How many flowers altogether?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Understanding of </a:t>
            </a:r>
            <a:r>
              <a:rPr lang="en-GB" dirty="0"/>
              <a:t>comparative language - equal to.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struggling as they don’t know how to answer an open ended question. </a:t>
            </a:r>
            <a:endParaRPr dirty="0"/>
          </a:p>
        </p:txBody>
      </p:sp>
      <p:sp>
        <p:nvSpPr>
          <p:cNvPr id="91" name="Google Shape;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in two colours to represent the groups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hich group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more? How can you tell which group as the least/ most? Which total is greater than the other total? What do you notice? How can you use counters to show that 5 is greater than 2?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dding all the groups together or miscounting the totals.</a:t>
            </a:r>
            <a:endParaRPr dirty="0"/>
          </a:p>
        </p:txBody>
      </p:sp>
      <p:sp>
        <p:nvSpPr>
          <p:cNvPr id="107" name="Google Shape;1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 in two colours to represent the rabbits and snails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rabbits are there? How many snails are there? Are there more or less </a:t>
            </a:r>
            <a:r>
              <a:rPr lang="en-GB" dirty="0"/>
              <a:t>snails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Which words would fit in the sentence?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confusing size and amounts. </a:t>
            </a:r>
            <a:endParaRPr dirty="0"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 sharpeners have less than the rubbers.</a:t>
            </a:r>
            <a:endParaRPr dirty="0"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compare numbers of objects (2)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9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compare numbers of objects (2)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Use </a:t>
            </a:r>
            <a:r>
              <a:rPr lang="en-GB" b="1"/>
              <a:t>greater than, less than </a:t>
            </a:r>
            <a:r>
              <a:rPr lang="en-GB"/>
              <a:t>or</a:t>
            </a:r>
            <a:r>
              <a:rPr lang="en-GB" b="1"/>
              <a:t> equal to</a:t>
            </a:r>
            <a:r>
              <a:rPr lang="en-GB"/>
              <a:t>, to complete the sentences. </a:t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4495705" y="2450957"/>
            <a:ext cx="320059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____________________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4531194" y="3613569"/>
            <a:ext cx="320059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____________________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4531194" y="4888188"/>
            <a:ext cx="3200590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____________________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4986720" y="2427501"/>
            <a:ext cx="2009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than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695" y="2153105"/>
            <a:ext cx="771525" cy="72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367" y="2153105"/>
            <a:ext cx="771525" cy="72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3039" y="2153105"/>
            <a:ext cx="771525" cy="72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95" y="215310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567" y="215310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9738" y="215310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8909" y="2153103"/>
            <a:ext cx="723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4986720" y="3573483"/>
            <a:ext cx="2009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greater than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4986720" y="4864732"/>
            <a:ext cx="2009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equal to</a:t>
            </a:r>
            <a:endParaRPr/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4989" y="3013780"/>
            <a:ext cx="1199575" cy="11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9193" y="3254198"/>
            <a:ext cx="638245" cy="63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87695" y="4515910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6874" y="4676320"/>
            <a:ext cx="720436" cy="7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3616" y="4681771"/>
            <a:ext cx="720436" cy="7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40358" y="4664247"/>
            <a:ext cx="720436" cy="7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77100" y="4676320"/>
            <a:ext cx="720436" cy="7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18D20DD1-1C45-F345-8606-6D377B6D7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6e57d9896_1_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pic>
        <p:nvPicPr>
          <p:cNvPr id="185" name="Google Shape;185;g136e57d9896_1_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25" y="1309122"/>
            <a:ext cx="795945" cy="448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6e57d9896_1_4"/>
          <p:cNvSpPr txBox="1"/>
          <p:nvPr/>
        </p:nvSpPr>
        <p:spPr>
          <a:xfrm>
            <a:off x="1341324" y="1285875"/>
            <a:ext cx="30654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means </a:t>
            </a:r>
            <a:r>
              <a:rPr lang="en-GB" sz="1800" b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than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cubes is less than 5 cubes.</a:t>
            </a:r>
            <a:endParaRPr/>
          </a:p>
        </p:txBody>
      </p:sp>
      <p:sp>
        <p:nvSpPr>
          <p:cNvPr id="187" name="Google Shape;187;g136e57d9896_1_4"/>
          <p:cNvSpPr txBox="1"/>
          <p:nvPr/>
        </p:nvSpPr>
        <p:spPr>
          <a:xfrm>
            <a:off x="1341325" y="3003525"/>
            <a:ext cx="3804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means </a:t>
            </a:r>
            <a:r>
              <a:rPr lang="en-GB" sz="1800" b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greater than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cubes  is greater than 2 cubes.</a:t>
            </a:r>
            <a:endParaRPr sz="1800"/>
          </a:p>
        </p:txBody>
      </p:sp>
      <p:sp>
        <p:nvSpPr>
          <p:cNvPr id="188" name="Google Shape;188;g136e57d9896_1_4"/>
          <p:cNvSpPr txBox="1"/>
          <p:nvPr/>
        </p:nvSpPr>
        <p:spPr>
          <a:xfrm>
            <a:off x="1341323" y="4721150"/>
            <a:ext cx="35076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means </a:t>
            </a:r>
            <a:r>
              <a:rPr lang="en-GB" sz="1800" b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equal to</a:t>
            </a: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cubes  is equal to 5 cubes</a:t>
            </a:r>
            <a:endParaRPr/>
          </a:p>
        </p:txBody>
      </p:sp>
      <p:sp>
        <p:nvSpPr>
          <p:cNvPr id="189" name="Google Shape;189;g136e57d9896_1_4"/>
          <p:cNvSpPr txBox="1"/>
          <p:nvPr/>
        </p:nvSpPr>
        <p:spPr>
          <a:xfrm>
            <a:off x="5598925" y="1005671"/>
            <a:ext cx="562039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Using straws/ strips of paper and cubes make the less than, greater than and equal to symbols.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g136e57d9896_1_4"/>
          <p:cNvSpPr txBox="1"/>
          <p:nvPr/>
        </p:nvSpPr>
        <p:spPr>
          <a:xfrm>
            <a:off x="5598925" y="3013775"/>
            <a:ext cx="57330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Test a partner to see if they can put the right symbol between different amount of cubes. E.g.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g136e57d9896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4800" y="4032757"/>
            <a:ext cx="396452" cy="4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36e57d9896_1_4"/>
          <p:cNvSpPr txBox="1"/>
          <p:nvPr/>
        </p:nvSpPr>
        <p:spPr>
          <a:xfrm>
            <a:off x="6148100" y="3951375"/>
            <a:ext cx="39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Century Gothic"/>
                <a:ea typeface="Century Gothic"/>
                <a:cs typeface="Century Gothic"/>
                <a:sym typeface="Century Gothic"/>
              </a:rPr>
              <a:t>&lt;</a:t>
            </a: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g136e57d9896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477" y="4037949"/>
            <a:ext cx="396452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36e57d9896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8348" y="4032757"/>
            <a:ext cx="396452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36e57d9896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219" y="4032757"/>
            <a:ext cx="396452" cy="4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6e57d9896_1_3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246052-2A04-B54B-9846-67A653AC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043"/>
            <a:ext cx="7909560" cy="335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225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6 cubes in one hand.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less than 6 cubes in the other hand.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many could be in the other hand?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Explain how you know. 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48" name="Google Shape;248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223" y="2981165"/>
            <a:ext cx="2489275" cy="259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308360" y="2981164"/>
            <a:ext cx="2489275" cy="259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709" y="4832691"/>
            <a:ext cx="593932" cy="63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263046" y="5989413"/>
            <a:ext cx="10044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could have 5, 4, 3, 2, 1 or 0 cubes. </a:t>
            </a:r>
            <a:endParaRPr/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9018" y="4112255"/>
            <a:ext cx="593932" cy="63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061" y="3462229"/>
            <a:ext cx="593932" cy="63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792" y="3474706"/>
            <a:ext cx="593932" cy="63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9455" y="4167672"/>
            <a:ext cx="593932" cy="63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164" y="4888109"/>
            <a:ext cx="593932" cy="63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 dirty="0"/>
              <a:t>The following slides are based on:</a:t>
            </a:r>
            <a:br>
              <a:rPr lang="en-GB" sz="2800" dirty="0"/>
            </a:br>
            <a:r>
              <a:rPr lang="en-GB" sz="2800" dirty="0"/>
              <a:t>Comparing quantities of identical objects </a:t>
            </a:r>
            <a:endParaRPr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7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Which group has </a:t>
            </a:r>
            <a:r>
              <a:rPr lang="en-GB" b="1"/>
              <a:t>more than </a:t>
            </a:r>
            <a:r>
              <a:rPr lang="en-GB"/>
              <a:t>the other?</a:t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69" name="Google Shape;269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7904206" y="1486595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2090614" y="1486595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7904206" y="2733709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2090614" y="2733709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7904206" y="3980823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2090614" y="3980823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286956" y="1486595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286956" y="2733709"/>
            <a:ext cx="1382750" cy="10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3">
            <a:alphaModFix/>
          </a:blip>
          <a:srcRect l="12336" t="21093" r="17330" b="18482"/>
          <a:stretch/>
        </p:blipFill>
        <p:spPr>
          <a:xfrm>
            <a:off x="9286956" y="3980823"/>
            <a:ext cx="1382750" cy="10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/>
          <p:nvPr/>
        </p:nvSpPr>
        <p:spPr>
          <a:xfrm>
            <a:off x="7904201" y="1081476"/>
            <a:ext cx="2954400" cy="4276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A0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1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Which group has </a:t>
            </a:r>
            <a:r>
              <a:rPr lang="en-GB" b="1"/>
              <a:t>less than </a:t>
            </a:r>
            <a:r>
              <a:rPr lang="en-GB"/>
              <a:t>the other?</a:t>
            </a: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15" y="1542267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940" y="1832632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80" y="2934342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732" y="3183039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713" y="1733391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712" y="3093636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8875" y="4409818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002" y="4479091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9202" y="1140145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8038" y="1722036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7129" y="2442472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002" y="3093636"/>
            <a:ext cx="1092093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496" y="1507014"/>
            <a:ext cx="1092093" cy="187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/>
          <p:nvPr/>
        </p:nvSpPr>
        <p:spPr>
          <a:xfrm>
            <a:off x="8486168" y="864846"/>
            <a:ext cx="3442785" cy="502333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A0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Recapping learning through open ended question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Identifying which group has more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Identifying which group has </a:t>
            </a: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Completing a comparative sentence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Completing a comparative sentence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</a:t>
            </a: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and making the &lt;, &gt;, = symbols (inequality)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</a:t>
            </a:r>
            <a:r>
              <a:rPr lang="en-GB" sz="1800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Comparing objects using  inequality symbols</a:t>
            </a:r>
            <a:endParaRPr sz="1800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comparing quantities of identical objects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88" cy="170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(number) is greater than (number). Also ‘more than’ can be used.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is greater than 5.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(number) is smaller than (number). Also ‘less than’ can be used.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is smaller than 7.</a:t>
            </a:r>
            <a:endParaRPr/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1323167001"/>
              </p:ext>
            </p:extLst>
          </p:nvPr>
        </p:nvGraphicFramePr>
        <p:xfrm>
          <a:off x="263524" y="1155866"/>
          <a:ext cx="11736400" cy="1478320"/>
        </p:xfrm>
        <a:graphic>
          <a:graphicData uri="http://schemas.openxmlformats.org/drawingml/2006/table">
            <a:tbl>
              <a:tblPr firstRow="1" bandRow="1">
                <a:noFill/>
                <a:tableStyleId>{20FD18D3-21E0-4057-BB92-111FA5F65441}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least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equal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greater than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fewer than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4"/>
            <a:ext cx="11736887" cy="50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would you describe the amount of fruit? 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more apples.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fewer apples than bananas.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more bananas.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76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are equal numbers of apples and bananas.</a:t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23265" y="1801092"/>
            <a:ext cx="5098662" cy="13023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6361760" y="1801092"/>
            <a:ext cx="5098662" cy="13023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7611"/>
          <a:stretch/>
        </p:blipFill>
        <p:spPr>
          <a:xfrm>
            <a:off x="820506" y="1922866"/>
            <a:ext cx="822598" cy="9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6688947" y="206422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7326540" y="206422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7964133" y="206422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8584946" y="206422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7611"/>
          <a:stretch/>
        </p:blipFill>
        <p:spPr>
          <a:xfrm>
            <a:off x="2740542" y="1922866"/>
            <a:ext cx="822598" cy="9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7611"/>
          <a:stretch/>
        </p:blipFill>
        <p:spPr>
          <a:xfrm>
            <a:off x="4660578" y="1922866"/>
            <a:ext cx="822598" cy="98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dirty="0">
                <a:latin typeface="Century Gothic" panose="020B0502020202020204" pitchFamily="34" charset="0"/>
              </a:rPr>
              <a:t>To compare numbers of objects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1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is growing flowers.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can you say about the flowers? </a:t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322" y="2299855"/>
            <a:ext cx="1536632" cy="3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4">
            <a:alphaModFix/>
          </a:blip>
          <a:srcRect l="21649" t="12861" r="23429"/>
          <a:stretch/>
        </p:blipFill>
        <p:spPr>
          <a:xfrm>
            <a:off x="642674" y="2437102"/>
            <a:ext cx="1359513" cy="367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212" y="1981200"/>
            <a:ext cx="1536632" cy="3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1339" y="2507673"/>
            <a:ext cx="1536632" cy="3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7048" y="2313709"/>
            <a:ext cx="1536632" cy="3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 l="21649" t="12861" r="23429"/>
          <a:stretch/>
        </p:blipFill>
        <p:spPr>
          <a:xfrm>
            <a:off x="1543220" y="2617212"/>
            <a:ext cx="1359513" cy="367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 l="21649" t="12861" r="23429"/>
          <a:stretch/>
        </p:blipFill>
        <p:spPr>
          <a:xfrm>
            <a:off x="2443765" y="2118448"/>
            <a:ext cx="1359513" cy="367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l="21649" t="12861" r="23429"/>
          <a:stretch/>
        </p:blipFill>
        <p:spPr>
          <a:xfrm>
            <a:off x="3413583" y="2381684"/>
            <a:ext cx="1359513" cy="367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096" y="1331578"/>
            <a:ext cx="1536649" cy="15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50"/>
              <a:buNone/>
            </a:pPr>
            <a:r>
              <a:rPr lang="en-GB" sz="7200" b="1"/>
              <a:t>Use the words ‘greater than’ and less than’  to describe the group of dogs and cats. </a:t>
            </a:r>
            <a:endParaRPr sz="7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None/>
            </a:pP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263046" y="5748325"/>
            <a:ext cx="103395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number of dogs is greater than the number of cats. The number of cats is less than the number of dogs. </a:t>
            </a:r>
            <a:endParaRPr dirty="0"/>
          </a:p>
        </p:txBody>
      </p:sp>
      <p:sp>
        <p:nvSpPr>
          <p:cNvPr id="112" name="Google Shape;112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13" name="Google Shape;113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413" y="3779152"/>
            <a:ext cx="2490186" cy="168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8636" y="1939957"/>
            <a:ext cx="3801004" cy="183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0904" y="2303910"/>
            <a:ext cx="2286389" cy="17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A picture containing mu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0722" y="4018646"/>
            <a:ext cx="1772850" cy="13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 descr="A picture containing foo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8884" y="3255655"/>
            <a:ext cx="2381837" cy="213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A picture containing foo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9992" y="2161262"/>
            <a:ext cx="2568130" cy="173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 descr="A picture containing cup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401" y="3779152"/>
            <a:ext cx="2162500" cy="14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25"/>
              <a:buNone/>
            </a:pPr>
            <a:r>
              <a:rPr lang="en-GB" sz="1825" b="1"/>
              <a:t>Are there more rabbits or snails? </a:t>
            </a:r>
            <a:endParaRPr sz="1825" b="1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25"/>
              <a:buNone/>
            </a:pPr>
            <a:r>
              <a:rPr lang="en-GB" sz="1825" b="1"/>
              <a:t>Complete the stem sentence.</a:t>
            </a:r>
            <a:endParaRPr sz="1825" b="1"/>
          </a:p>
        </p:txBody>
      </p:sp>
      <p:sp>
        <p:nvSpPr>
          <p:cNvPr id="127" name="Google Shape;127;p8"/>
          <p:cNvSpPr txBox="1"/>
          <p:nvPr/>
        </p:nvSpPr>
        <p:spPr>
          <a:xfrm>
            <a:off x="5312795" y="6162989"/>
            <a:ext cx="60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more snails.</a:t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29" name="Google Shape;129;p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2974" y="4238726"/>
            <a:ext cx="2025475" cy="15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2949" y="2937976"/>
            <a:ext cx="2025475" cy="15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8424" y="2937976"/>
            <a:ext cx="2025475" cy="15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46" y="2738732"/>
            <a:ext cx="3115682" cy="268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1792" y="3661553"/>
            <a:ext cx="3115682" cy="268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1855700" y="2336875"/>
            <a:ext cx="881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entury Gothic"/>
                <a:ea typeface="Century Gothic"/>
                <a:cs typeface="Century Gothic"/>
                <a:sym typeface="Century Gothic"/>
              </a:rPr>
              <a:t>The number of ________________ is greater than the number of _________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3464195" y="2179985"/>
            <a:ext cx="184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snails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340095" y="2175726"/>
            <a:ext cx="184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rabbits</a:t>
            </a:r>
            <a:endParaRPr sz="180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35" grpId="0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A1EFD92-45DD-6F4D-8429-4DCA4CEE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1185</Words>
  <Application>Microsoft Macintosh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compare numbers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Comparing quantities of identical objects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2</cp:revision>
  <dcterms:created xsi:type="dcterms:W3CDTF">2022-06-30T10:03:35Z</dcterms:created>
  <dcterms:modified xsi:type="dcterms:W3CDTF">2022-08-23T17:55:49Z</dcterms:modified>
</cp:coreProperties>
</file>