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Ha2cT3ynZoD8ExQN++cQm2dc9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B5ED29-CFA6-4D2C-9CF2-1A9F5F7AF7C2}">
  <a:tblStyle styleId="{30B5ED29-CFA6-4D2C-9CF2-1A9F5F7AF7C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6B1D97C-A75C-40CB-A4C1-0F6CC1C6CC1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5"/>
    <p:restoredTop sz="74966"/>
  </p:normalViewPr>
  <p:slideViewPr>
    <p:cSldViewPr snapToGrid="0" snapToObjects="1">
      <p:cViewPr varScale="1">
        <p:scale>
          <a:sx n="90" d="100"/>
          <a:sy n="90" d="100"/>
        </p:scale>
        <p:origin x="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Toy cars, cubes, counters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have </a:t>
            </a:r>
            <a:r>
              <a:rPr lang="en-GB" dirty="0"/>
              <a:t>you counted? How do you  know? Do you need to recount? </a:t>
            </a:r>
            <a:r>
              <a:rPr lang="en-GB" sz="1200" b="0" i="0" u="none" strike="noStrike" dirty="0">
                <a:solidFill>
                  <a:schemeClr val="dk1"/>
                </a:solidFill>
                <a:latin typeface="Calibri"/>
                <a:ea typeface="Calibri"/>
                <a:cs typeface="Calibri"/>
                <a:sym typeface="Calibri"/>
              </a:rPr>
              <a:t>Does it matter which object you count first?</a:t>
            </a:r>
            <a:r>
              <a:rPr lang="en-GB" dirty="0"/>
              <a:t> </a:t>
            </a:r>
            <a:r>
              <a:rPr lang="en-GB" sz="1200" b="0" i="0" u="none" strike="noStrike" dirty="0">
                <a:solidFill>
                  <a:schemeClr val="dk1"/>
                </a:solidFill>
                <a:latin typeface="Calibri"/>
                <a:ea typeface="Calibri"/>
                <a:cs typeface="Calibri"/>
                <a:sym typeface="Calibri"/>
              </a:rPr>
              <a:t>How do you know which objects you have counted and</a:t>
            </a:r>
            <a:r>
              <a:rPr lang="en-GB" dirty="0"/>
              <a:t> </a:t>
            </a:r>
            <a:r>
              <a:rPr lang="en-GB" sz="1200" b="0" i="0" u="none" strike="noStrike" dirty="0">
                <a:solidFill>
                  <a:schemeClr val="dk1"/>
                </a:solidFill>
                <a:latin typeface="Calibri"/>
                <a:ea typeface="Calibri"/>
                <a:cs typeface="Calibri"/>
                <a:sym typeface="Calibri"/>
              </a:rPr>
              <a:t>which you have not counted?</a:t>
            </a:r>
            <a:r>
              <a:rPr lang="en-GB" dirty="0"/>
              <a:t> </a:t>
            </a:r>
            <a:r>
              <a:rPr lang="en-GB" sz="1200" b="0" i="0" u="none" strike="noStrike" dirty="0">
                <a:solidFill>
                  <a:schemeClr val="dk1"/>
                </a:solidFill>
                <a:latin typeface="Calibri"/>
                <a:ea typeface="Calibri"/>
                <a:cs typeface="Calibri"/>
                <a:sym typeface="Calibri"/>
              </a:rPr>
              <a:t>Did you need to count them all?</a:t>
            </a:r>
            <a:r>
              <a:rPr lang="en-GB" dirty="0"/>
              <a:t> </a:t>
            </a:r>
            <a:r>
              <a:rPr lang="en-GB" sz="1200" b="0" i="0" u="none" strike="noStrike" dirty="0">
                <a:solidFill>
                  <a:schemeClr val="dk1"/>
                </a:solidFill>
                <a:latin typeface="Calibri"/>
                <a:ea typeface="Calibri"/>
                <a:cs typeface="Calibri"/>
                <a:sym typeface="Calibri"/>
              </a:rPr>
              <a:t>How many are left?</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a:t>
            </a:r>
            <a:r>
              <a:rPr lang="en-GB" sz="1200" b="0" i="0" u="none" strike="noStrike" dirty="0">
                <a:solidFill>
                  <a:schemeClr val="dk1"/>
                </a:solidFill>
                <a:latin typeface="Calibri"/>
                <a:ea typeface="Calibri"/>
                <a:cs typeface="Calibri"/>
                <a:sym typeface="Calibri"/>
              </a:rPr>
              <a:t>who have not</a:t>
            </a:r>
            <a:r>
              <a:rPr lang="en-GB" dirty="0"/>
              <a:t> </a:t>
            </a:r>
            <a:r>
              <a:rPr lang="en-GB" sz="1200" b="0" i="0" u="none" strike="noStrike" dirty="0">
                <a:solidFill>
                  <a:schemeClr val="dk1"/>
                </a:solidFill>
                <a:latin typeface="Calibri"/>
                <a:ea typeface="Calibri"/>
                <a:cs typeface="Calibri"/>
                <a:sym typeface="Calibri"/>
              </a:rPr>
              <a:t>grasped the cardinal counting principle will recount the whole</a:t>
            </a:r>
            <a:r>
              <a:rPr lang="en-GB" dirty="0"/>
              <a:t> </a:t>
            </a:r>
            <a:r>
              <a:rPr lang="en-GB" sz="1200" b="0" i="0" u="none" strike="noStrike" dirty="0">
                <a:solidFill>
                  <a:schemeClr val="dk1"/>
                </a:solidFill>
                <a:latin typeface="Calibri"/>
                <a:ea typeface="Calibri"/>
                <a:cs typeface="Calibri"/>
                <a:sym typeface="Calibri"/>
              </a:rPr>
              <a:t>group again.</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different numbers of cars to count from the group</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To test a partner on counting out the corre</a:t>
            </a:r>
            <a:r>
              <a:rPr lang="en-GB" dirty="0"/>
              <a:t>ct number.</a:t>
            </a:r>
            <a:endParaRPr dirty="0"/>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Set 1: 2</a:t>
            </a:r>
            <a:endParaRPr dirty="0"/>
          </a:p>
          <a:p>
            <a:pPr marL="0" lvl="0" indent="0" algn="l" rtl="0">
              <a:lnSpc>
                <a:spcPct val="100000"/>
              </a:lnSpc>
              <a:spcBef>
                <a:spcPts val="0"/>
              </a:spcBef>
              <a:spcAft>
                <a:spcPts val="0"/>
              </a:spcAft>
              <a:buSzPts val="1400"/>
              <a:buNone/>
            </a:pPr>
            <a:r>
              <a:rPr lang="en-GB" dirty="0"/>
              <a:t>Set 2: 3</a:t>
            </a:r>
            <a:endParaRPr dirty="0"/>
          </a:p>
          <a:p>
            <a:pPr marL="0" lvl="0" indent="0" algn="l" rtl="0">
              <a:lnSpc>
                <a:spcPct val="100000"/>
              </a:lnSpc>
              <a:spcBef>
                <a:spcPts val="0"/>
              </a:spcBef>
              <a:spcAft>
                <a:spcPts val="0"/>
              </a:spcAft>
              <a:buSzPts val="1400"/>
              <a:buNone/>
            </a:pPr>
            <a:r>
              <a:rPr lang="en-GB" dirty="0"/>
              <a:t>Set 3: 5</a:t>
            </a:r>
            <a:endParaRPr dirty="0"/>
          </a:p>
          <a:p>
            <a:pPr marL="0" lvl="0" indent="0" algn="l" rtl="0">
              <a:lnSpc>
                <a:spcPct val="100000"/>
              </a:lnSpc>
              <a:spcBef>
                <a:spcPts val="0"/>
              </a:spcBef>
              <a:spcAft>
                <a:spcPts val="0"/>
              </a:spcAft>
              <a:buSzPts val="1400"/>
              <a:buNone/>
            </a:pPr>
            <a:r>
              <a:rPr lang="en-GB" dirty="0"/>
              <a:t>Set 4: 6</a:t>
            </a:r>
            <a:endParaRPr dirty="0"/>
          </a:p>
        </p:txBody>
      </p:sp>
      <p:sp>
        <p:nvSpPr>
          <p:cNvPr id="215" name="Google Shape;2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manipulati</a:t>
            </a:r>
            <a:r>
              <a:rPr lang="en-GB" dirty="0"/>
              <a:t>ves,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apples are there to start </a:t>
            </a:r>
            <a:r>
              <a:rPr lang="en-GB" dirty="0"/>
              <a:t>with? Can you count out 5? Does it matter which object you count first? How do you know which objects you have counted and which you have not counted? Did you need to count them all? How many are left? What mistake has Terra made?</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who have not</a:t>
            </a:r>
            <a:r>
              <a:rPr lang="en-GB" dirty="0"/>
              <a:t> </a:t>
            </a:r>
            <a:r>
              <a:rPr lang="en-GB" sz="1200" b="0" i="0" u="none" strike="noStrike" dirty="0">
                <a:solidFill>
                  <a:schemeClr val="dk1"/>
                </a:solidFill>
                <a:latin typeface="Calibri"/>
                <a:ea typeface="Calibri"/>
                <a:cs typeface="Calibri"/>
                <a:sym typeface="Calibri"/>
              </a:rPr>
              <a:t>grasped the cardinal counting principle will recount the whole</a:t>
            </a:r>
            <a:r>
              <a:rPr lang="en-GB" dirty="0"/>
              <a:t> </a:t>
            </a:r>
            <a:r>
              <a:rPr lang="en-GB" sz="1200" b="0" i="0" u="none" strike="noStrike" dirty="0">
                <a:solidFill>
                  <a:schemeClr val="dk1"/>
                </a:solidFill>
                <a:latin typeface="Calibri"/>
                <a:ea typeface="Calibri"/>
                <a:cs typeface="Calibri"/>
                <a:sym typeface="Calibri"/>
              </a:rPr>
              <a:t>group again. Pupils may not see the mista</a:t>
            </a:r>
            <a:r>
              <a:rPr lang="en-GB" dirty="0"/>
              <a:t>ke made.</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Different amounts to count.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a:t>
            </a:r>
            <a:r>
              <a:rPr lang="en-GB" dirty="0"/>
              <a:t>Different starting numbers. Can you work out what is left?</a:t>
            </a:r>
            <a:endParaRPr dirty="0"/>
          </a:p>
        </p:txBody>
      </p:sp>
      <p:sp>
        <p:nvSpPr>
          <p:cNvPr id="255" name="Google Shape;2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Various answers depending on objects and numbers picked.</a:t>
            </a:r>
            <a:endParaRPr dirty="0"/>
          </a:p>
        </p:txBody>
      </p:sp>
      <p:sp>
        <p:nvSpPr>
          <p:cNvPr id="280" name="Google Shape;2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a:t>
            </a:r>
            <a:r>
              <a:rPr lang="en-GB" sz="1200" b="0" i="0" u="none" strike="noStrike" dirty="0">
                <a:solidFill>
                  <a:schemeClr val="dk1"/>
                </a:solidFill>
                <a:latin typeface="Calibri"/>
                <a:ea typeface="Calibri"/>
                <a:cs typeface="Calibri"/>
                <a:sym typeface="Calibri"/>
              </a:rPr>
              <a:t>, counters, cubes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a:t>
            </a:r>
            <a:r>
              <a:rPr lang="en-GB" dirty="0"/>
              <a:t>basketballs</a:t>
            </a:r>
            <a:r>
              <a:rPr lang="en-GB" sz="1200" b="0" i="0" u="none" strike="noStrike" dirty="0">
                <a:solidFill>
                  <a:schemeClr val="dk1"/>
                </a:solidFill>
                <a:latin typeface="Calibri"/>
                <a:ea typeface="Calibri"/>
                <a:cs typeface="Calibri"/>
                <a:sym typeface="Calibri"/>
              </a:rPr>
              <a:t> are there? If I move them around, are</a:t>
            </a:r>
            <a:r>
              <a:rPr lang="en-GB" dirty="0"/>
              <a:t> </a:t>
            </a:r>
            <a:r>
              <a:rPr lang="en-GB" sz="1200" b="0" i="0" u="none" strike="noStrike" dirty="0">
                <a:solidFill>
                  <a:schemeClr val="dk1"/>
                </a:solidFill>
                <a:latin typeface="Calibri"/>
                <a:ea typeface="Calibri"/>
                <a:cs typeface="Calibri"/>
                <a:sym typeface="Calibri"/>
              </a:rPr>
              <a:t>there still the same amount? Count and check.</a:t>
            </a:r>
            <a:r>
              <a:rPr lang="en-GB" dirty="0"/>
              <a:t> </a:t>
            </a:r>
            <a:r>
              <a:rPr lang="en-GB" sz="1200" b="0" i="0" u="none" strike="noStrike" dirty="0">
                <a:solidFill>
                  <a:schemeClr val="dk1"/>
                </a:solidFill>
                <a:latin typeface="Calibri"/>
                <a:ea typeface="Calibri"/>
                <a:cs typeface="Calibri"/>
                <a:sym typeface="Calibri"/>
              </a:rPr>
              <a:t>Does it matter which </a:t>
            </a:r>
            <a:r>
              <a:rPr lang="en-GB" dirty="0"/>
              <a:t>basketball </a:t>
            </a:r>
            <a:r>
              <a:rPr lang="en-GB" sz="1200" b="0" i="0" u="none" strike="noStrike" dirty="0">
                <a:solidFill>
                  <a:schemeClr val="dk1"/>
                </a:solidFill>
                <a:latin typeface="Calibri"/>
                <a:ea typeface="Calibri"/>
                <a:cs typeface="Calibri"/>
                <a:sym typeface="Calibri"/>
              </a:rPr>
              <a:t> you count first?</a:t>
            </a:r>
            <a:r>
              <a:rPr lang="en-GB" dirty="0"/>
              <a:t> </a:t>
            </a:r>
            <a:r>
              <a:rPr lang="en-GB" sz="1200" b="0" i="0" u="none" strike="noStrike" dirty="0">
                <a:solidFill>
                  <a:schemeClr val="dk1"/>
                </a:solidFill>
                <a:latin typeface="Calibri"/>
                <a:ea typeface="Calibri"/>
                <a:cs typeface="Calibri"/>
                <a:sym typeface="Calibri"/>
              </a:rPr>
              <a:t> How do you know which objects you have counted and</a:t>
            </a:r>
            <a:r>
              <a:rPr lang="en-GB" dirty="0"/>
              <a:t> </a:t>
            </a:r>
            <a:r>
              <a:rPr lang="en-GB" sz="1200" b="0" i="0" u="none" strike="noStrike" dirty="0">
                <a:solidFill>
                  <a:schemeClr val="dk1"/>
                </a:solidFill>
                <a:latin typeface="Calibri"/>
                <a:ea typeface="Calibri"/>
                <a:cs typeface="Calibri"/>
                <a:sym typeface="Calibri"/>
              </a:rPr>
              <a:t>which you have not counted? Did you need to count them all?</a:t>
            </a:r>
            <a:r>
              <a:rPr lang="en-GB" dirty="0"/>
              <a:t> </a:t>
            </a:r>
            <a:r>
              <a:rPr lang="en-GB" sz="1200" b="0" i="0" u="none" strike="noStrike" dirty="0">
                <a:solidFill>
                  <a:schemeClr val="dk1"/>
                </a:solidFill>
                <a:latin typeface="Calibri"/>
                <a:ea typeface="Calibri"/>
                <a:cs typeface="Calibri"/>
                <a:sym typeface="Calibri"/>
              </a:rPr>
              <a:t> How many are left? Do you ha</a:t>
            </a:r>
            <a:r>
              <a:rPr lang="en-GB" dirty="0"/>
              <a:t>ve to circle the basketballs that are  next to each other? What does ‘zero’ mean?</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who have not</a:t>
            </a:r>
            <a:r>
              <a:rPr lang="en-GB" dirty="0"/>
              <a:t> </a:t>
            </a:r>
            <a:r>
              <a:rPr lang="en-GB" sz="1200" b="0" i="0" u="none" strike="noStrike" dirty="0">
                <a:solidFill>
                  <a:schemeClr val="dk1"/>
                </a:solidFill>
                <a:latin typeface="Calibri"/>
                <a:ea typeface="Calibri"/>
                <a:cs typeface="Calibri"/>
                <a:sym typeface="Calibri"/>
              </a:rPr>
              <a:t>grasped the cardinal counting principle will recount the whole</a:t>
            </a:r>
            <a:r>
              <a:rPr lang="en-GB" dirty="0"/>
              <a:t> </a:t>
            </a:r>
            <a:r>
              <a:rPr lang="en-GB" sz="1200" b="0" i="0" u="none" strike="noStrike" dirty="0">
                <a:solidFill>
                  <a:schemeClr val="dk1"/>
                </a:solidFill>
                <a:latin typeface="Calibri"/>
                <a:ea typeface="Calibri"/>
                <a:cs typeface="Calibri"/>
                <a:sym typeface="Calibri"/>
              </a:rPr>
              <a:t>group again.</a:t>
            </a:r>
            <a:r>
              <a:rPr lang="en-GB" dirty="0"/>
              <a:t> Pupils may mix up the groups and not separate them when counting.</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Different numbers to start with.</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Use larger groups to count from. Can you wor</a:t>
            </a:r>
            <a:r>
              <a:rPr lang="en-GB" dirty="0"/>
              <a:t>k out what is left?</a:t>
            </a:r>
            <a:endParaRPr dirty="0"/>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a:t>
            </a:r>
            <a:r>
              <a:rPr lang="en-GB" dirty="0"/>
              <a:t>Some pupils may struggle when counting objects from a large group. If they do, use these slides to ensure they understand how to count from a group.</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varie</a:t>
            </a:r>
            <a:r>
              <a:rPr lang="en-GB" dirty="0"/>
              <a:t>ty of interesting objects, dice.</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number </a:t>
            </a:r>
            <a:r>
              <a:rPr lang="en-GB" dirty="0"/>
              <a:t>have you thrown? How do you know? Can you count out that number of objects and put them in front of you? Check your partner, have they counted correctly?</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mix up the groups and not separate them when counting. Encourage them to move the objects to a different place (or into a jar or on a plate) when counting. Pupils may miscount.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a:t>
            </a:r>
            <a:r>
              <a:rPr lang="en-GB" dirty="0"/>
              <a:t>ent amounts to count.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Use number cards 1-10 instead of dice.</a:t>
            </a:r>
            <a:endParaRPr dirty="0"/>
          </a:p>
        </p:txBody>
      </p:sp>
      <p:sp>
        <p:nvSpPr>
          <p:cNvPr id="329" name="Google Shape;3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manip</a:t>
            </a:r>
            <a:r>
              <a:rPr lang="en-GB" dirty="0"/>
              <a:t>ulatives,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How</a:t>
            </a:r>
            <a:r>
              <a:rPr lang="en-GB" sz="1200" b="0" i="0" u="none" strike="noStrike" dirty="0">
                <a:solidFill>
                  <a:schemeClr val="dk1"/>
                </a:solidFill>
                <a:latin typeface="Calibri"/>
                <a:ea typeface="Calibri"/>
                <a:cs typeface="Calibri"/>
                <a:sym typeface="Calibri"/>
              </a:rPr>
              <a:t> many footballs are there? Can you touch them as you count? How many pairs of scissors? How do we write the n</a:t>
            </a:r>
            <a:r>
              <a:rPr lang="en-GB" dirty="0"/>
              <a:t>umber three?  </a:t>
            </a:r>
            <a:endParaRPr b="0" dirty="0"/>
          </a:p>
          <a:p>
            <a:pPr marL="0" lvl="0" indent="0" algn="l" rtl="0">
              <a:lnSpc>
                <a:spcPct val="100000"/>
              </a:lnSpc>
              <a:spcBef>
                <a:spcPts val="0"/>
              </a:spcBef>
              <a:spcAft>
                <a:spcPts val="0"/>
              </a:spcAft>
              <a:buSzPts val="1400"/>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miscount the objects, they may </a:t>
            </a:r>
            <a:r>
              <a:rPr lang="en-GB"/>
              <a:t>need to move or cross out objects as they count.</a:t>
            </a:r>
            <a:endParaRPr dirty="0"/>
          </a:p>
        </p:txBody>
      </p:sp>
      <p:sp>
        <p:nvSpPr>
          <p:cNvPr id="344" name="Google Shape;3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Assessment point for the lesson – ask the </a:t>
            </a:r>
            <a:r>
              <a:rPr lang="en-GB" dirty="0"/>
              <a:t>pupils</a:t>
            </a:r>
            <a:r>
              <a:rPr lang="en-GB" sz="1200" b="0" i="0" u="none" strike="noStrike" dirty="0">
                <a:solidFill>
                  <a:schemeClr val="dk1"/>
                </a:solidFill>
                <a:latin typeface="Calibri"/>
                <a:ea typeface="Calibri"/>
                <a:cs typeface="Calibri"/>
                <a:sym typeface="Calibri"/>
              </a:rPr>
              <a:t> to vote for the answer they think is correct. </a:t>
            </a:r>
            <a:endParaRPr b="0" dirty="0"/>
          </a:p>
          <a:p>
            <a:pPr marL="0" lvl="0" indent="0" algn="l" rtl="0">
              <a:lnSpc>
                <a:spcPct val="100000"/>
              </a:lnSpc>
              <a:spcBef>
                <a:spcPts val="0"/>
              </a:spcBef>
              <a:spcAft>
                <a:spcPts val="0"/>
              </a:spcAft>
              <a:buSzPts val="1400"/>
              <a:buNone/>
            </a:pPr>
            <a:br>
              <a:rPr lang="en-GB" b="0" dirty="0"/>
            </a:br>
            <a:r>
              <a:rPr lang="en-GB" sz="1200" b="0" i="0" u="none" strike="noStrike" dirty="0">
                <a:solidFill>
                  <a:schemeClr val="dk1"/>
                </a:solidFill>
                <a:latin typeface="Calibri"/>
                <a:ea typeface="Calibri"/>
                <a:cs typeface="Calibri"/>
                <a:sym typeface="Calibri"/>
              </a:rPr>
              <a:t>A – </a:t>
            </a:r>
            <a:r>
              <a:rPr lang="en-GB" dirty="0"/>
              <a:t>Pupils have counted the strawberries that have been circled</a:t>
            </a:r>
            <a:endParaRPr b="0"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B – Pupils have counted all the st</a:t>
            </a:r>
            <a:r>
              <a:rPr lang="en-GB" dirty="0"/>
              <a:t>rawberries.</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C – Cor</a:t>
            </a:r>
            <a:r>
              <a:rPr lang="en-GB" dirty="0"/>
              <a:t>rect answer</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D – Pup</a:t>
            </a:r>
            <a:r>
              <a:rPr lang="en-GB" dirty="0"/>
              <a:t>ils have miscounted.</a:t>
            </a:r>
            <a:endParaRPr dirty="0"/>
          </a:p>
          <a:p>
            <a:pPr marL="0" lvl="0" indent="0" algn="l" rtl="0">
              <a:lnSpc>
                <a:spcPct val="100000"/>
              </a:lnSpc>
              <a:spcBef>
                <a:spcPts val="0"/>
              </a:spcBef>
              <a:spcAft>
                <a:spcPts val="0"/>
              </a:spcAft>
              <a:buSzPts val="1400"/>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cubes, counters etc</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a:t>
            </a:r>
            <a:r>
              <a:rPr lang="en-GB" dirty="0"/>
              <a:t> many bears are there? If we move them around, are there still the same number? Count and check. Does it matter which object you count first? Should you start counting from 1 or zero? </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count the objects more than once or miss one out.</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Different number of objects to count</a:t>
            </a:r>
            <a:r>
              <a:rPr lang="en-GB" dirty="0"/>
              <a: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Use </a:t>
            </a:r>
            <a:r>
              <a:rPr lang="en-GB" dirty="0"/>
              <a:t>different number of cubes and test a partner.</a:t>
            </a:r>
            <a:endParaRPr dirty="0"/>
          </a:p>
        </p:txBody>
      </p:sp>
      <p:sp>
        <p:nvSpPr>
          <p:cNvPr id="91" name="Google Shape;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1" u="none" strike="noStrike" dirty="0">
                <a:solidFill>
                  <a:schemeClr val="dk1"/>
                </a:solidFill>
                <a:latin typeface="Calibri"/>
                <a:ea typeface="Calibri"/>
                <a:cs typeface="Calibri"/>
                <a:sym typeface="Calibri"/>
              </a:rPr>
              <a:t>Answers will vary.</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Cubes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Does it ma</a:t>
            </a:r>
            <a:r>
              <a:rPr lang="en-GB" dirty="0"/>
              <a:t>tter which cube you count first? How do you know which you have counted and which you have not counted? Did you need to count them all? How many are left?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many count the cubes more than once or not counte</a:t>
            </a:r>
            <a:r>
              <a:rPr lang="en-GB" dirty="0"/>
              <a:t>d correctly. Cubes may get mixed up with rest of cubes, encourage pupils to move the objects away as they count. </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Different numbers to count out.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Use different co</a:t>
            </a:r>
            <a:r>
              <a:rPr lang="en-GB" dirty="0"/>
              <a:t>lours to count out.</a:t>
            </a:r>
            <a:endParaRPr dirty="0"/>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but</a:t>
            </a:r>
            <a:r>
              <a:rPr lang="en-GB" dirty="0"/>
              <a:t>tons, cubes, counters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objects are there? If I move them around, are</a:t>
            </a:r>
            <a:r>
              <a:rPr lang="en-GB" dirty="0"/>
              <a:t> </a:t>
            </a:r>
            <a:r>
              <a:rPr lang="en-GB" sz="1200" b="0" i="0" u="none" strike="noStrike" dirty="0">
                <a:solidFill>
                  <a:schemeClr val="dk1"/>
                </a:solidFill>
                <a:latin typeface="Calibri"/>
                <a:ea typeface="Calibri"/>
                <a:cs typeface="Calibri"/>
                <a:sym typeface="Calibri"/>
              </a:rPr>
              <a:t>there still the same amount? Count and check.</a:t>
            </a:r>
            <a:r>
              <a:rPr lang="en-GB" dirty="0"/>
              <a:t> Does the colour of the button matter? </a:t>
            </a:r>
            <a:r>
              <a:rPr lang="en-GB" sz="1200" b="0" i="0" u="none" strike="noStrike" dirty="0">
                <a:solidFill>
                  <a:schemeClr val="dk1"/>
                </a:solidFill>
                <a:latin typeface="Calibri"/>
                <a:ea typeface="Calibri"/>
                <a:cs typeface="Calibri"/>
                <a:sym typeface="Calibri"/>
              </a:rPr>
              <a:t>How do you know which objects you have counted and</a:t>
            </a:r>
            <a:r>
              <a:rPr lang="en-GB" dirty="0"/>
              <a:t> </a:t>
            </a:r>
            <a:r>
              <a:rPr lang="en-GB" sz="1200" b="0" i="0" u="none" strike="noStrike" dirty="0">
                <a:solidFill>
                  <a:schemeClr val="dk1"/>
                </a:solidFill>
                <a:latin typeface="Calibri"/>
                <a:ea typeface="Calibri"/>
                <a:cs typeface="Calibri"/>
                <a:sym typeface="Calibri"/>
              </a:rPr>
              <a:t>which you have not counted?</a:t>
            </a:r>
            <a:r>
              <a:rPr lang="en-GB" dirty="0"/>
              <a:t> </a:t>
            </a:r>
            <a:r>
              <a:rPr lang="en-GB" sz="1200" b="0" i="0" u="none" strike="noStrike" dirty="0">
                <a:solidFill>
                  <a:schemeClr val="dk1"/>
                </a:solidFill>
                <a:latin typeface="Calibri"/>
                <a:ea typeface="Calibri"/>
                <a:cs typeface="Calibri"/>
                <a:sym typeface="Calibri"/>
              </a:rPr>
              <a:t> Did you need to count them all?</a:t>
            </a:r>
            <a:r>
              <a:rPr lang="en-GB" dirty="0"/>
              <a:t> </a:t>
            </a:r>
            <a:r>
              <a:rPr lang="en-GB" sz="1200" b="0" i="0" u="none" strike="noStrike" dirty="0">
                <a:solidFill>
                  <a:schemeClr val="dk1"/>
                </a:solidFill>
                <a:latin typeface="Calibri"/>
                <a:ea typeface="Calibri"/>
                <a:cs typeface="Calibri"/>
                <a:sym typeface="Calibri"/>
              </a:rPr>
              <a:t>How many are left?</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Children may count objects more than once or miss an</a:t>
            </a:r>
            <a:r>
              <a:rPr lang="en-GB" dirty="0"/>
              <a:t> </a:t>
            </a:r>
            <a:r>
              <a:rPr lang="en-GB" sz="1200" b="0" i="0" u="none" strike="noStrike" dirty="0">
                <a:solidFill>
                  <a:schemeClr val="dk1"/>
                </a:solidFill>
                <a:latin typeface="Calibri"/>
                <a:ea typeface="Calibri"/>
                <a:cs typeface="Calibri"/>
                <a:sym typeface="Calibri"/>
              </a:rPr>
              <a:t>object out that needs to be counted. The objects that have been counted may get mixed up</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GB" sz="1200" b="0" i="0" u="none" strike="noStrike" dirty="0">
                <a:solidFill>
                  <a:schemeClr val="dk1"/>
                </a:solidFill>
                <a:latin typeface="Calibri"/>
                <a:ea typeface="Calibri"/>
                <a:cs typeface="Calibri"/>
                <a:sym typeface="Calibri"/>
              </a:rPr>
              <a:t>with the rest of the objects.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Count out </a:t>
            </a:r>
            <a:r>
              <a:rPr lang="en-GB" dirty="0"/>
              <a:t>different</a:t>
            </a:r>
            <a:r>
              <a:rPr lang="en-GB" sz="1200" b="0" i="0" u="none" strike="noStrike" dirty="0">
                <a:solidFill>
                  <a:schemeClr val="dk1"/>
                </a:solidFill>
                <a:latin typeface="Calibri"/>
                <a:ea typeface="Calibri"/>
                <a:cs typeface="Calibri"/>
                <a:sym typeface="Calibri"/>
              </a:rPr>
              <a:t> amounts from the g</a:t>
            </a:r>
            <a:r>
              <a:rPr lang="en-GB" dirty="0"/>
              <a:t>roup of buttons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Different start</a:t>
            </a:r>
            <a:r>
              <a:rPr lang="en-GB" dirty="0"/>
              <a:t>ing amounts and different numbers to count. Test a partner.</a:t>
            </a:r>
            <a:endParaRPr dirty="0"/>
          </a:p>
        </p:txBody>
      </p:sp>
      <p:sp>
        <p:nvSpPr>
          <p:cNvPr id="120" name="Google Shape;12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lphaLcParenR"/>
            </a:pPr>
            <a:r>
              <a:rPr lang="en-GB" dirty="0"/>
              <a:t>4 circled</a:t>
            </a:r>
          </a:p>
          <a:p>
            <a:pPr marL="228600" lvl="0" indent="-228600" algn="l" rtl="0">
              <a:lnSpc>
                <a:spcPct val="100000"/>
              </a:lnSpc>
              <a:spcBef>
                <a:spcPts val="0"/>
              </a:spcBef>
              <a:spcAft>
                <a:spcPts val="0"/>
              </a:spcAft>
              <a:buSzPts val="1400"/>
              <a:buAutoNum type="alphaLcParenR"/>
            </a:pPr>
            <a:r>
              <a:rPr lang="en-GB" dirty="0"/>
              <a:t>2 circled</a:t>
            </a:r>
          </a:p>
          <a:p>
            <a:pPr marL="228600" lvl="0" indent="-228600" algn="l" rtl="0">
              <a:lnSpc>
                <a:spcPct val="100000"/>
              </a:lnSpc>
              <a:spcBef>
                <a:spcPts val="0"/>
              </a:spcBef>
              <a:spcAft>
                <a:spcPts val="0"/>
              </a:spcAft>
              <a:buSzPts val="1400"/>
              <a:buAutoNum type="alphaLcParenR"/>
            </a:pPr>
            <a:r>
              <a:rPr lang="en-GB" dirty="0"/>
              <a:t>5 circled</a:t>
            </a:r>
          </a:p>
          <a:p>
            <a:pPr marL="228600" lvl="0" indent="-228600" algn="l" rtl="0">
              <a:lnSpc>
                <a:spcPct val="100000"/>
              </a:lnSpc>
              <a:spcBef>
                <a:spcPts val="0"/>
              </a:spcBef>
              <a:spcAft>
                <a:spcPts val="0"/>
              </a:spcAft>
              <a:buSzPts val="1400"/>
              <a:buAutoNum type="alphaLcParenR"/>
            </a:pPr>
            <a:r>
              <a:rPr lang="en-GB" dirty="0"/>
              <a:t>3 circled</a:t>
            </a:r>
            <a:endParaRPr dirty="0"/>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1042"/>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89099"/>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1042"/>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89099"/>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count objects from a larger group</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1.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count objects from a larger group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98" name="Google Shape;198;p10"/>
          <p:cNvSpPr txBox="1">
            <a:spLocks noGrp="1"/>
          </p:cNvSpPr>
          <p:nvPr>
            <p:ph type="body" idx="2"/>
          </p:nvPr>
        </p:nvSpPr>
        <p:spPr>
          <a:xfrm>
            <a:off x="263050" y="1176340"/>
            <a:ext cx="11736900" cy="1074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Here are some toy cars. </a:t>
            </a:r>
            <a:endParaRPr/>
          </a:p>
          <a:p>
            <a:pPr marL="0" lvl="0" indent="0" algn="l" rtl="0">
              <a:lnSpc>
                <a:spcPct val="150000"/>
              </a:lnSpc>
              <a:spcBef>
                <a:spcPts val="0"/>
              </a:spcBef>
              <a:spcAft>
                <a:spcPts val="0"/>
              </a:spcAft>
              <a:buClr>
                <a:srgbClr val="222222"/>
              </a:buClr>
              <a:buSzPts val="1800"/>
              <a:buNone/>
            </a:pPr>
            <a:r>
              <a:rPr lang="en-GB" b="1"/>
              <a:t>Count out 5 cars.</a:t>
            </a:r>
            <a:endParaRPr b="1"/>
          </a:p>
        </p:txBody>
      </p:sp>
      <p:sp>
        <p:nvSpPr>
          <p:cNvPr id="199" name="Google Shape;199;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a:stretch/>
        </p:blipFill>
        <p:spPr>
          <a:xfrm>
            <a:off x="646544" y="2590602"/>
            <a:ext cx="1226925" cy="771025"/>
          </a:xfrm>
          <a:prstGeom prst="rect">
            <a:avLst/>
          </a:prstGeom>
          <a:noFill/>
          <a:ln>
            <a:noFill/>
          </a:ln>
        </p:spPr>
      </p:pic>
      <p:pic>
        <p:nvPicPr>
          <p:cNvPr id="201" name="Google Shape;201;p10"/>
          <p:cNvPicPr preferRelativeResize="0"/>
          <p:nvPr/>
        </p:nvPicPr>
        <p:blipFill rotWithShape="1">
          <a:blip r:embed="rId3">
            <a:alphaModFix/>
          </a:blip>
          <a:srcRect/>
          <a:stretch/>
        </p:blipFill>
        <p:spPr>
          <a:xfrm>
            <a:off x="2028256" y="2590602"/>
            <a:ext cx="1226925" cy="771025"/>
          </a:xfrm>
          <a:prstGeom prst="rect">
            <a:avLst/>
          </a:prstGeom>
          <a:noFill/>
          <a:ln>
            <a:noFill/>
          </a:ln>
        </p:spPr>
      </p:pic>
      <p:pic>
        <p:nvPicPr>
          <p:cNvPr id="202" name="Google Shape;202;p10"/>
          <p:cNvPicPr preferRelativeResize="0"/>
          <p:nvPr/>
        </p:nvPicPr>
        <p:blipFill rotWithShape="1">
          <a:blip r:embed="rId3">
            <a:alphaModFix/>
          </a:blip>
          <a:srcRect/>
          <a:stretch/>
        </p:blipFill>
        <p:spPr>
          <a:xfrm>
            <a:off x="3409969" y="2590602"/>
            <a:ext cx="1226925" cy="771025"/>
          </a:xfrm>
          <a:prstGeom prst="rect">
            <a:avLst/>
          </a:prstGeom>
          <a:noFill/>
          <a:ln>
            <a:noFill/>
          </a:ln>
        </p:spPr>
      </p:pic>
      <p:pic>
        <p:nvPicPr>
          <p:cNvPr id="203" name="Google Shape;203;p10"/>
          <p:cNvPicPr preferRelativeResize="0"/>
          <p:nvPr/>
        </p:nvPicPr>
        <p:blipFill rotWithShape="1">
          <a:blip r:embed="rId3">
            <a:alphaModFix/>
          </a:blip>
          <a:srcRect/>
          <a:stretch/>
        </p:blipFill>
        <p:spPr>
          <a:xfrm>
            <a:off x="4791681" y="2590602"/>
            <a:ext cx="1226925" cy="771025"/>
          </a:xfrm>
          <a:prstGeom prst="rect">
            <a:avLst/>
          </a:prstGeom>
          <a:noFill/>
          <a:ln>
            <a:noFill/>
          </a:ln>
        </p:spPr>
      </p:pic>
      <p:pic>
        <p:nvPicPr>
          <p:cNvPr id="204" name="Google Shape;204;p10"/>
          <p:cNvPicPr preferRelativeResize="0"/>
          <p:nvPr/>
        </p:nvPicPr>
        <p:blipFill rotWithShape="1">
          <a:blip r:embed="rId3">
            <a:alphaModFix/>
          </a:blip>
          <a:srcRect/>
          <a:stretch/>
        </p:blipFill>
        <p:spPr>
          <a:xfrm>
            <a:off x="6173394" y="2590602"/>
            <a:ext cx="1226925" cy="771025"/>
          </a:xfrm>
          <a:prstGeom prst="rect">
            <a:avLst/>
          </a:prstGeom>
          <a:noFill/>
          <a:ln>
            <a:noFill/>
          </a:ln>
        </p:spPr>
      </p:pic>
      <p:pic>
        <p:nvPicPr>
          <p:cNvPr id="205" name="Google Shape;205;p10"/>
          <p:cNvPicPr preferRelativeResize="0"/>
          <p:nvPr/>
        </p:nvPicPr>
        <p:blipFill rotWithShape="1">
          <a:blip r:embed="rId3">
            <a:alphaModFix/>
          </a:blip>
          <a:srcRect/>
          <a:stretch/>
        </p:blipFill>
        <p:spPr>
          <a:xfrm>
            <a:off x="7555106" y="2591502"/>
            <a:ext cx="1226925" cy="771025"/>
          </a:xfrm>
          <a:prstGeom prst="rect">
            <a:avLst/>
          </a:prstGeom>
          <a:noFill/>
          <a:ln>
            <a:noFill/>
          </a:ln>
        </p:spPr>
      </p:pic>
      <p:pic>
        <p:nvPicPr>
          <p:cNvPr id="206" name="Google Shape;206;p10"/>
          <p:cNvPicPr preferRelativeResize="0"/>
          <p:nvPr/>
        </p:nvPicPr>
        <p:blipFill rotWithShape="1">
          <a:blip r:embed="rId3">
            <a:alphaModFix/>
          </a:blip>
          <a:srcRect/>
          <a:stretch/>
        </p:blipFill>
        <p:spPr>
          <a:xfrm>
            <a:off x="8936819" y="2591502"/>
            <a:ext cx="1226925" cy="771025"/>
          </a:xfrm>
          <a:prstGeom prst="rect">
            <a:avLst/>
          </a:prstGeom>
          <a:noFill/>
          <a:ln>
            <a:noFill/>
          </a:ln>
        </p:spPr>
      </p:pic>
      <p:pic>
        <p:nvPicPr>
          <p:cNvPr id="207" name="Google Shape;207;p10"/>
          <p:cNvPicPr preferRelativeResize="0"/>
          <p:nvPr/>
        </p:nvPicPr>
        <p:blipFill rotWithShape="1">
          <a:blip r:embed="rId3">
            <a:alphaModFix/>
          </a:blip>
          <a:srcRect/>
          <a:stretch/>
        </p:blipFill>
        <p:spPr>
          <a:xfrm>
            <a:off x="10318531" y="2592377"/>
            <a:ext cx="1226925" cy="771025"/>
          </a:xfrm>
          <a:prstGeom prst="rect">
            <a:avLst/>
          </a:prstGeom>
          <a:noFill/>
          <a:ln>
            <a:noFill/>
          </a:ln>
        </p:spPr>
      </p:pic>
      <p:sp>
        <p:nvSpPr>
          <p:cNvPr id="208" name="Google Shape;208;p10"/>
          <p:cNvSpPr txBox="1"/>
          <p:nvPr/>
        </p:nvSpPr>
        <p:spPr>
          <a:xfrm>
            <a:off x="348250" y="3844225"/>
            <a:ext cx="10635300" cy="206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entury Gothic"/>
                <a:ea typeface="Century Gothic"/>
                <a:cs typeface="Century Gothic"/>
                <a:sym typeface="Century Gothic"/>
              </a:rPr>
              <a:t>Complete the sentences:</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I need to count ______ cars from the group.</a:t>
            </a: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There are _______ cars left.</a:t>
            </a: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p:txBody>
      </p:sp>
      <p:sp>
        <p:nvSpPr>
          <p:cNvPr id="209" name="Google Shape;209;p10"/>
          <p:cNvSpPr/>
          <p:nvPr/>
        </p:nvSpPr>
        <p:spPr>
          <a:xfrm>
            <a:off x="263525" y="2326550"/>
            <a:ext cx="7291500" cy="1290000"/>
          </a:xfrm>
          <a:prstGeom prst="ellipse">
            <a:avLst/>
          </a:prstGeom>
          <a:no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0" name="Google Shape;210;p10"/>
          <p:cNvSpPr txBox="1"/>
          <p:nvPr/>
        </p:nvSpPr>
        <p:spPr>
          <a:xfrm>
            <a:off x="2344050" y="4313050"/>
            <a:ext cx="468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5</a:t>
            </a:r>
            <a:endParaRPr sz="1800" b="0" i="0" u="none" strike="noStrike" cap="none">
              <a:solidFill>
                <a:srgbClr val="43A047"/>
              </a:solidFill>
              <a:latin typeface="Century Gothic"/>
              <a:ea typeface="Century Gothic"/>
              <a:cs typeface="Century Gothic"/>
              <a:sym typeface="Century Gothic"/>
            </a:endParaRPr>
          </a:p>
        </p:txBody>
      </p:sp>
      <p:sp>
        <p:nvSpPr>
          <p:cNvPr id="211" name="Google Shape;211;p10"/>
          <p:cNvSpPr txBox="1"/>
          <p:nvPr/>
        </p:nvSpPr>
        <p:spPr>
          <a:xfrm>
            <a:off x="1639200" y="4865950"/>
            <a:ext cx="468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a:t>
            </a:r>
            <a:endParaRPr sz="18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500"/>
                                        <p:tgtEl>
                                          <p:spTgt spid="210"/>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childTnLst>
                          </p:cTn>
                        </p:par>
                      </p:childTnLst>
                    </p:cTn>
                  </p:par>
                </p:childTnLst>
              </p:cTn>
              <p:nextCondLst>
                <p:cond evt="onClick" delay="0">
                  <p:tgtEl>
                    <p:spTgt spid="19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A picture containing text&#10;&#10;Description automatically generated">
            <a:extLst>
              <a:ext uri="{FF2B5EF4-FFF2-40B4-BE49-F238E27FC236}">
                <a16:creationId xmlns:a16="http://schemas.microsoft.com/office/drawing/2014/main" id="{3C5D4639-33CE-4047-8073-C82177F41E0C}"/>
              </a:ext>
            </a:extLst>
          </p:cNvPr>
          <p:cNvPicPr>
            <a:picLocks noChangeAspect="1"/>
          </p:cNvPicPr>
          <p:nvPr/>
        </p:nvPicPr>
        <p:blipFill>
          <a:blip r:embed="rId3"/>
          <a:stretch>
            <a:fillRect/>
          </a:stretch>
        </p:blipFill>
        <p:spPr>
          <a:xfrm>
            <a:off x="263524" y="1077157"/>
            <a:ext cx="7848600" cy="37642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58" name="Google Shape;258;p12"/>
          <p:cNvSpPr txBox="1">
            <a:spLocks noGrp="1"/>
          </p:cNvSpPr>
          <p:nvPr>
            <p:ph type="body" idx="2"/>
          </p:nvPr>
        </p:nvSpPr>
        <p:spPr>
          <a:xfrm>
            <a:off x="263050" y="1176339"/>
            <a:ext cx="11736900" cy="6051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 wants to count out 5 apples from the group.</a:t>
            </a:r>
            <a:endParaRPr/>
          </a:p>
        </p:txBody>
      </p:sp>
      <p:sp>
        <p:nvSpPr>
          <p:cNvPr id="259" name="Google Shape;259;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260" name="Google Shape;260;p12"/>
          <p:cNvPicPr preferRelativeResize="0"/>
          <p:nvPr/>
        </p:nvPicPr>
        <p:blipFill rotWithShape="1">
          <a:blip r:embed="rId3">
            <a:alphaModFix/>
          </a:blip>
          <a:srcRect/>
          <a:stretch/>
        </p:blipFill>
        <p:spPr>
          <a:xfrm>
            <a:off x="2779188" y="2262925"/>
            <a:ext cx="794675" cy="748825"/>
          </a:xfrm>
          <a:prstGeom prst="rect">
            <a:avLst/>
          </a:prstGeom>
          <a:noFill/>
          <a:ln>
            <a:noFill/>
          </a:ln>
        </p:spPr>
      </p:pic>
      <p:pic>
        <p:nvPicPr>
          <p:cNvPr id="261" name="Google Shape;261;p12"/>
          <p:cNvPicPr preferRelativeResize="0"/>
          <p:nvPr/>
        </p:nvPicPr>
        <p:blipFill rotWithShape="1">
          <a:blip r:embed="rId3">
            <a:alphaModFix/>
          </a:blip>
          <a:srcRect/>
          <a:stretch/>
        </p:blipFill>
        <p:spPr>
          <a:xfrm>
            <a:off x="3573863" y="3307700"/>
            <a:ext cx="794675" cy="748825"/>
          </a:xfrm>
          <a:prstGeom prst="rect">
            <a:avLst/>
          </a:prstGeom>
          <a:noFill/>
          <a:ln>
            <a:noFill/>
          </a:ln>
        </p:spPr>
      </p:pic>
      <p:pic>
        <p:nvPicPr>
          <p:cNvPr id="262" name="Google Shape;262;p12"/>
          <p:cNvPicPr preferRelativeResize="0"/>
          <p:nvPr/>
        </p:nvPicPr>
        <p:blipFill rotWithShape="1">
          <a:blip r:embed="rId3">
            <a:alphaModFix/>
          </a:blip>
          <a:srcRect/>
          <a:stretch/>
        </p:blipFill>
        <p:spPr>
          <a:xfrm>
            <a:off x="4290888" y="2170163"/>
            <a:ext cx="794675" cy="748825"/>
          </a:xfrm>
          <a:prstGeom prst="rect">
            <a:avLst/>
          </a:prstGeom>
          <a:noFill/>
          <a:ln>
            <a:noFill/>
          </a:ln>
        </p:spPr>
      </p:pic>
      <p:pic>
        <p:nvPicPr>
          <p:cNvPr id="263" name="Google Shape;263;p12"/>
          <p:cNvPicPr preferRelativeResize="0"/>
          <p:nvPr/>
        </p:nvPicPr>
        <p:blipFill rotWithShape="1">
          <a:blip r:embed="rId3">
            <a:alphaModFix/>
          </a:blip>
          <a:srcRect/>
          <a:stretch/>
        </p:blipFill>
        <p:spPr>
          <a:xfrm>
            <a:off x="5168913" y="2863675"/>
            <a:ext cx="794675" cy="748825"/>
          </a:xfrm>
          <a:prstGeom prst="rect">
            <a:avLst/>
          </a:prstGeom>
          <a:noFill/>
          <a:ln>
            <a:noFill/>
          </a:ln>
        </p:spPr>
      </p:pic>
      <p:pic>
        <p:nvPicPr>
          <p:cNvPr id="264" name="Google Shape;264;p12"/>
          <p:cNvPicPr preferRelativeResize="0"/>
          <p:nvPr/>
        </p:nvPicPr>
        <p:blipFill rotWithShape="1">
          <a:blip r:embed="rId3">
            <a:alphaModFix/>
          </a:blip>
          <a:srcRect/>
          <a:stretch/>
        </p:blipFill>
        <p:spPr>
          <a:xfrm>
            <a:off x="5944888" y="1958125"/>
            <a:ext cx="794675" cy="748825"/>
          </a:xfrm>
          <a:prstGeom prst="rect">
            <a:avLst/>
          </a:prstGeom>
          <a:noFill/>
          <a:ln>
            <a:noFill/>
          </a:ln>
        </p:spPr>
      </p:pic>
      <p:pic>
        <p:nvPicPr>
          <p:cNvPr id="265" name="Google Shape;265;p12"/>
          <p:cNvPicPr preferRelativeResize="0"/>
          <p:nvPr/>
        </p:nvPicPr>
        <p:blipFill rotWithShape="1">
          <a:blip r:embed="rId3">
            <a:alphaModFix/>
          </a:blip>
          <a:srcRect/>
          <a:stretch/>
        </p:blipFill>
        <p:spPr>
          <a:xfrm>
            <a:off x="6486838" y="2919000"/>
            <a:ext cx="794675" cy="748825"/>
          </a:xfrm>
          <a:prstGeom prst="rect">
            <a:avLst/>
          </a:prstGeom>
          <a:noFill/>
          <a:ln>
            <a:noFill/>
          </a:ln>
        </p:spPr>
      </p:pic>
      <p:pic>
        <p:nvPicPr>
          <p:cNvPr id="266" name="Google Shape;266;p12"/>
          <p:cNvPicPr preferRelativeResize="0"/>
          <p:nvPr/>
        </p:nvPicPr>
        <p:blipFill rotWithShape="1">
          <a:blip r:embed="rId3">
            <a:alphaModFix/>
          </a:blip>
          <a:srcRect/>
          <a:stretch/>
        </p:blipFill>
        <p:spPr>
          <a:xfrm>
            <a:off x="7281513" y="1958125"/>
            <a:ext cx="794675" cy="748825"/>
          </a:xfrm>
          <a:prstGeom prst="rect">
            <a:avLst/>
          </a:prstGeom>
          <a:noFill/>
          <a:ln>
            <a:noFill/>
          </a:ln>
        </p:spPr>
      </p:pic>
      <p:pic>
        <p:nvPicPr>
          <p:cNvPr id="267" name="Google Shape;267;p12"/>
          <p:cNvPicPr preferRelativeResize="0"/>
          <p:nvPr/>
        </p:nvPicPr>
        <p:blipFill rotWithShape="1">
          <a:blip r:embed="rId3">
            <a:alphaModFix/>
          </a:blip>
          <a:srcRect/>
          <a:stretch/>
        </p:blipFill>
        <p:spPr>
          <a:xfrm>
            <a:off x="7911938" y="3054588"/>
            <a:ext cx="794675" cy="748825"/>
          </a:xfrm>
          <a:prstGeom prst="rect">
            <a:avLst/>
          </a:prstGeom>
          <a:noFill/>
          <a:ln>
            <a:noFill/>
          </a:ln>
        </p:spPr>
      </p:pic>
      <p:pic>
        <p:nvPicPr>
          <p:cNvPr id="268" name="Google Shape;268;p12"/>
          <p:cNvPicPr preferRelativeResize="0"/>
          <p:nvPr/>
        </p:nvPicPr>
        <p:blipFill rotWithShape="1">
          <a:blip r:embed="rId3">
            <a:alphaModFix/>
          </a:blip>
          <a:srcRect/>
          <a:stretch/>
        </p:blipFill>
        <p:spPr>
          <a:xfrm>
            <a:off x="8618138" y="2170175"/>
            <a:ext cx="794675" cy="748825"/>
          </a:xfrm>
          <a:prstGeom prst="rect">
            <a:avLst/>
          </a:prstGeom>
          <a:noFill/>
          <a:ln>
            <a:noFill/>
          </a:ln>
        </p:spPr>
      </p:pic>
      <p:sp>
        <p:nvSpPr>
          <p:cNvPr id="269" name="Google Shape;269;p12"/>
          <p:cNvSpPr txBox="1"/>
          <p:nvPr/>
        </p:nvSpPr>
        <p:spPr>
          <a:xfrm>
            <a:off x="1151925" y="4728275"/>
            <a:ext cx="467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entury Gothic"/>
                <a:ea typeface="Century Gothic"/>
                <a:cs typeface="Century Gothic"/>
                <a:sym typeface="Century Gothic"/>
              </a:rPr>
              <a:t>Here is the answer. Is Terra correct?</a:t>
            </a:r>
            <a:endParaRPr sz="1800" b="1" i="0" u="none" strike="noStrike" cap="none">
              <a:solidFill>
                <a:srgbClr val="000000"/>
              </a:solidFill>
              <a:latin typeface="Century Gothic"/>
              <a:ea typeface="Century Gothic"/>
              <a:cs typeface="Century Gothic"/>
              <a:sym typeface="Century Gothic"/>
            </a:endParaRPr>
          </a:p>
        </p:txBody>
      </p:sp>
      <p:pic>
        <p:nvPicPr>
          <p:cNvPr id="270" name="Google Shape;270;p12"/>
          <p:cNvPicPr preferRelativeResize="0"/>
          <p:nvPr/>
        </p:nvPicPr>
        <p:blipFill rotWithShape="1">
          <a:blip r:embed="rId3">
            <a:alphaModFix/>
          </a:blip>
          <a:srcRect/>
          <a:stretch/>
        </p:blipFill>
        <p:spPr>
          <a:xfrm>
            <a:off x="2366398" y="5256958"/>
            <a:ext cx="678173" cy="605090"/>
          </a:xfrm>
          <a:prstGeom prst="rect">
            <a:avLst/>
          </a:prstGeom>
          <a:noFill/>
          <a:ln>
            <a:noFill/>
          </a:ln>
        </p:spPr>
      </p:pic>
      <p:pic>
        <p:nvPicPr>
          <p:cNvPr id="271" name="Google Shape;271;p12"/>
          <p:cNvPicPr preferRelativeResize="0"/>
          <p:nvPr/>
        </p:nvPicPr>
        <p:blipFill rotWithShape="1">
          <a:blip r:embed="rId3">
            <a:alphaModFix/>
          </a:blip>
          <a:srcRect/>
          <a:stretch/>
        </p:blipFill>
        <p:spPr>
          <a:xfrm>
            <a:off x="3261761" y="5256958"/>
            <a:ext cx="678173" cy="605090"/>
          </a:xfrm>
          <a:prstGeom prst="rect">
            <a:avLst/>
          </a:prstGeom>
          <a:noFill/>
          <a:ln>
            <a:noFill/>
          </a:ln>
        </p:spPr>
      </p:pic>
      <p:pic>
        <p:nvPicPr>
          <p:cNvPr id="272" name="Google Shape;272;p12"/>
          <p:cNvPicPr preferRelativeResize="0"/>
          <p:nvPr/>
        </p:nvPicPr>
        <p:blipFill rotWithShape="1">
          <a:blip r:embed="rId3">
            <a:alphaModFix/>
          </a:blip>
          <a:srcRect/>
          <a:stretch/>
        </p:blipFill>
        <p:spPr>
          <a:xfrm>
            <a:off x="4840375" y="5256948"/>
            <a:ext cx="678173" cy="605090"/>
          </a:xfrm>
          <a:prstGeom prst="rect">
            <a:avLst/>
          </a:prstGeom>
          <a:noFill/>
          <a:ln>
            <a:noFill/>
          </a:ln>
        </p:spPr>
      </p:pic>
      <p:pic>
        <p:nvPicPr>
          <p:cNvPr id="273" name="Google Shape;273;p12"/>
          <p:cNvPicPr preferRelativeResize="0"/>
          <p:nvPr/>
        </p:nvPicPr>
        <p:blipFill rotWithShape="1">
          <a:blip r:embed="rId3">
            <a:alphaModFix/>
          </a:blip>
          <a:srcRect/>
          <a:stretch/>
        </p:blipFill>
        <p:spPr>
          <a:xfrm>
            <a:off x="4093802" y="5256958"/>
            <a:ext cx="678173" cy="605090"/>
          </a:xfrm>
          <a:prstGeom prst="rect">
            <a:avLst/>
          </a:prstGeom>
          <a:noFill/>
          <a:ln>
            <a:noFill/>
          </a:ln>
        </p:spPr>
      </p:pic>
      <p:pic>
        <p:nvPicPr>
          <p:cNvPr id="274" name="Google Shape;274;p12"/>
          <p:cNvPicPr preferRelativeResize="0"/>
          <p:nvPr/>
        </p:nvPicPr>
        <p:blipFill rotWithShape="1">
          <a:blip r:embed="rId4">
            <a:alphaModFix/>
          </a:blip>
          <a:srcRect/>
          <a:stretch/>
        </p:blipFill>
        <p:spPr>
          <a:xfrm>
            <a:off x="539094" y="2053529"/>
            <a:ext cx="1827300" cy="1827300"/>
          </a:xfrm>
          <a:prstGeom prst="rect">
            <a:avLst/>
          </a:prstGeom>
          <a:noFill/>
          <a:ln>
            <a:noFill/>
          </a:ln>
        </p:spPr>
      </p:pic>
      <p:sp>
        <p:nvSpPr>
          <p:cNvPr id="275" name="Google Shape;275;p12"/>
          <p:cNvSpPr txBox="1"/>
          <p:nvPr/>
        </p:nvSpPr>
        <p:spPr>
          <a:xfrm>
            <a:off x="321475" y="3723675"/>
            <a:ext cx="67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Century Gothic"/>
                <a:ea typeface="Century Gothic"/>
                <a:cs typeface="Century Gothic"/>
                <a:sym typeface="Century Gothic"/>
              </a:rPr>
              <a:t>Terra</a:t>
            </a:r>
            <a:endParaRPr sz="1400" b="0" i="0" u="none" strike="noStrike" cap="none">
              <a:solidFill>
                <a:srgbClr val="000000"/>
              </a:solidFill>
              <a:latin typeface="Century Gothic"/>
              <a:ea typeface="Century Gothic"/>
              <a:cs typeface="Century Gothic"/>
              <a:sym typeface="Century Gothic"/>
            </a:endParaRPr>
          </a:p>
        </p:txBody>
      </p:sp>
      <p:sp>
        <p:nvSpPr>
          <p:cNvPr id="276" name="Google Shape;276;p12"/>
          <p:cNvSpPr txBox="1"/>
          <p:nvPr/>
        </p:nvSpPr>
        <p:spPr>
          <a:xfrm>
            <a:off x="6673454" y="4541382"/>
            <a:ext cx="4892325" cy="1431131"/>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No.</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r>
              <a:rPr lang="en-GB" sz="1800" b="0" i="0" u="none" strike="noStrike" cap="none">
                <a:solidFill>
                  <a:srgbClr val="43A047"/>
                </a:solidFill>
                <a:latin typeface="Century Gothic"/>
                <a:ea typeface="Century Gothic"/>
                <a:cs typeface="Century Gothic"/>
                <a:sym typeface="Century Gothic"/>
              </a:rPr>
              <a:t>Terra is showing the amount</a:t>
            </a:r>
            <a:r>
              <a:rPr lang="en-GB" sz="1800" b="1" i="0" u="none" strike="noStrike" cap="none">
                <a:solidFill>
                  <a:srgbClr val="43A047"/>
                </a:solidFill>
                <a:latin typeface="Century Gothic"/>
                <a:ea typeface="Century Gothic"/>
                <a:cs typeface="Century Gothic"/>
                <a:sym typeface="Century Gothic"/>
              </a:rPr>
              <a:t> not </a:t>
            </a:r>
            <a:r>
              <a:rPr lang="en-GB" sz="1800" b="0" i="0" u="none" strike="noStrike" cap="none">
                <a:solidFill>
                  <a:srgbClr val="43A047"/>
                </a:solidFill>
                <a:latin typeface="Century Gothic"/>
                <a:ea typeface="Century Gothic"/>
                <a:cs typeface="Century Gothic"/>
                <a:sym typeface="Century Gothic"/>
              </a:rPr>
              <a:t>counted, rather than the amount counted.</a:t>
            </a:r>
            <a:endParaRPr sz="18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nextCondLst>
                <p:cond evt="onClick" delay="0">
                  <p:tgtEl>
                    <p:spTgt spid="25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Text, letter&#10;&#10;Description automatically generated">
            <a:extLst>
              <a:ext uri="{FF2B5EF4-FFF2-40B4-BE49-F238E27FC236}">
                <a16:creationId xmlns:a16="http://schemas.microsoft.com/office/drawing/2014/main" id="{51EBADBB-633B-6C48-BAA0-F14E3F8C65F6}"/>
              </a:ext>
            </a:extLst>
          </p:cNvPr>
          <p:cNvPicPr>
            <a:picLocks noChangeAspect="1"/>
          </p:cNvPicPr>
          <p:nvPr/>
        </p:nvPicPr>
        <p:blipFill>
          <a:blip r:embed="rId3"/>
          <a:stretch>
            <a:fillRect/>
          </a:stretch>
        </p:blipFill>
        <p:spPr>
          <a:xfrm>
            <a:off x="263524" y="1077157"/>
            <a:ext cx="7848600" cy="21793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298" name="Google Shape;298;p14"/>
          <p:cNvSpPr txBox="1">
            <a:spLocks noGrp="1"/>
          </p:cNvSpPr>
          <p:nvPr>
            <p:ph type="body" idx="2"/>
          </p:nvPr>
        </p:nvSpPr>
        <p:spPr>
          <a:xfrm>
            <a:off x="263050" y="1176340"/>
            <a:ext cx="11736900" cy="892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Circle 3 basketballs.</a:t>
            </a:r>
            <a:endParaRPr/>
          </a:p>
        </p:txBody>
      </p:sp>
      <p:sp>
        <p:nvSpPr>
          <p:cNvPr id="299" name="Google Shape;299;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300" name="Google Shape;300;p14"/>
          <p:cNvPicPr preferRelativeResize="0"/>
          <p:nvPr/>
        </p:nvPicPr>
        <p:blipFill rotWithShape="1">
          <a:blip r:embed="rId3">
            <a:alphaModFix/>
          </a:blip>
          <a:srcRect/>
          <a:stretch/>
        </p:blipFill>
        <p:spPr>
          <a:xfrm>
            <a:off x="831976" y="1895601"/>
            <a:ext cx="581725" cy="585675"/>
          </a:xfrm>
          <a:prstGeom prst="rect">
            <a:avLst/>
          </a:prstGeom>
          <a:noFill/>
          <a:ln>
            <a:noFill/>
          </a:ln>
        </p:spPr>
      </p:pic>
      <p:pic>
        <p:nvPicPr>
          <p:cNvPr id="301" name="Google Shape;301;p14"/>
          <p:cNvPicPr preferRelativeResize="0"/>
          <p:nvPr/>
        </p:nvPicPr>
        <p:blipFill rotWithShape="1">
          <a:blip r:embed="rId3">
            <a:alphaModFix/>
          </a:blip>
          <a:srcRect/>
          <a:stretch/>
        </p:blipFill>
        <p:spPr>
          <a:xfrm>
            <a:off x="1529513" y="1895601"/>
            <a:ext cx="581725" cy="585675"/>
          </a:xfrm>
          <a:prstGeom prst="rect">
            <a:avLst/>
          </a:prstGeom>
          <a:noFill/>
          <a:ln>
            <a:noFill/>
          </a:ln>
        </p:spPr>
      </p:pic>
      <p:pic>
        <p:nvPicPr>
          <p:cNvPr id="302" name="Google Shape;302;p14"/>
          <p:cNvPicPr preferRelativeResize="0"/>
          <p:nvPr/>
        </p:nvPicPr>
        <p:blipFill rotWithShape="1">
          <a:blip r:embed="rId3">
            <a:alphaModFix/>
          </a:blip>
          <a:srcRect/>
          <a:stretch/>
        </p:blipFill>
        <p:spPr>
          <a:xfrm>
            <a:off x="2227051" y="1895601"/>
            <a:ext cx="581725" cy="585675"/>
          </a:xfrm>
          <a:prstGeom prst="rect">
            <a:avLst/>
          </a:prstGeom>
          <a:noFill/>
          <a:ln>
            <a:noFill/>
          </a:ln>
        </p:spPr>
      </p:pic>
      <p:pic>
        <p:nvPicPr>
          <p:cNvPr id="303" name="Google Shape;303;p14"/>
          <p:cNvPicPr preferRelativeResize="0"/>
          <p:nvPr/>
        </p:nvPicPr>
        <p:blipFill rotWithShape="1">
          <a:blip r:embed="rId3">
            <a:alphaModFix/>
          </a:blip>
          <a:srcRect/>
          <a:stretch/>
        </p:blipFill>
        <p:spPr>
          <a:xfrm>
            <a:off x="2924588" y="1895601"/>
            <a:ext cx="581725" cy="585675"/>
          </a:xfrm>
          <a:prstGeom prst="rect">
            <a:avLst/>
          </a:prstGeom>
          <a:noFill/>
          <a:ln>
            <a:noFill/>
          </a:ln>
        </p:spPr>
      </p:pic>
      <p:pic>
        <p:nvPicPr>
          <p:cNvPr id="304" name="Google Shape;304;p14"/>
          <p:cNvPicPr preferRelativeResize="0"/>
          <p:nvPr/>
        </p:nvPicPr>
        <p:blipFill rotWithShape="1">
          <a:blip r:embed="rId3">
            <a:alphaModFix/>
          </a:blip>
          <a:srcRect/>
          <a:stretch/>
        </p:blipFill>
        <p:spPr>
          <a:xfrm>
            <a:off x="3622126" y="1895601"/>
            <a:ext cx="581725" cy="585675"/>
          </a:xfrm>
          <a:prstGeom prst="rect">
            <a:avLst/>
          </a:prstGeom>
          <a:noFill/>
          <a:ln>
            <a:noFill/>
          </a:ln>
        </p:spPr>
      </p:pic>
      <p:sp>
        <p:nvSpPr>
          <p:cNvPr id="305" name="Google Shape;305;p14"/>
          <p:cNvSpPr txBox="1">
            <a:spLocks noGrp="1"/>
          </p:cNvSpPr>
          <p:nvPr>
            <p:ph type="body" idx="2"/>
          </p:nvPr>
        </p:nvSpPr>
        <p:spPr>
          <a:xfrm>
            <a:off x="227550" y="2786065"/>
            <a:ext cx="11736900" cy="892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Circle 2 basketballs.</a:t>
            </a:r>
            <a:endParaRPr/>
          </a:p>
        </p:txBody>
      </p:sp>
      <p:pic>
        <p:nvPicPr>
          <p:cNvPr id="306" name="Google Shape;306;p14"/>
          <p:cNvPicPr preferRelativeResize="0"/>
          <p:nvPr/>
        </p:nvPicPr>
        <p:blipFill rotWithShape="1">
          <a:blip r:embed="rId3">
            <a:alphaModFix/>
          </a:blip>
          <a:srcRect/>
          <a:stretch/>
        </p:blipFill>
        <p:spPr>
          <a:xfrm>
            <a:off x="831976" y="3373476"/>
            <a:ext cx="581725" cy="585675"/>
          </a:xfrm>
          <a:prstGeom prst="rect">
            <a:avLst/>
          </a:prstGeom>
          <a:noFill/>
          <a:ln>
            <a:noFill/>
          </a:ln>
        </p:spPr>
      </p:pic>
      <p:pic>
        <p:nvPicPr>
          <p:cNvPr id="307" name="Google Shape;307;p14"/>
          <p:cNvPicPr preferRelativeResize="0"/>
          <p:nvPr/>
        </p:nvPicPr>
        <p:blipFill rotWithShape="1">
          <a:blip r:embed="rId3">
            <a:alphaModFix/>
          </a:blip>
          <a:srcRect/>
          <a:stretch/>
        </p:blipFill>
        <p:spPr>
          <a:xfrm>
            <a:off x="1529513" y="3373476"/>
            <a:ext cx="581725" cy="585675"/>
          </a:xfrm>
          <a:prstGeom prst="rect">
            <a:avLst/>
          </a:prstGeom>
          <a:noFill/>
          <a:ln>
            <a:noFill/>
          </a:ln>
        </p:spPr>
      </p:pic>
      <p:pic>
        <p:nvPicPr>
          <p:cNvPr id="308" name="Google Shape;308;p14"/>
          <p:cNvPicPr preferRelativeResize="0"/>
          <p:nvPr/>
        </p:nvPicPr>
        <p:blipFill rotWithShape="1">
          <a:blip r:embed="rId3">
            <a:alphaModFix/>
          </a:blip>
          <a:srcRect/>
          <a:stretch/>
        </p:blipFill>
        <p:spPr>
          <a:xfrm>
            <a:off x="2227051" y="3373476"/>
            <a:ext cx="581725" cy="585675"/>
          </a:xfrm>
          <a:prstGeom prst="rect">
            <a:avLst/>
          </a:prstGeom>
          <a:noFill/>
          <a:ln>
            <a:noFill/>
          </a:ln>
        </p:spPr>
      </p:pic>
      <p:pic>
        <p:nvPicPr>
          <p:cNvPr id="309" name="Google Shape;309;p14"/>
          <p:cNvPicPr preferRelativeResize="0"/>
          <p:nvPr/>
        </p:nvPicPr>
        <p:blipFill rotWithShape="1">
          <a:blip r:embed="rId3">
            <a:alphaModFix/>
          </a:blip>
          <a:srcRect/>
          <a:stretch/>
        </p:blipFill>
        <p:spPr>
          <a:xfrm>
            <a:off x="2924588" y="3373476"/>
            <a:ext cx="581725" cy="585675"/>
          </a:xfrm>
          <a:prstGeom prst="rect">
            <a:avLst/>
          </a:prstGeom>
          <a:noFill/>
          <a:ln>
            <a:noFill/>
          </a:ln>
        </p:spPr>
      </p:pic>
      <p:pic>
        <p:nvPicPr>
          <p:cNvPr id="310" name="Google Shape;310;p14"/>
          <p:cNvPicPr preferRelativeResize="0"/>
          <p:nvPr/>
        </p:nvPicPr>
        <p:blipFill rotWithShape="1">
          <a:blip r:embed="rId3">
            <a:alphaModFix/>
          </a:blip>
          <a:srcRect/>
          <a:stretch/>
        </p:blipFill>
        <p:spPr>
          <a:xfrm>
            <a:off x="3622126" y="3373476"/>
            <a:ext cx="581725" cy="585675"/>
          </a:xfrm>
          <a:prstGeom prst="rect">
            <a:avLst/>
          </a:prstGeom>
          <a:noFill/>
          <a:ln>
            <a:noFill/>
          </a:ln>
        </p:spPr>
      </p:pic>
      <p:sp>
        <p:nvSpPr>
          <p:cNvPr id="311" name="Google Shape;311;p14"/>
          <p:cNvSpPr txBox="1">
            <a:spLocks noGrp="1"/>
          </p:cNvSpPr>
          <p:nvPr>
            <p:ph type="body" idx="2"/>
          </p:nvPr>
        </p:nvSpPr>
        <p:spPr>
          <a:xfrm>
            <a:off x="227550" y="4191615"/>
            <a:ext cx="11736900" cy="892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Circle 0 basketballs.</a:t>
            </a:r>
            <a:endParaRPr/>
          </a:p>
        </p:txBody>
      </p:sp>
      <p:pic>
        <p:nvPicPr>
          <p:cNvPr id="312" name="Google Shape;312;p14"/>
          <p:cNvPicPr preferRelativeResize="0"/>
          <p:nvPr/>
        </p:nvPicPr>
        <p:blipFill rotWithShape="1">
          <a:blip r:embed="rId3">
            <a:alphaModFix/>
          </a:blip>
          <a:srcRect/>
          <a:stretch/>
        </p:blipFill>
        <p:spPr>
          <a:xfrm>
            <a:off x="831976" y="4779026"/>
            <a:ext cx="581725" cy="585675"/>
          </a:xfrm>
          <a:prstGeom prst="rect">
            <a:avLst/>
          </a:prstGeom>
          <a:noFill/>
          <a:ln>
            <a:noFill/>
          </a:ln>
        </p:spPr>
      </p:pic>
      <p:pic>
        <p:nvPicPr>
          <p:cNvPr id="313" name="Google Shape;313;p14"/>
          <p:cNvPicPr preferRelativeResize="0"/>
          <p:nvPr/>
        </p:nvPicPr>
        <p:blipFill rotWithShape="1">
          <a:blip r:embed="rId3">
            <a:alphaModFix/>
          </a:blip>
          <a:srcRect/>
          <a:stretch/>
        </p:blipFill>
        <p:spPr>
          <a:xfrm>
            <a:off x="1529513" y="4779026"/>
            <a:ext cx="581725" cy="585675"/>
          </a:xfrm>
          <a:prstGeom prst="rect">
            <a:avLst/>
          </a:prstGeom>
          <a:noFill/>
          <a:ln>
            <a:noFill/>
          </a:ln>
        </p:spPr>
      </p:pic>
      <p:pic>
        <p:nvPicPr>
          <p:cNvPr id="314" name="Google Shape;314;p14"/>
          <p:cNvPicPr preferRelativeResize="0"/>
          <p:nvPr/>
        </p:nvPicPr>
        <p:blipFill rotWithShape="1">
          <a:blip r:embed="rId3">
            <a:alphaModFix/>
          </a:blip>
          <a:srcRect/>
          <a:stretch/>
        </p:blipFill>
        <p:spPr>
          <a:xfrm>
            <a:off x="2227051" y="4779026"/>
            <a:ext cx="581725" cy="585675"/>
          </a:xfrm>
          <a:prstGeom prst="rect">
            <a:avLst/>
          </a:prstGeom>
          <a:noFill/>
          <a:ln>
            <a:noFill/>
          </a:ln>
        </p:spPr>
      </p:pic>
      <p:pic>
        <p:nvPicPr>
          <p:cNvPr id="315" name="Google Shape;315;p14"/>
          <p:cNvPicPr preferRelativeResize="0"/>
          <p:nvPr/>
        </p:nvPicPr>
        <p:blipFill rotWithShape="1">
          <a:blip r:embed="rId3">
            <a:alphaModFix/>
          </a:blip>
          <a:srcRect/>
          <a:stretch/>
        </p:blipFill>
        <p:spPr>
          <a:xfrm>
            <a:off x="2924588" y="4779026"/>
            <a:ext cx="581725" cy="585675"/>
          </a:xfrm>
          <a:prstGeom prst="rect">
            <a:avLst/>
          </a:prstGeom>
          <a:noFill/>
          <a:ln>
            <a:noFill/>
          </a:ln>
        </p:spPr>
      </p:pic>
      <p:pic>
        <p:nvPicPr>
          <p:cNvPr id="316" name="Google Shape;316;p14"/>
          <p:cNvPicPr preferRelativeResize="0"/>
          <p:nvPr/>
        </p:nvPicPr>
        <p:blipFill rotWithShape="1">
          <a:blip r:embed="rId3">
            <a:alphaModFix/>
          </a:blip>
          <a:srcRect/>
          <a:stretch/>
        </p:blipFill>
        <p:spPr>
          <a:xfrm>
            <a:off x="3622126" y="4779026"/>
            <a:ext cx="581725" cy="585675"/>
          </a:xfrm>
          <a:prstGeom prst="rect">
            <a:avLst/>
          </a:prstGeom>
          <a:noFill/>
          <a:ln>
            <a:noFill/>
          </a:ln>
        </p:spPr>
      </p:pic>
      <p:sp>
        <p:nvSpPr>
          <p:cNvPr id="317" name="Google Shape;317;p14"/>
          <p:cNvSpPr txBox="1"/>
          <p:nvPr/>
        </p:nvSpPr>
        <p:spPr>
          <a:xfrm>
            <a:off x="7110909" y="2053960"/>
            <a:ext cx="42594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How many basketballs are </a:t>
            </a:r>
            <a:r>
              <a:rPr lang="en-GB" sz="1800" b="1" i="0" u="none" strike="noStrike" cap="none">
                <a:solidFill>
                  <a:srgbClr val="000000"/>
                </a:solidFill>
                <a:latin typeface="Century Gothic"/>
                <a:ea typeface="Century Gothic"/>
                <a:cs typeface="Century Gothic"/>
                <a:sym typeface="Century Gothic"/>
              </a:rPr>
              <a:t>not </a:t>
            </a:r>
            <a:r>
              <a:rPr lang="en-GB" sz="1800" b="0" i="0" u="none" strike="noStrike" cap="none">
                <a:solidFill>
                  <a:srgbClr val="000000"/>
                </a:solidFill>
                <a:latin typeface="Century Gothic"/>
                <a:ea typeface="Century Gothic"/>
                <a:cs typeface="Century Gothic"/>
                <a:sym typeface="Century Gothic"/>
              </a:rPr>
              <a:t>circled in each set?</a:t>
            </a:r>
            <a:endParaRPr sz="1800" b="0" i="0" u="none" strike="noStrike" cap="none">
              <a:solidFill>
                <a:srgbClr val="000000"/>
              </a:solidFill>
              <a:latin typeface="Century Gothic"/>
              <a:ea typeface="Century Gothic"/>
              <a:cs typeface="Century Gothic"/>
              <a:sym typeface="Century Gothic"/>
            </a:endParaRPr>
          </a:p>
        </p:txBody>
      </p:sp>
      <p:sp>
        <p:nvSpPr>
          <p:cNvPr id="318" name="Google Shape;318;p14"/>
          <p:cNvSpPr/>
          <p:nvPr/>
        </p:nvSpPr>
        <p:spPr>
          <a:xfrm>
            <a:off x="598100" y="1737599"/>
            <a:ext cx="2382600" cy="892200"/>
          </a:xfrm>
          <a:prstGeom prst="ellipse">
            <a:avLst/>
          </a:prstGeom>
          <a:no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9" name="Google Shape;319;p14"/>
          <p:cNvSpPr/>
          <p:nvPr/>
        </p:nvSpPr>
        <p:spPr>
          <a:xfrm>
            <a:off x="669725" y="3184047"/>
            <a:ext cx="1557300" cy="892200"/>
          </a:xfrm>
          <a:prstGeom prst="ellipse">
            <a:avLst/>
          </a:prstGeom>
          <a:no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0" name="Google Shape;320;p14"/>
          <p:cNvSpPr txBox="1"/>
          <p:nvPr/>
        </p:nvSpPr>
        <p:spPr>
          <a:xfrm>
            <a:off x="7179475" y="3147725"/>
            <a:ext cx="3549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2, 3, 5</a:t>
            </a:r>
            <a:endParaRPr sz="1800" b="0" i="0" u="none" strike="noStrike" cap="none">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319"/>
                                        </p:tgtEl>
                                        <p:attrNameLst>
                                          <p:attrName>style.visibility</p:attrName>
                                        </p:attrNameLst>
                                      </p:cBhvr>
                                      <p:to>
                                        <p:strVal val="visible"/>
                                      </p:to>
                                    </p:set>
                                    <p:animEffect transition="in" filter="fade">
                                      <p:cBhvr>
                                        <p:cTn id="10" dur="500"/>
                                        <p:tgtEl>
                                          <p:spTgt spid="319"/>
                                        </p:tgtEl>
                                      </p:cBhvr>
                                    </p:animEffect>
                                  </p:childTnLst>
                                </p:cTn>
                              </p:par>
                              <p:par>
                                <p:cTn id="11" presetID="10" presetClass="entr" presetSubtype="0" fill="hold" nodeType="withEffect">
                                  <p:stCondLst>
                                    <p:cond delay="0"/>
                                  </p:stCondLst>
                                  <p:childTnLst>
                                    <p:set>
                                      <p:cBhvr>
                                        <p:cTn id="12" dur="1" fill="hold">
                                          <p:stCondLst>
                                            <p:cond delay="0"/>
                                          </p:stCondLst>
                                        </p:cTn>
                                        <p:tgtEl>
                                          <p:spTgt spid="320"/>
                                        </p:tgtEl>
                                        <p:attrNameLst>
                                          <p:attrName>style.visibility</p:attrName>
                                        </p:attrNameLst>
                                      </p:cBhvr>
                                      <p:to>
                                        <p:strVal val="visible"/>
                                      </p:to>
                                    </p:set>
                                    <p:animEffect transition="in" filter="fade">
                                      <p:cBhvr>
                                        <p:cTn id="13" dur="500"/>
                                        <p:tgtEl>
                                          <p:spTgt spid="320"/>
                                        </p:tgtEl>
                                      </p:cBhvr>
                                    </p:animEffect>
                                  </p:childTnLst>
                                </p:cTn>
                              </p:par>
                            </p:childTnLst>
                          </p:cTn>
                        </p:par>
                      </p:childTnLst>
                    </p:cTn>
                  </p:par>
                </p:childTnLst>
              </p:cTn>
              <p:nextCondLst>
                <p:cond evt="onClick" delay="0">
                  <p:tgtEl>
                    <p:spTgt spid="29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dirty="0"/>
              <a:t>The following slides are based on:</a:t>
            </a:r>
            <a:endParaRPr sz="2800" dirty="0"/>
          </a:p>
          <a:p>
            <a:pPr marL="0" lvl="0" indent="0" algn="ctr" rtl="0">
              <a:lnSpc>
                <a:spcPct val="150000"/>
              </a:lnSpc>
              <a:spcBef>
                <a:spcPts val="0"/>
              </a:spcBef>
              <a:spcAft>
                <a:spcPts val="0"/>
              </a:spcAft>
              <a:buClr>
                <a:schemeClr val="dk1"/>
              </a:buClr>
              <a:buSzPts val="3200"/>
              <a:buFont typeface="Calibri"/>
              <a:buNone/>
            </a:pPr>
            <a:r>
              <a:rPr lang="en-GB" sz="2800" dirty="0"/>
              <a:t>Counting Objects</a:t>
            </a:r>
            <a:br>
              <a:rPr lang="en-GB" sz="2800" dirty="0"/>
            </a:br>
            <a:endParaRPr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txBox="1">
            <a:spLocks noGrp="1"/>
          </p:cNvSpPr>
          <p:nvPr>
            <p:ph type="body" idx="2"/>
          </p:nvPr>
        </p:nvSpPr>
        <p:spPr>
          <a:xfrm>
            <a:off x="263050" y="700645"/>
            <a:ext cx="11736900" cy="13890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Gather a range of interesting objects to count.</a:t>
            </a:r>
            <a:endParaRPr b="1" dirty="0"/>
          </a:p>
          <a:p>
            <a:pPr marL="0" lvl="0" indent="0" algn="l" rtl="0">
              <a:lnSpc>
                <a:spcPct val="150000"/>
              </a:lnSpc>
              <a:spcBef>
                <a:spcPts val="0"/>
              </a:spcBef>
              <a:spcAft>
                <a:spcPts val="0"/>
              </a:spcAft>
              <a:buClr>
                <a:srgbClr val="222222"/>
              </a:buClr>
              <a:buSzPts val="1800"/>
              <a:buNone/>
            </a:pPr>
            <a:r>
              <a:rPr lang="en-GB" dirty="0"/>
              <a:t>Roll a dice and  count out the corresponding amount. </a:t>
            </a:r>
            <a:endParaRPr dirty="0"/>
          </a:p>
          <a:p>
            <a:pPr marL="0" lvl="0" indent="0" algn="l" rtl="0">
              <a:lnSpc>
                <a:spcPct val="150000"/>
              </a:lnSpc>
              <a:spcBef>
                <a:spcPts val="0"/>
              </a:spcBef>
              <a:spcAft>
                <a:spcPts val="0"/>
              </a:spcAft>
              <a:buClr>
                <a:srgbClr val="222222"/>
              </a:buClr>
              <a:buSzPts val="1800"/>
              <a:buNone/>
            </a:pPr>
            <a:r>
              <a:rPr lang="en-GB" dirty="0"/>
              <a:t>Get a friend to check.</a:t>
            </a:r>
            <a:endParaRPr dirty="0"/>
          </a:p>
        </p:txBody>
      </p:sp>
      <p:pic>
        <p:nvPicPr>
          <p:cNvPr id="332" name="Google Shape;332;p16"/>
          <p:cNvPicPr preferRelativeResize="0"/>
          <p:nvPr/>
        </p:nvPicPr>
        <p:blipFill rotWithShape="1">
          <a:blip r:embed="rId3">
            <a:alphaModFix/>
          </a:blip>
          <a:srcRect/>
          <a:stretch/>
        </p:blipFill>
        <p:spPr>
          <a:xfrm>
            <a:off x="7602550" y="1059587"/>
            <a:ext cx="1501892" cy="1306175"/>
          </a:xfrm>
          <a:prstGeom prst="rect">
            <a:avLst/>
          </a:prstGeom>
          <a:noFill/>
          <a:ln>
            <a:noFill/>
          </a:ln>
        </p:spPr>
      </p:pic>
      <p:pic>
        <p:nvPicPr>
          <p:cNvPr id="333" name="Google Shape;333;p16"/>
          <p:cNvPicPr preferRelativeResize="0"/>
          <p:nvPr/>
        </p:nvPicPr>
        <p:blipFill rotWithShape="1">
          <a:blip r:embed="rId4">
            <a:alphaModFix/>
          </a:blip>
          <a:srcRect/>
          <a:stretch/>
        </p:blipFill>
        <p:spPr>
          <a:xfrm>
            <a:off x="587350" y="3854500"/>
            <a:ext cx="722355" cy="794800"/>
          </a:xfrm>
          <a:prstGeom prst="rect">
            <a:avLst/>
          </a:prstGeom>
          <a:noFill/>
          <a:ln>
            <a:noFill/>
          </a:ln>
        </p:spPr>
      </p:pic>
      <p:pic>
        <p:nvPicPr>
          <p:cNvPr id="334" name="Google Shape;334;p16"/>
          <p:cNvPicPr preferRelativeResize="0"/>
          <p:nvPr/>
        </p:nvPicPr>
        <p:blipFill rotWithShape="1">
          <a:blip r:embed="rId5">
            <a:alphaModFix/>
          </a:blip>
          <a:srcRect/>
          <a:stretch/>
        </p:blipFill>
        <p:spPr>
          <a:xfrm>
            <a:off x="1228595" y="2942550"/>
            <a:ext cx="722355" cy="794800"/>
          </a:xfrm>
          <a:prstGeom prst="rect">
            <a:avLst/>
          </a:prstGeom>
          <a:noFill/>
          <a:ln>
            <a:noFill/>
          </a:ln>
        </p:spPr>
      </p:pic>
      <p:pic>
        <p:nvPicPr>
          <p:cNvPr id="335" name="Google Shape;335;p16"/>
          <p:cNvPicPr preferRelativeResize="0"/>
          <p:nvPr/>
        </p:nvPicPr>
        <p:blipFill rotWithShape="1">
          <a:blip r:embed="rId6">
            <a:alphaModFix/>
          </a:blip>
          <a:srcRect l="14434" t="9893"/>
          <a:stretch/>
        </p:blipFill>
        <p:spPr>
          <a:xfrm>
            <a:off x="1709300" y="3737358"/>
            <a:ext cx="1063350" cy="856900"/>
          </a:xfrm>
          <a:prstGeom prst="rect">
            <a:avLst/>
          </a:prstGeom>
          <a:noFill/>
          <a:ln>
            <a:noFill/>
          </a:ln>
        </p:spPr>
      </p:pic>
      <p:pic>
        <p:nvPicPr>
          <p:cNvPr id="336" name="Google Shape;336;p16"/>
          <p:cNvPicPr preferRelativeResize="0"/>
          <p:nvPr/>
        </p:nvPicPr>
        <p:blipFill rotWithShape="1">
          <a:blip r:embed="rId7">
            <a:alphaModFix/>
          </a:blip>
          <a:srcRect/>
          <a:stretch/>
        </p:blipFill>
        <p:spPr>
          <a:xfrm>
            <a:off x="3165850" y="3000550"/>
            <a:ext cx="1216875" cy="764697"/>
          </a:xfrm>
          <a:prstGeom prst="rect">
            <a:avLst/>
          </a:prstGeom>
          <a:noFill/>
          <a:ln>
            <a:noFill/>
          </a:ln>
        </p:spPr>
      </p:pic>
      <p:pic>
        <p:nvPicPr>
          <p:cNvPr id="337" name="Google Shape;337;p16"/>
          <p:cNvPicPr preferRelativeResize="0"/>
          <p:nvPr/>
        </p:nvPicPr>
        <p:blipFill rotWithShape="1">
          <a:blip r:embed="rId8">
            <a:alphaModFix/>
          </a:blip>
          <a:srcRect/>
          <a:stretch/>
        </p:blipFill>
        <p:spPr>
          <a:xfrm>
            <a:off x="3031912" y="4347875"/>
            <a:ext cx="1216863" cy="797975"/>
          </a:xfrm>
          <a:prstGeom prst="rect">
            <a:avLst/>
          </a:prstGeom>
          <a:noFill/>
          <a:ln>
            <a:noFill/>
          </a:ln>
        </p:spPr>
      </p:pic>
      <p:pic>
        <p:nvPicPr>
          <p:cNvPr id="338" name="Google Shape;338;p16"/>
          <p:cNvPicPr preferRelativeResize="0"/>
          <p:nvPr/>
        </p:nvPicPr>
        <p:blipFill rotWithShape="1">
          <a:blip r:embed="rId9">
            <a:alphaModFix/>
          </a:blip>
          <a:srcRect/>
          <a:stretch/>
        </p:blipFill>
        <p:spPr>
          <a:xfrm rot="-3339951">
            <a:off x="4650597" y="4073286"/>
            <a:ext cx="722350" cy="357238"/>
          </a:xfrm>
          <a:prstGeom prst="rect">
            <a:avLst/>
          </a:prstGeom>
          <a:noFill/>
          <a:ln>
            <a:noFill/>
          </a:ln>
        </p:spPr>
      </p:pic>
      <p:pic>
        <p:nvPicPr>
          <p:cNvPr id="339" name="Google Shape;339;p16" descr="A picture containing drawing&#10;&#10;Description automatically generated"/>
          <p:cNvPicPr preferRelativeResize="0"/>
          <p:nvPr/>
        </p:nvPicPr>
        <p:blipFill rotWithShape="1">
          <a:blip r:embed="rId10">
            <a:alphaModFix/>
          </a:blip>
          <a:srcRect/>
          <a:stretch/>
        </p:blipFill>
        <p:spPr>
          <a:xfrm>
            <a:off x="1543343" y="4777398"/>
            <a:ext cx="754603" cy="961682"/>
          </a:xfrm>
          <a:prstGeom prst="rect">
            <a:avLst/>
          </a:prstGeom>
          <a:noFill/>
          <a:ln>
            <a:noFill/>
          </a:ln>
        </p:spPr>
      </p:pic>
      <p:pic>
        <p:nvPicPr>
          <p:cNvPr id="340" name="Google Shape;340;p16"/>
          <p:cNvPicPr preferRelativeResize="0"/>
          <p:nvPr/>
        </p:nvPicPr>
        <p:blipFill rotWithShape="1">
          <a:blip r:embed="rId11">
            <a:alphaModFix/>
          </a:blip>
          <a:srcRect l="6500" t="19815" r="5524" b="10385"/>
          <a:stretch/>
        </p:blipFill>
        <p:spPr>
          <a:xfrm>
            <a:off x="4159375" y="5241771"/>
            <a:ext cx="948731" cy="96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txBox="1"/>
          <p:nvPr/>
        </p:nvSpPr>
        <p:spPr>
          <a:xfrm>
            <a:off x="562575" y="5009550"/>
            <a:ext cx="106488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entury Gothic"/>
                <a:ea typeface="Century Gothic"/>
                <a:cs typeface="Century Gothic"/>
                <a:sym typeface="Century Gothic"/>
              </a:rPr>
              <a:t>Count the objects and fill in the sentences below:</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entury Gothic"/>
                <a:ea typeface="Century Gothic"/>
                <a:cs typeface="Century Gothic"/>
                <a:sym typeface="Century Gothic"/>
              </a:rPr>
              <a:t>There are              footballs.                                                   There are                umbrellas. </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entury Gothic"/>
                <a:ea typeface="Century Gothic"/>
                <a:cs typeface="Century Gothic"/>
                <a:sym typeface="Century Gothic"/>
              </a:rPr>
              <a:t>There are              pairs of scissors</a:t>
            </a:r>
            <a:endParaRPr sz="1800" b="0" i="0" u="none" strike="noStrike" cap="none" dirty="0">
              <a:solidFill>
                <a:srgbClr val="000000"/>
              </a:solidFill>
              <a:latin typeface="Century Gothic"/>
              <a:ea typeface="Century Gothic"/>
              <a:cs typeface="Century Gothic"/>
              <a:sym typeface="Century Gothic"/>
            </a:endParaRPr>
          </a:p>
        </p:txBody>
      </p:sp>
      <p:sp>
        <p:nvSpPr>
          <p:cNvPr id="347" name="Google Shape;347;p17"/>
          <p:cNvSpPr/>
          <p:nvPr/>
        </p:nvSpPr>
        <p:spPr>
          <a:xfrm>
            <a:off x="1771046" y="5491750"/>
            <a:ext cx="693893" cy="467574"/>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22222"/>
              </a:solidFill>
              <a:latin typeface="Century Gothic"/>
              <a:ea typeface="Century Gothic"/>
              <a:cs typeface="Century Gothic"/>
              <a:sym typeface="Century Gothic"/>
            </a:endParaRPr>
          </a:p>
        </p:txBody>
      </p:sp>
      <p:sp>
        <p:nvSpPr>
          <p:cNvPr id="348" name="Google Shape;348;p17"/>
          <p:cNvSpPr/>
          <p:nvPr/>
        </p:nvSpPr>
        <p:spPr>
          <a:xfrm>
            <a:off x="7983027" y="5506276"/>
            <a:ext cx="693893" cy="467574"/>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22222"/>
              </a:solidFill>
              <a:latin typeface="Century Gothic"/>
              <a:ea typeface="Century Gothic"/>
              <a:cs typeface="Century Gothic"/>
              <a:sym typeface="Century Gothic"/>
            </a:endParaRPr>
          </a:p>
        </p:txBody>
      </p:sp>
      <p:sp>
        <p:nvSpPr>
          <p:cNvPr id="349" name="Google Shape;349;p17"/>
          <p:cNvSpPr/>
          <p:nvPr/>
        </p:nvSpPr>
        <p:spPr>
          <a:xfrm>
            <a:off x="1762928" y="6091457"/>
            <a:ext cx="693893" cy="467574"/>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22222"/>
              </a:solidFill>
              <a:latin typeface="Century Gothic"/>
              <a:ea typeface="Century Gothic"/>
              <a:cs typeface="Century Gothic"/>
              <a:sym typeface="Century Gothic"/>
            </a:endParaRPr>
          </a:p>
        </p:txBody>
      </p:sp>
      <p:pic>
        <p:nvPicPr>
          <p:cNvPr id="350" name="Google Shape;350;p17"/>
          <p:cNvPicPr preferRelativeResize="0"/>
          <p:nvPr/>
        </p:nvPicPr>
        <p:blipFill rotWithShape="1">
          <a:blip r:embed="rId3">
            <a:alphaModFix/>
          </a:blip>
          <a:srcRect/>
          <a:stretch/>
        </p:blipFill>
        <p:spPr>
          <a:xfrm>
            <a:off x="977591" y="1356659"/>
            <a:ext cx="626798" cy="580353"/>
          </a:xfrm>
          <a:prstGeom prst="rect">
            <a:avLst/>
          </a:prstGeom>
          <a:noFill/>
          <a:ln>
            <a:noFill/>
          </a:ln>
        </p:spPr>
      </p:pic>
      <p:pic>
        <p:nvPicPr>
          <p:cNvPr id="351" name="Google Shape;351;p17"/>
          <p:cNvPicPr preferRelativeResize="0"/>
          <p:nvPr/>
        </p:nvPicPr>
        <p:blipFill rotWithShape="1">
          <a:blip r:embed="rId3">
            <a:alphaModFix/>
          </a:blip>
          <a:srcRect/>
          <a:stretch/>
        </p:blipFill>
        <p:spPr>
          <a:xfrm>
            <a:off x="9457789" y="2384083"/>
            <a:ext cx="626798" cy="580353"/>
          </a:xfrm>
          <a:prstGeom prst="rect">
            <a:avLst/>
          </a:prstGeom>
          <a:noFill/>
          <a:ln>
            <a:noFill/>
          </a:ln>
        </p:spPr>
      </p:pic>
      <p:pic>
        <p:nvPicPr>
          <p:cNvPr id="352" name="Google Shape;352;p17"/>
          <p:cNvPicPr preferRelativeResize="0"/>
          <p:nvPr/>
        </p:nvPicPr>
        <p:blipFill rotWithShape="1">
          <a:blip r:embed="rId3">
            <a:alphaModFix/>
          </a:blip>
          <a:srcRect/>
          <a:stretch/>
        </p:blipFill>
        <p:spPr>
          <a:xfrm>
            <a:off x="2464940" y="1356659"/>
            <a:ext cx="626798" cy="580353"/>
          </a:xfrm>
          <a:prstGeom prst="rect">
            <a:avLst/>
          </a:prstGeom>
          <a:noFill/>
          <a:ln>
            <a:noFill/>
          </a:ln>
        </p:spPr>
      </p:pic>
      <p:pic>
        <p:nvPicPr>
          <p:cNvPr id="353" name="Google Shape;353;p17"/>
          <p:cNvPicPr preferRelativeResize="0"/>
          <p:nvPr/>
        </p:nvPicPr>
        <p:blipFill rotWithShape="1">
          <a:blip r:embed="rId3">
            <a:alphaModFix/>
          </a:blip>
          <a:srcRect/>
          <a:stretch/>
        </p:blipFill>
        <p:spPr>
          <a:xfrm>
            <a:off x="3606514" y="3946999"/>
            <a:ext cx="626798" cy="580353"/>
          </a:xfrm>
          <a:prstGeom prst="rect">
            <a:avLst/>
          </a:prstGeom>
          <a:noFill/>
          <a:ln>
            <a:noFill/>
          </a:ln>
        </p:spPr>
      </p:pic>
      <p:pic>
        <p:nvPicPr>
          <p:cNvPr id="354" name="Google Shape;354;p17"/>
          <p:cNvPicPr preferRelativeResize="0"/>
          <p:nvPr/>
        </p:nvPicPr>
        <p:blipFill rotWithShape="1">
          <a:blip r:embed="rId3">
            <a:alphaModFix/>
          </a:blip>
          <a:srcRect/>
          <a:stretch/>
        </p:blipFill>
        <p:spPr>
          <a:xfrm>
            <a:off x="4849106" y="3159502"/>
            <a:ext cx="626798" cy="580353"/>
          </a:xfrm>
          <a:prstGeom prst="rect">
            <a:avLst/>
          </a:prstGeom>
          <a:noFill/>
          <a:ln>
            <a:noFill/>
          </a:ln>
        </p:spPr>
      </p:pic>
      <p:pic>
        <p:nvPicPr>
          <p:cNvPr id="355" name="Google Shape;355;p17"/>
          <p:cNvPicPr preferRelativeResize="0"/>
          <p:nvPr/>
        </p:nvPicPr>
        <p:blipFill rotWithShape="1">
          <a:blip r:embed="rId3">
            <a:alphaModFix/>
          </a:blip>
          <a:srcRect/>
          <a:stretch/>
        </p:blipFill>
        <p:spPr>
          <a:xfrm>
            <a:off x="9182220" y="1040626"/>
            <a:ext cx="626798" cy="580353"/>
          </a:xfrm>
          <a:prstGeom prst="rect">
            <a:avLst/>
          </a:prstGeom>
          <a:noFill/>
          <a:ln>
            <a:noFill/>
          </a:ln>
        </p:spPr>
      </p:pic>
      <p:pic>
        <p:nvPicPr>
          <p:cNvPr id="356" name="Google Shape;356;p17"/>
          <p:cNvPicPr preferRelativeResize="0"/>
          <p:nvPr/>
        </p:nvPicPr>
        <p:blipFill rotWithShape="1">
          <a:blip r:embed="rId4">
            <a:alphaModFix/>
          </a:blip>
          <a:srcRect/>
          <a:stretch/>
        </p:blipFill>
        <p:spPr>
          <a:xfrm>
            <a:off x="6161291" y="1227950"/>
            <a:ext cx="1568589" cy="1156126"/>
          </a:xfrm>
          <a:prstGeom prst="rect">
            <a:avLst/>
          </a:prstGeom>
          <a:noFill/>
          <a:ln>
            <a:noFill/>
          </a:ln>
        </p:spPr>
      </p:pic>
      <p:pic>
        <p:nvPicPr>
          <p:cNvPr id="357" name="Google Shape;357;p17"/>
          <p:cNvPicPr preferRelativeResize="0"/>
          <p:nvPr/>
        </p:nvPicPr>
        <p:blipFill rotWithShape="1">
          <a:blip r:embed="rId4">
            <a:alphaModFix/>
          </a:blip>
          <a:srcRect/>
          <a:stretch/>
        </p:blipFill>
        <p:spPr>
          <a:xfrm>
            <a:off x="896350" y="3159499"/>
            <a:ext cx="1568589" cy="1156126"/>
          </a:xfrm>
          <a:prstGeom prst="rect">
            <a:avLst/>
          </a:prstGeom>
          <a:noFill/>
          <a:ln>
            <a:noFill/>
          </a:ln>
        </p:spPr>
      </p:pic>
      <p:pic>
        <p:nvPicPr>
          <p:cNvPr id="358" name="Google Shape;358;p17"/>
          <p:cNvPicPr preferRelativeResize="0"/>
          <p:nvPr/>
        </p:nvPicPr>
        <p:blipFill rotWithShape="1">
          <a:blip r:embed="rId4">
            <a:alphaModFix/>
          </a:blip>
          <a:srcRect/>
          <a:stretch/>
        </p:blipFill>
        <p:spPr>
          <a:xfrm>
            <a:off x="7039814" y="3066269"/>
            <a:ext cx="1568589" cy="1156126"/>
          </a:xfrm>
          <a:prstGeom prst="rect">
            <a:avLst/>
          </a:prstGeom>
          <a:noFill/>
          <a:ln>
            <a:noFill/>
          </a:ln>
        </p:spPr>
      </p:pic>
      <p:pic>
        <p:nvPicPr>
          <p:cNvPr id="359" name="Google Shape;359;p17"/>
          <p:cNvPicPr preferRelativeResize="0"/>
          <p:nvPr/>
        </p:nvPicPr>
        <p:blipFill rotWithShape="1">
          <a:blip r:embed="rId5">
            <a:alphaModFix/>
          </a:blip>
          <a:srcRect/>
          <a:stretch/>
        </p:blipFill>
        <p:spPr>
          <a:xfrm>
            <a:off x="4174626" y="1356655"/>
            <a:ext cx="756664" cy="818058"/>
          </a:xfrm>
          <a:prstGeom prst="rect">
            <a:avLst/>
          </a:prstGeom>
          <a:noFill/>
          <a:ln>
            <a:noFill/>
          </a:ln>
        </p:spPr>
      </p:pic>
      <p:pic>
        <p:nvPicPr>
          <p:cNvPr id="360" name="Google Shape;360;p17"/>
          <p:cNvPicPr preferRelativeResize="0"/>
          <p:nvPr/>
        </p:nvPicPr>
        <p:blipFill rotWithShape="1">
          <a:blip r:embed="rId5">
            <a:alphaModFix/>
          </a:blip>
          <a:srcRect/>
          <a:stretch/>
        </p:blipFill>
        <p:spPr>
          <a:xfrm>
            <a:off x="1905813" y="2139224"/>
            <a:ext cx="756664" cy="818058"/>
          </a:xfrm>
          <a:prstGeom prst="rect">
            <a:avLst/>
          </a:prstGeom>
          <a:noFill/>
          <a:ln>
            <a:noFill/>
          </a:ln>
        </p:spPr>
      </p:pic>
      <p:pic>
        <p:nvPicPr>
          <p:cNvPr id="361" name="Google Shape;361;p17"/>
          <p:cNvPicPr preferRelativeResize="0"/>
          <p:nvPr/>
        </p:nvPicPr>
        <p:blipFill rotWithShape="1">
          <a:blip r:embed="rId5">
            <a:alphaModFix/>
          </a:blip>
          <a:srcRect/>
          <a:stretch/>
        </p:blipFill>
        <p:spPr>
          <a:xfrm>
            <a:off x="8112434" y="1937016"/>
            <a:ext cx="756664" cy="818058"/>
          </a:xfrm>
          <a:prstGeom prst="rect">
            <a:avLst/>
          </a:prstGeom>
          <a:noFill/>
          <a:ln>
            <a:noFill/>
          </a:ln>
        </p:spPr>
      </p:pic>
      <p:pic>
        <p:nvPicPr>
          <p:cNvPr id="362" name="Google Shape;362;p17"/>
          <p:cNvPicPr preferRelativeResize="0"/>
          <p:nvPr/>
        </p:nvPicPr>
        <p:blipFill rotWithShape="1">
          <a:blip r:embed="rId5">
            <a:alphaModFix/>
          </a:blip>
          <a:srcRect/>
          <a:stretch/>
        </p:blipFill>
        <p:spPr>
          <a:xfrm>
            <a:off x="9557136" y="3396947"/>
            <a:ext cx="756664" cy="818058"/>
          </a:xfrm>
          <a:prstGeom prst="rect">
            <a:avLst/>
          </a:prstGeom>
          <a:noFill/>
          <a:ln>
            <a:noFill/>
          </a:ln>
        </p:spPr>
      </p:pic>
      <p:sp>
        <p:nvSpPr>
          <p:cNvPr id="363" name="Google Shape;363;p17"/>
          <p:cNvSpPr/>
          <p:nvPr/>
        </p:nvSpPr>
        <p:spPr>
          <a:xfrm>
            <a:off x="1754675" y="5491750"/>
            <a:ext cx="710400" cy="48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6</a:t>
            </a:r>
            <a:endParaRPr sz="1800" b="0" i="0" u="none" strike="noStrike" cap="none">
              <a:solidFill>
                <a:srgbClr val="43A047"/>
              </a:solidFill>
              <a:latin typeface="Century Gothic"/>
              <a:ea typeface="Century Gothic"/>
              <a:cs typeface="Century Gothic"/>
              <a:sym typeface="Century Gothic"/>
            </a:endParaRPr>
          </a:p>
        </p:txBody>
      </p:sp>
      <p:sp>
        <p:nvSpPr>
          <p:cNvPr id="364" name="Google Shape;364;p17"/>
          <p:cNvSpPr/>
          <p:nvPr/>
        </p:nvSpPr>
        <p:spPr>
          <a:xfrm>
            <a:off x="1754675" y="6097350"/>
            <a:ext cx="710400" cy="48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4</a:t>
            </a:r>
            <a:endParaRPr sz="1800" b="0" i="0" u="none" strike="noStrike" cap="none">
              <a:solidFill>
                <a:srgbClr val="43A047"/>
              </a:solidFill>
              <a:latin typeface="Century Gothic"/>
              <a:ea typeface="Century Gothic"/>
              <a:cs typeface="Century Gothic"/>
              <a:sym typeface="Century Gothic"/>
            </a:endParaRPr>
          </a:p>
        </p:txBody>
      </p:sp>
      <p:sp>
        <p:nvSpPr>
          <p:cNvPr id="365" name="Google Shape;365;p17"/>
          <p:cNvSpPr/>
          <p:nvPr/>
        </p:nvSpPr>
        <p:spPr>
          <a:xfrm>
            <a:off x="7983163" y="5491750"/>
            <a:ext cx="710400" cy="48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a:t>
            </a:r>
            <a:endParaRPr sz="1800" b="0" i="0" u="none" strike="noStrike" cap="none">
              <a:solidFill>
                <a:srgbClr val="43A047"/>
              </a:solidFill>
              <a:latin typeface="Century Gothic"/>
              <a:ea typeface="Century Gothic"/>
              <a:cs typeface="Century Gothic"/>
              <a:sym typeface="Century Gothic"/>
            </a:endParaRPr>
          </a:p>
        </p:txBody>
      </p:sp>
      <p:sp>
        <p:nvSpPr>
          <p:cNvPr id="366" name="Google Shape;366;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par>
                                <p:cTn id="8" presetID="10" presetClass="entr" presetSubtype="0"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par>
                                <p:cTn id="11" presetID="10" presetClass="entr" presetSubtype="0" fill="hold" nodeType="withEffect">
                                  <p:stCondLst>
                                    <p:cond delay="0"/>
                                  </p:stCondLst>
                                  <p:childTnLst>
                                    <p:set>
                                      <p:cBhvr>
                                        <p:cTn id="12" dur="1" fill="hold">
                                          <p:stCondLst>
                                            <p:cond delay="0"/>
                                          </p:stCondLst>
                                        </p:cTn>
                                        <p:tgtEl>
                                          <p:spTgt spid="364"/>
                                        </p:tgtEl>
                                        <p:attrNameLst>
                                          <p:attrName>style.visibility</p:attrName>
                                        </p:attrNameLst>
                                      </p:cBhvr>
                                      <p:to>
                                        <p:strVal val="visible"/>
                                      </p:to>
                                    </p:set>
                                    <p:animEffect transition="in" filter="fade">
                                      <p:cBhvr>
                                        <p:cTn id="13" dur="500"/>
                                        <p:tgtEl>
                                          <p:spTgt spid="364"/>
                                        </p:tgtEl>
                                      </p:cBhvr>
                                    </p:animEffect>
                                  </p:childTnLst>
                                </p:cTn>
                              </p:par>
                            </p:childTnLst>
                          </p:cTn>
                        </p:par>
                      </p:childTnLst>
                    </p:cTn>
                  </p:par>
                </p:childTnLst>
              </p:cTn>
              <p:nextCondLst>
                <p:cond evt="onClick" delay="0">
                  <p:tgtEl>
                    <p:spTgt spid="36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Counting objects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Count from a group</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Circle amounts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Count from a group and show how many is left</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Colour amounts and show how many is left</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Spot the mistake</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Classroom Hunt</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counting objects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24" y="3641007"/>
            <a:ext cx="1173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en-GB" sz="1800" b="0" i="0" u="none" strike="noStrike" cap="none">
                <a:solidFill>
                  <a:srgbClr val="222222"/>
                </a:solidFill>
                <a:latin typeface="Century Gothic"/>
                <a:ea typeface="Century Gothic"/>
                <a:cs typeface="Century Gothic"/>
                <a:sym typeface="Century Gothic"/>
              </a:rPr>
              <a:t>One, two (continue counting). There are (number) items.</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100"/>
              <a:buFont typeface="Arial"/>
              <a:buNone/>
            </a:pP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2000260528"/>
              </p:ext>
            </p:extLst>
          </p:nvPr>
        </p:nvGraphicFramePr>
        <p:xfrm>
          <a:off x="263524" y="1155866"/>
          <a:ext cx="11736400" cy="736620"/>
        </p:xfrm>
        <a:graphic>
          <a:graphicData uri="http://schemas.openxmlformats.org/drawingml/2006/table">
            <a:tbl>
              <a:tblPr firstRow="1" bandRow="1">
                <a:noFill/>
                <a:tableStyleId>{30B5ED29-CFA6-4D2C-9CF2-1A9F5F7AF7C2}</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numbers</a:t>
                      </a:r>
                      <a:endParaRPr sz="1800" b="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counting</a:t>
                      </a:r>
                      <a:endParaRPr sz="1800" b="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group</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50" y="1293816"/>
            <a:ext cx="11736900" cy="118086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A group of strawberries have been circled. </a:t>
            </a:r>
            <a:endParaRPr/>
          </a:p>
          <a:p>
            <a:pPr marL="0" lvl="0" indent="0" algn="l" rtl="0">
              <a:lnSpc>
                <a:spcPct val="150000"/>
              </a:lnSpc>
              <a:spcBef>
                <a:spcPts val="0"/>
              </a:spcBef>
              <a:spcAft>
                <a:spcPts val="0"/>
              </a:spcAft>
              <a:buClr>
                <a:srgbClr val="222222"/>
              </a:buClr>
              <a:buSzPts val="1800"/>
              <a:buNone/>
            </a:pPr>
            <a:r>
              <a:rPr lang="en-GB" b="1"/>
              <a:t>How many strawberries are left?</a:t>
            </a:r>
            <a:endParaRPr b="1"/>
          </a:p>
        </p:txBody>
      </p:sp>
      <p:sp>
        <p:nvSpPr>
          <p:cNvPr id="70" name="Google Shape;70;p4"/>
          <p:cNvSpPr txBox="1">
            <a:spLocks noGrp="1"/>
          </p:cNvSpPr>
          <p:nvPr>
            <p:ph type="body" idx="2"/>
          </p:nvPr>
        </p:nvSpPr>
        <p:spPr>
          <a:xfrm>
            <a:off x="820506" y="3461042"/>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a:t>
            </a:r>
            <a:endParaRPr/>
          </a:p>
        </p:txBody>
      </p:sp>
      <p:sp>
        <p:nvSpPr>
          <p:cNvPr id="71" name="Google Shape;71;p4"/>
          <p:cNvSpPr txBox="1">
            <a:spLocks noGrp="1"/>
          </p:cNvSpPr>
          <p:nvPr>
            <p:ph type="body" idx="3"/>
          </p:nvPr>
        </p:nvSpPr>
        <p:spPr>
          <a:xfrm>
            <a:off x="820506" y="4789099"/>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a:t>
            </a:r>
            <a:endParaRPr/>
          </a:p>
        </p:txBody>
      </p:sp>
      <p:sp>
        <p:nvSpPr>
          <p:cNvPr id="72" name="Google Shape;72;p4"/>
          <p:cNvSpPr txBox="1">
            <a:spLocks noGrp="1"/>
          </p:cNvSpPr>
          <p:nvPr>
            <p:ph type="body" idx="4"/>
          </p:nvPr>
        </p:nvSpPr>
        <p:spPr>
          <a:xfrm>
            <a:off x="6688949" y="3461042"/>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8</a:t>
            </a:r>
            <a:endParaRPr/>
          </a:p>
        </p:txBody>
      </p:sp>
      <p:sp>
        <p:nvSpPr>
          <p:cNvPr id="73" name="Google Shape;73;p4"/>
          <p:cNvSpPr txBox="1">
            <a:spLocks noGrp="1"/>
          </p:cNvSpPr>
          <p:nvPr>
            <p:ph type="body" idx="5"/>
          </p:nvPr>
        </p:nvSpPr>
        <p:spPr>
          <a:xfrm>
            <a:off x="6688947" y="4789099"/>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6</a:t>
            </a:r>
            <a:endParaRPr/>
          </a:p>
        </p:txBody>
      </p:sp>
      <p:pic>
        <p:nvPicPr>
          <p:cNvPr id="74" name="Google Shape;74;p4"/>
          <p:cNvPicPr preferRelativeResize="0"/>
          <p:nvPr/>
        </p:nvPicPr>
        <p:blipFill rotWithShape="1">
          <a:blip r:embed="rId3">
            <a:alphaModFix/>
          </a:blip>
          <a:srcRect/>
          <a:stretch/>
        </p:blipFill>
        <p:spPr>
          <a:xfrm>
            <a:off x="4263806" y="1777376"/>
            <a:ext cx="545372" cy="679296"/>
          </a:xfrm>
          <a:prstGeom prst="rect">
            <a:avLst/>
          </a:prstGeom>
          <a:noFill/>
          <a:ln>
            <a:noFill/>
          </a:ln>
        </p:spPr>
      </p:pic>
      <p:pic>
        <p:nvPicPr>
          <p:cNvPr id="75" name="Google Shape;75;p4"/>
          <p:cNvPicPr preferRelativeResize="0"/>
          <p:nvPr/>
        </p:nvPicPr>
        <p:blipFill rotWithShape="1">
          <a:blip r:embed="rId3">
            <a:alphaModFix/>
          </a:blip>
          <a:srcRect/>
          <a:stretch/>
        </p:blipFill>
        <p:spPr>
          <a:xfrm>
            <a:off x="4938581" y="1813401"/>
            <a:ext cx="545372" cy="679296"/>
          </a:xfrm>
          <a:prstGeom prst="rect">
            <a:avLst/>
          </a:prstGeom>
          <a:noFill/>
          <a:ln>
            <a:noFill/>
          </a:ln>
        </p:spPr>
      </p:pic>
      <p:pic>
        <p:nvPicPr>
          <p:cNvPr id="76" name="Google Shape;76;p4"/>
          <p:cNvPicPr preferRelativeResize="0"/>
          <p:nvPr/>
        </p:nvPicPr>
        <p:blipFill rotWithShape="1">
          <a:blip r:embed="rId3">
            <a:alphaModFix/>
          </a:blip>
          <a:srcRect/>
          <a:stretch/>
        </p:blipFill>
        <p:spPr>
          <a:xfrm>
            <a:off x="5728856" y="1795389"/>
            <a:ext cx="545372" cy="679296"/>
          </a:xfrm>
          <a:prstGeom prst="rect">
            <a:avLst/>
          </a:prstGeom>
          <a:noFill/>
          <a:ln>
            <a:noFill/>
          </a:ln>
        </p:spPr>
      </p:pic>
      <p:pic>
        <p:nvPicPr>
          <p:cNvPr id="77" name="Google Shape;77;p4"/>
          <p:cNvPicPr preferRelativeResize="0"/>
          <p:nvPr/>
        </p:nvPicPr>
        <p:blipFill rotWithShape="1">
          <a:blip r:embed="rId3">
            <a:alphaModFix/>
          </a:blip>
          <a:srcRect/>
          <a:stretch/>
        </p:blipFill>
        <p:spPr>
          <a:xfrm>
            <a:off x="6403631" y="1831414"/>
            <a:ext cx="545372" cy="679296"/>
          </a:xfrm>
          <a:prstGeom prst="rect">
            <a:avLst/>
          </a:prstGeom>
          <a:noFill/>
          <a:ln>
            <a:noFill/>
          </a:ln>
        </p:spPr>
      </p:pic>
      <p:pic>
        <p:nvPicPr>
          <p:cNvPr id="78" name="Google Shape;78;p4"/>
          <p:cNvPicPr preferRelativeResize="0"/>
          <p:nvPr/>
        </p:nvPicPr>
        <p:blipFill rotWithShape="1">
          <a:blip r:embed="rId3">
            <a:alphaModFix/>
          </a:blip>
          <a:srcRect/>
          <a:stretch/>
        </p:blipFill>
        <p:spPr>
          <a:xfrm>
            <a:off x="7193906" y="1804389"/>
            <a:ext cx="545372" cy="679296"/>
          </a:xfrm>
          <a:prstGeom prst="rect">
            <a:avLst/>
          </a:prstGeom>
          <a:noFill/>
          <a:ln>
            <a:noFill/>
          </a:ln>
        </p:spPr>
      </p:pic>
      <p:pic>
        <p:nvPicPr>
          <p:cNvPr id="79" name="Google Shape;79;p4"/>
          <p:cNvPicPr preferRelativeResize="0"/>
          <p:nvPr/>
        </p:nvPicPr>
        <p:blipFill rotWithShape="1">
          <a:blip r:embed="rId3">
            <a:alphaModFix/>
          </a:blip>
          <a:srcRect/>
          <a:stretch/>
        </p:blipFill>
        <p:spPr>
          <a:xfrm>
            <a:off x="7868681" y="1840414"/>
            <a:ext cx="545372" cy="679296"/>
          </a:xfrm>
          <a:prstGeom prst="rect">
            <a:avLst/>
          </a:prstGeom>
          <a:noFill/>
          <a:ln>
            <a:noFill/>
          </a:ln>
        </p:spPr>
      </p:pic>
      <p:pic>
        <p:nvPicPr>
          <p:cNvPr id="80" name="Google Shape;80;p4"/>
          <p:cNvPicPr preferRelativeResize="0"/>
          <p:nvPr/>
        </p:nvPicPr>
        <p:blipFill rotWithShape="1">
          <a:blip r:embed="rId3">
            <a:alphaModFix/>
          </a:blip>
          <a:srcRect/>
          <a:stretch/>
        </p:blipFill>
        <p:spPr>
          <a:xfrm>
            <a:off x="8658956" y="1822401"/>
            <a:ext cx="545372" cy="679296"/>
          </a:xfrm>
          <a:prstGeom prst="rect">
            <a:avLst/>
          </a:prstGeom>
          <a:noFill/>
          <a:ln>
            <a:noFill/>
          </a:ln>
        </p:spPr>
      </p:pic>
      <p:pic>
        <p:nvPicPr>
          <p:cNvPr id="81" name="Google Shape;81;p4"/>
          <p:cNvPicPr preferRelativeResize="0"/>
          <p:nvPr/>
        </p:nvPicPr>
        <p:blipFill rotWithShape="1">
          <a:blip r:embed="rId3">
            <a:alphaModFix/>
          </a:blip>
          <a:srcRect/>
          <a:stretch/>
        </p:blipFill>
        <p:spPr>
          <a:xfrm>
            <a:off x="9333731" y="1858426"/>
            <a:ext cx="545372" cy="679296"/>
          </a:xfrm>
          <a:prstGeom prst="rect">
            <a:avLst/>
          </a:prstGeom>
          <a:noFill/>
          <a:ln>
            <a:noFill/>
          </a:ln>
        </p:spPr>
      </p:pic>
      <p:sp>
        <p:nvSpPr>
          <p:cNvPr id="82" name="Google Shape;82;p4"/>
          <p:cNvSpPr/>
          <p:nvPr/>
        </p:nvSpPr>
        <p:spPr>
          <a:xfrm>
            <a:off x="4046815" y="1821567"/>
            <a:ext cx="2363100" cy="753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latin typeface="Century Gothic"/>
                <a:ea typeface="Century Gothic"/>
                <a:cs typeface="Century Gothic"/>
                <a:sym typeface="Century Gothic"/>
              </a:rPr>
              <a:t>To count objects from a larger group</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4" name="Google Shape;94;p6"/>
          <p:cNvSpPr txBox="1">
            <a:spLocks noGrp="1"/>
          </p:cNvSpPr>
          <p:nvPr>
            <p:ph type="body" idx="2"/>
          </p:nvPr>
        </p:nvSpPr>
        <p:spPr>
          <a:xfrm>
            <a:off x="263050" y="1176374"/>
            <a:ext cx="11736900" cy="1368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Here are some toy bears.  </a:t>
            </a:r>
            <a:endParaRPr/>
          </a:p>
          <a:p>
            <a:pPr marL="0" lvl="0" indent="0" algn="l" rtl="0">
              <a:lnSpc>
                <a:spcPct val="150000"/>
              </a:lnSpc>
              <a:spcBef>
                <a:spcPts val="0"/>
              </a:spcBef>
              <a:spcAft>
                <a:spcPts val="0"/>
              </a:spcAft>
              <a:buClr>
                <a:srgbClr val="222222"/>
              </a:buClr>
              <a:buSzPts val="1800"/>
              <a:buNone/>
            </a:pPr>
            <a:r>
              <a:rPr lang="en-GB"/>
              <a:t>How many bears are there?</a:t>
            </a:r>
            <a:endParaRPr/>
          </a:p>
          <a:p>
            <a:pPr marL="0" lvl="0" indent="0" algn="l" rtl="0">
              <a:lnSpc>
                <a:spcPct val="150000"/>
              </a:lnSpc>
              <a:spcBef>
                <a:spcPts val="0"/>
              </a:spcBef>
              <a:spcAft>
                <a:spcPts val="0"/>
              </a:spcAft>
              <a:buClr>
                <a:srgbClr val="222222"/>
              </a:buClr>
              <a:buSzPts val="1800"/>
              <a:buNone/>
            </a:pPr>
            <a:r>
              <a:rPr lang="en-GB"/>
              <a:t>How many blue bears are there?</a:t>
            </a:r>
            <a:endParaRPr/>
          </a:p>
        </p:txBody>
      </p:sp>
      <p:sp>
        <p:nvSpPr>
          <p:cNvPr id="95" name="Google Shape;95;p6"/>
          <p:cNvSpPr txBox="1"/>
          <p:nvPr/>
        </p:nvSpPr>
        <p:spPr>
          <a:xfrm>
            <a:off x="263049" y="5346488"/>
            <a:ext cx="5452179"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are 8 bears.</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There are 3 blue bears.</a:t>
            </a:r>
            <a:endParaRPr sz="1800" b="0" i="0" u="none" strike="noStrike" cap="none">
              <a:solidFill>
                <a:srgbClr val="43A047"/>
              </a:solidFill>
              <a:latin typeface="Century Gothic"/>
              <a:ea typeface="Century Gothic"/>
              <a:cs typeface="Century Gothic"/>
              <a:sym typeface="Century Gothic"/>
            </a:endParaRPr>
          </a:p>
        </p:txBody>
      </p:sp>
      <p:sp>
        <p:nvSpPr>
          <p:cNvPr id="96" name="Google Shape;96;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97" name="Google Shape;97;p6"/>
          <p:cNvPicPr preferRelativeResize="0"/>
          <p:nvPr/>
        </p:nvPicPr>
        <p:blipFill rotWithShape="1">
          <a:blip r:embed="rId3">
            <a:alphaModFix/>
          </a:blip>
          <a:srcRect l="7922" t="20383" r="9295" b="11281"/>
          <a:stretch/>
        </p:blipFill>
        <p:spPr>
          <a:xfrm>
            <a:off x="3707442" y="3174088"/>
            <a:ext cx="1015327" cy="1070875"/>
          </a:xfrm>
          <a:prstGeom prst="rect">
            <a:avLst/>
          </a:prstGeom>
          <a:noFill/>
          <a:ln>
            <a:noFill/>
          </a:ln>
        </p:spPr>
      </p:pic>
      <p:pic>
        <p:nvPicPr>
          <p:cNvPr id="98" name="Google Shape;98;p6"/>
          <p:cNvPicPr preferRelativeResize="0"/>
          <p:nvPr/>
        </p:nvPicPr>
        <p:blipFill rotWithShape="1">
          <a:blip r:embed="rId4">
            <a:alphaModFix/>
          </a:blip>
          <a:srcRect l="6500" t="19815" r="5524" b="10385"/>
          <a:stretch/>
        </p:blipFill>
        <p:spPr>
          <a:xfrm>
            <a:off x="2354146" y="3119398"/>
            <a:ext cx="1164375" cy="1180251"/>
          </a:xfrm>
          <a:prstGeom prst="rect">
            <a:avLst/>
          </a:prstGeom>
          <a:noFill/>
          <a:ln>
            <a:noFill/>
          </a:ln>
        </p:spPr>
      </p:pic>
      <p:pic>
        <p:nvPicPr>
          <p:cNvPr id="99" name="Google Shape;99;p6"/>
          <p:cNvPicPr preferRelativeResize="0"/>
          <p:nvPr/>
        </p:nvPicPr>
        <p:blipFill rotWithShape="1">
          <a:blip r:embed="rId3">
            <a:alphaModFix/>
          </a:blip>
          <a:srcRect l="7922" t="20383" r="9295" b="11281"/>
          <a:stretch/>
        </p:blipFill>
        <p:spPr>
          <a:xfrm>
            <a:off x="4911689" y="3174075"/>
            <a:ext cx="1015327" cy="1070875"/>
          </a:xfrm>
          <a:prstGeom prst="rect">
            <a:avLst/>
          </a:prstGeom>
          <a:noFill/>
          <a:ln>
            <a:noFill/>
          </a:ln>
        </p:spPr>
      </p:pic>
      <p:pic>
        <p:nvPicPr>
          <p:cNvPr id="100" name="Google Shape;100;p6"/>
          <p:cNvPicPr preferRelativeResize="0"/>
          <p:nvPr/>
        </p:nvPicPr>
        <p:blipFill rotWithShape="1">
          <a:blip r:embed="rId3">
            <a:alphaModFix/>
          </a:blip>
          <a:srcRect l="7922" t="20383" r="9295" b="11281"/>
          <a:stretch/>
        </p:blipFill>
        <p:spPr>
          <a:xfrm>
            <a:off x="6115936" y="3174075"/>
            <a:ext cx="1015327" cy="1070875"/>
          </a:xfrm>
          <a:prstGeom prst="rect">
            <a:avLst/>
          </a:prstGeom>
          <a:noFill/>
          <a:ln>
            <a:noFill/>
          </a:ln>
        </p:spPr>
      </p:pic>
      <p:pic>
        <p:nvPicPr>
          <p:cNvPr id="101" name="Google Shape;101;p6"/>
          <p:cNvPicPr preferRelativeResize="0"/>
          <p:nvPr/>
        </p:nvPicPr>
        <p:blipFill rotWithShape="1">
          <a:blip r:embed="rId4">
            <a:alphaModFix/>
          </a:blip>
          <a:srcRect l="6500" t="19815" r="5524" b="10385"/>
          <a:stretch/>
        </p:blipFill>
        <p:spPr>
          <a:xfrm>
            <a:off x="7320183" y="3119410"/>
            <a:ext cx="1164375" cy="1180251"/>
          </a:xfrm>
          <a:prstGeom prst="rect">
            <a:avLst/>
          </a:prstGeom>
          <a:noFill/>
          <a:ln>
            <a:noFill/>
          </a:ln>
        </p:spPr>
      </p:pic>
      <p:pic>
        <p:nvPicPr>
          <p:cNvPr id="102" name="Google Shape;102;p6"/>
          <p:cNvPicPr preferRelativeResize="0"/>
          <p:nvPr/>
        </p:nvPicPr>
        <p:blipFill rotWithShape="1">
          <a:blip r:embed="rId3">
            <a:alphaModFix/>
          </a:blip>
          <a:srcRect l="7922" t="20383" r="9295" b="11281"/>
          <a:stretch/>
        </p:blipFill>
        <p:spPr>
          <a:xfrm>
            <a:off x="8673479" y="3174100"/>
            <a:ext cx="1015327" cy="1070875"/>
          </a:xfrm>
          <a:prstGeom prst="rect">
            <a:avLst/>
          </a:prstGeom>
          <a:noFill/>
          <a:ln>
            <a:noFill/>
          </a:ln>
        </p:spPr>
      </p:pic>
      <p:pic>
        <p:nvPicPr>
          <p:cNvPr id="103" name="Google Shape;103;p6"/>
          <p:cNvPicPr preferRelativeResize="0"/>
          <p:nvPr/>
        </p:nvPicPr>
        <p:blipFill rotWithShape="1">
          <a:blip r:embed="rId4">
            <a:alphaModFix/>
          </a:blip>
          <a:srcRect l="6500" t="19815" r="5524" b="10385"/>
          <a:stretch/>
        </p:blipFill>
        <p:spPr>
          <a:xfrm>
            <a:off x="9877726" y="3119385"/>
            <a:ext cx="1164375" cy="1180251"/>
          </a:xfrm>
          <a:prstGeom prst="rect">
            <a:avLst/>
          </a:prstGeom>
          <a:noFill/>
          <a:ln>
            <a:noFill/>
          </a:ln>
        </p:spPr>
      </p:pic>
      <p:pic>
        <p:nvPicPr>
          <p:cNvPr id="104" name="Google Shape;104;p6"/>
          <p:cNvPicPr preferRelativeResize="0"/>
          <p:nvPr/>
        </p:nvPicPr>
        <p:blipFill rotWithShape="1">
          <a:blip r:embed="rId3">
            <a:alphaModFix/>
          </a:blip>
          <a:srcRect l="7922" t="20383" r="9295" b="11281"/>
          <a:stretch/>
        </p:blipFill>
        <p:spPr>
          <a:xfrm>
            <a:off x="1149899" y="3174088"/>
            <a:ext cx="1015327" cy="1070875"/>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nextCondLst>
                <p:cond evt="onClick" delay="0">
                  <p:tgtEl>
                    <p:spTgt spid="9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11" name="Google Shape;111;p7"/>
          <p:cNvSpPr txBox="1">
            <a:spLocks noGrp="1"/>
          </p:cNvSpPr>
          <p:nvPr>
            <p:ph type="body" idx="2"/>
          </p:nvPr>
        </p:nvSpPr>
        <p:spPr>
          <a:xfrm>
            <a:off x="263050" y="1176350"/>
            <a:ext cx="11736900" cy="292075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sz="1900" dirty="0"/>
              <a:t>In pairs - can you collect 10 cubes?</a:t>
            </a:r>
            <a:endParaRPr sz="1900" dirty="0"/>
          </a:p>
          <a:p>
            <a:pPr marL="0" lvl="0" indent="0" algn="l" rtl="0">
              <a:lnSpc>
                <a:spcPct val="150000"/>
              </a:lnSpc>
              <a:spcBef>
                <a:spcPts val="0"/>
              </a:spcBef>
              <a:spcAft>
                <a:spcPts val="0"/>
              </a:spcAft>
              <a:buClr>
                <a:srgbClr val="222222"/>
              </a:buClr>
              <a:buSzPts val="1800"/>
              <a:buNone/>
            </a:pPr>
            <a:r>
              <a:rPr lang="en-GB" sz="1900" dirty="0"/>
              <a:t>From your cubes:</a:t>
            </a:r>
            <a:endParaRPr sz="1900" dirty="0"/>
          </a:p>
          <a:p>
            <a:pPr marL="457200" lvl="0" indent="-349250" algn="l" rtl="0">
              <a:lnSpc>
                <a:spcPct val="150000"/>
              </a:lnSpc>
              <a:spcBef>
                <a:spcPts val="0"/>
              </a:spcBef>
              <a:spcAft>
                <a:spcPts val="0"/>
              </a:spcAft>
              <a:buSzPts val="1900"/>
              <a:buChar char="●"/>
            </a:pPr>
            <a:r>
              <a:rPr lang="en-GB" sz="1900" dirty="0"/>
              <a:t>Count out 6 cubes</a:t>
            </a:r>
            <a:endParaRPr sz="1900" dirty="0"/>
          </a:p>
          <a:p>
            <a:pPr marL="0" lvl="0" indent="0" algn="l" rtl="0">
              <a:lnSpc>
                <a:spcPct val="150000"/>
              </a:lnSpc>
              <a:spcBef>
                <a:spcPts val="0"/>
              </a:spcBef>
              <a:spcAft>
                <a:spcPts val="0"/>
              </a:spcAft>
              <a:buSzPts val="1800"/>
              <a:buNone/>
            </a:pPr>
            <a:endParaRPr sz="1900" dirty="0"/>
          </a:p>
          <a:p>
            <a:pPr marL="0" lvl="0" indent="0" algn="l" rtl="0">
              <a:lnSpc>
                <a:spcPct val="150000"/>
              </a:lnSpc>
              <a:spcBef>
                <a:spcPts val="0"/>
              </a:spcBef>
              <a:spcAft>
                <a:spcPts val="0"/>
              </a:spcAft>
              <a:buSzPts val="1800"/>
              <a:buNone/>
            </a:pPr>
            <a:r>
              <a:rPr lang="en-GB" sz="1900" dirty="0"/>
              <a:t>Did you count all the cubes? </a:t>
            </a:r>
            <a:endParaRPr dirty="0"/>
          </a:p>
          <a:p>
            <a:pPr marL="0" lvl="0" indent="0" algn="l" rtl="0">
              <a:lnSpc>
                <a:spcPct val="150000"/>
              </a:lnSpc>
              <a:spcBef>
                <a:spcPts val="0"/>
              </a:spcBef>
              <a:spcAft>
                <a:spcPts val="0"/>
              </a:spcAft>
              <a:buSzPts val="1800"/>
              <a:buNone/>
            </a:pPr>
            <a:r>
              <a:rPr lang="en-GB" sz="1900" dirty="0"/>
              <a:t>How many are left?</a:t>
            </a:r>
            <a:r>
              <a:rPr lang="en-GB" sz="2164" dirty="0"/>
              <a:t> </a:t>
            </a:r>
            <a:endParaRPr sz="2164" dirty="0"/>
          </a:p>
          <a:p>
            <a:pPr marL="0" lvl="0" indent="0" algn="l" rtl="0">
              <a:lnSpc>
                <a:spcPct val="150000"/>
              </a:lnSpc>
              <a:spcBef>
                <a:spcPts val="0"/>
              </a:spcBef>
              <a:spcAft>
                <a:spcPts val="0"/>
              </a:spcAft>
              <a:buSzPts val="1800"/>
              <a:buNone/>
            </a:pPr>
            <a:endParaRPr dirty="0"/>
          </a:p>
          <a:p>
            <a:pPr marL="0" lvl="0" indent="0" algn="l" rtl="0">
              <a:lnSpc>
                <a:spcPct val="150000"/>
              </a:lnSpc>
              <a:spcBef>
                <a:spcPts val="0"/>
              </a:spcBef>
              <a:spcAft>
                <a:spcPts val="0"/>
              </a:spcAft>
              <a:buSzPts val="1800"/>
              <a:buNone/>
            </a:pPr>
            <a:endParaRPr dirty="0"/>
          </a:p>
        </p:txBody>
      </p:sp>
      <p:sp>
        <p:nvSpPr>
          <p:cNvPr id="114" name="Google Shape;114;p7"/>
          <p:cNvSpPr txBox="1"/>
          <p:nvPr/>
        </p:nvSpPr>
        <p:spPr>
          <a:xfrm>
            <a:off x="263050" y="4170050"/>
            <a:ext cx="111090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entury Gothic"/>
                <a:ea typeface="Century Gothic"/>
                <a:cs typeface="Century Gothic"/>
                <a:sym typeface="Century Gothic"/>
              </a:rPr>
              <a:t>T</a:t>
            </a:r>
            <a:r>
              <a:rPr lang="en-GB" sz="2000" b="1" i="0" u="none" strike="noStrike" cap="none" dirty="0">
                <a:solidFill>
                  <a:srgbClr val="000000"/>
                </a:solidFill>
                <a:latin typeface="Century Gothic"/>
                <a:ea typeface="Century Gothic"/>
                <a:cs typeface="Century Gothic"/>
                <a:sym typeface="Century Gothic"/>
              </a:rPr>
              <a:t>est your partner - say a number and your partner has to count out that number of cubes.</a:t>
            </a: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Century Gothic"/>
                <a:ea typeface="Century Gothic"/>
                <a:cs typeface="Century Gothic"/>
                <a:sym typeface="Century Gothic"/>
              </a:rPr>
              <a:t>Did they count them correctly?  </a:t>
            </a:r>
            <a:endParaRPr sz="2000" b="1" i="0" u="none" strike="noStrike" cap="none" dirty="0">
              <a:solidFill>
                <a:srgbClr val="000000"/>
              </a:solidFill>
              <a:latin typeface="Century Gothic"/>
              <a:ea typeface="Century Gothic"/>
              <a:cs typeface="Century Gothic"/>
              <a:sym typeface="Century Gothic"/>
            </a:endParaRPr>
          </a:p>
        </p:txBody>
      </p:sp>
      <p:pic>
        <p:nvPicPr>
          <p:cNvPr id="115" name="Google Shape;115;p7"/>
          <p:cNvPicPr preferRelativeResize="0"/>
          <p:nvPr/>
        </p:nvPicPr>
        <p:blipFill rotWithShape="1">
          <a:blip r:embed="rId3">
            <a:alphaModFix/>
          </a:blip>
          <a:srcRect/>
          <a:stretch/>
        </p:blipFill>
        <p:spPr>
          <a:xfrm>
            <a:off x="6605698" y="1077150"/>
            <a:ext cx="533575" cy="572350"/>
          </a:xfrm>
          <a:prstGeom prst="rect">
            <a:avLst/>
          </a:prstGeom>
          <a:noFill/>
          <a:ln>
            <a:noFill/>
          </a:ln>
        </p:spPr>
      </p:pic>
      <p:pic>
        <p:nvPicPr>
          <p:cNvPr id="116" name="Google Shape;116;p7"/>
          <p:cNvPicPr preferRelativeResize="0"/>
          <p:nvPr/>
        </p:nvPicPr>
        <p:blipFill rotWithShape="1">
          <a:blip r:embed="rId4">
            <a:alphaModFix/>
          </a:blip>
          <a:srcRect/>
          <a:stretch/>
        </p:blipFill>
        <p:spPr>
          <a:xfrm>
            <a:off x="7139275" y="1407150"/>
            <a:ext cx="533575" cy="570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3" name="Google Shape;123;p8"/>
          <p:cNvSpPr txBox="1">
            <a:spLocks noGrp="1"/>
          </p:cNvSpPr>
          <p:nvPr>
            <p:ph type="body" idx="2"/>
          </p:nvPr>
        </p:nvSpPr>
        <p:spPr>
          <a:xfrm>
            <a:off x="263050" y="1176339"/>
            <a:ext cx="11736900" cy="6318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Count 4 buttons.</a:t>
            </a:r>
            <a:endParaRPr b="1"/>
          </a:p>
        </p:txBody>
      </p:sp>
      <p:sp>
        <p:nvSpPr>
          <p:cNvPr id="124" name="Google Shape;124;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pic>
        <p:nvPicPr>
          <p:cNvPr id="125" name="Google Shape;125;p8"/>
          <p:cNvPicPr preferRelativeResize="0"/>
          <p:nvPr/>
        </p:nvPicPr>
        <p:blipFill rotWithShape="1">
          <a:blip r:embed="rId3">
            <a:alphaModFix/>
          </a:blip>
          <a:srcRect/>
          <a:stretch/>
        </p:blipFill>
        <p:spPr>
          <a:xfrm>
            <a:off x="2436833" y="2405341"/>
            <a:ext cx="945575" cy="945575"/>
          </a:xfrm>
          <a:prstGeom prst="rect">
            <a:avLst/>
          </a:prstGeom>
          <a:noFill/>
          <a:ln>
            <a:noFill/>
          </a:ln>
        </p:spPr>
      </p:pic>
      <p:pic>
        <p:nvPicPr>
          <p:cNvPr id="126" name="Google Shape;126;p8"/>
          <p:cNvPicPr preferRelativeResize="0"/>
          <p:nvPr/>
        </p:nvPicPr>
        <p:blipFill rotWithShape="1">
          <a:blip r:embed="rId4">
            <a:alphaModFix/>
          </a:blip>
          <a:srcRect/>
          <a:stretch/>
        </p:blipFill>
        <p:spPr>
          <a:xfrm>
            <a:off x="3711385" y="2405350"/>
            <a:ext cx="945575" cy="945575"/>
          </a:xfrm>
          <a:prstGeom prst="rect">
            <a:avLst/>
          </a:prstGeom>
          <a:noFill/>
          <a:ln>
            <a:noFill/>
          </a:ln>
        </p:spPr>
      </p:pic>
      <p:pic>
        <p:nvPicPr>
          <p:cNvPr id="127" name="Google Shape;127;p8"/>
          <p:cNvPicPr preferRelativeResize="0"/>
          <p:nvPr/>
        </p:nvPicPr>
        <p:blipFill rotWithShape="1">
          <a:blip r:embed="rId3">
            <a:alphaModFix/>
          </a:blip>
          <a:srcRect/>
          <a:stretch/>
        </p:blipFill>
        <p:spPr>
          <a:xfrm>
            <a:off x="4985936" y="2405341"/>
            <a:ext cx="945575" cy="945575"/>
          </a:xfrm>
          <a:prstGeom prst="rect">
            <a:avLst/>
          </a:prstGeom>
          <a:noFill/>
          <a:ln>
            <a:noFill/>
          </a:ln>
        </p:spPr>
      </p:pic>
      <p:pic>
        <p:nvPicPr>
          <p:cNvPr id="128" name="Google Shape;128;p8"/>
          <p:cNvPicPr preferRelativeResize="0"/>
          <p:nvPr/>
        </p:nvPicPr>
        <p:blipFill rotWithShape="1">
          <a:blip r:embed="rId4">
            <a:alphaModFix/>
          </a:blip>
          <a:srcRect/>
          <a:stretch/>
        </p:blipFill>
        <p:spPr>
          <a:xfrm>
            <a:off x="6260488" y="2405350"/>
            <a:ext cx="945575" cy="945575"/>
          </a:xfrm>
          <a:prstGeom prst="rect">
            <a:avLst/>
          </a:prstGeom>
          <a:noFill/>
          <a:ln>
            <a:noFill/>
          </a:ln>
        </p:spPr>
      </p:pic>
      <p:pic>
        <p:nvPicPr>
          <p:cNvPr id="129" name="Google Shape;129;p8"/>
          <p:cNvPicPr preferRelativeResize="0"/>
          <p:nvPr/>
        </p:nvPicPr>
        <p:blipFill rotWithShape="1">
          <a:blip r:embed="rId3">
            <a:alphaModFix/>
          </a:blip>
          <a:srcRect/>
          <a:stretch/>
        </p:blipFill>
        <p:spPr>
          <a:xfrm>
            <a:off x="7535040" y="2405341"/>
            <a:ext cx="945575" cy="945575"/>
          </a:xfrm>
          <a:prstGeom prst="rect">
            <a:avLst/>
          </a:prstGeom>
          <a:noFill/>
          <a:ln>
            <a:noFill/>
          </a:ln>
        </p:spPr>
      </p:pic>
      <p:pic>
        <p:nvPicPr>
          <p:cNvPr id="130" name="Google Shape;130;p8"/>
          <p:cNvPicPr preferRelativeResize="0"/>
          <p:nvPr/>
        </p:nvPicPr>
        <p:blipFill rotWithShape="1">
          <a:blip r:embed="rId4">
            <a:alphaModFix/>
          </a:blip>
          <a:srcRect/>
          <a:stretch/>
        </p:blipFill>
        <p:spPr>
          <a:xfrm>
            <a:off x="8809592" y="2405350"/>
            <a:ext cx="945575" cy="945575"/>
          </a:xfrm>
          <a:prstGeom prst="rect">
            <a:avLst/>
          </a:prstGeom>
          <a:noFill/>
          <a:ln>
            <a:noFill/>
          </a:ln>
        </p:spPr>
      </p:pic>
      <p:grpSp>
        <p:nvGrpSpPr>
          <p:cNvPr id="131" name="Google Shape;131;p8"/>
          <p:cNvGrpSpPr/>
          <p:nvPr/>
        </p:nvGrpSpPr>
        <p:grpSpPr>
          <a:xfrm>
            <a:off x="348250" y="4939288"/>
            <a:ext cx="7936613" cy="1593900"/>
            <a:chOff x="348250" y="4939288"/>
            <a:chExt cx="7936613" cy="1593900"/>
          </a:xfrm>
        </p:grpSpPr>
        <p:pic>
          <p:nvPicPr>
            <p:cNvPr id="132" name="Google Shape;132;p8"/>
            <p:cNvPicPr preferRelativeResize="0"/>
            <p:nvPr/>
          </p:nvPicPr>
          <p:blipFill rotWithShape="1">
            <a:blip r:embed="rId4">
              <a:alphaModFix/>
            </a:blip>
            <a:srcRect/>
            <a:stretch/>
          </p:blipFill>
          <p:spPr>
            <a:xfrm>
              <a:off x="4255261" y="5263450"/>
              <a:ext cx="945575" cy="945575"/>
            </a:xfrm>
            <a:prstGeom prst="rect">
              <a:avLst/>
            </a:prstGeom>
            <a:noFill/>
            <a:ln>
              <a:noFill/>
            </a:ln>
          </p:spPr>
        </p:pic>
        <p:pic>
          <p:nvPicPr>
            <p:cNvPr id="133" name="Google Shape;133;p8"/>
            <p:cNvPicPr preferRelativeResize="0"/>
            <p:nvPr/>
          </p:nvPicPr>
          <p:blipFill rotWithShape="1">
            <a:blip r:embed="rId3">
              <a:alphaModFix/>
            </a:blip>
            <a:srcRect/>
            <a:stretch/>
          </p:blipFill>
          <p:spPr>
            <a:xfrm>
              <a:off x="5529812" y="5263441"/>
              <a:ext cx="945575" cy="945575"/>
            </a:xfrm>
            <a:prstGeom prst="rect">
              <a:avLst/>
            </a:prstGeom>
            <a:noFill/>
            <a:ln>
              <a:noFill/>
            </a:ln>
          </p:spPr>
        </p:pic>
        <p:pic>
          <p:nvPicPr>
            <p:cNvPr id="134" name="Google Shape;134;p8"/>
            <p:cNvPicPr preferRelativeResize="0"/>
            <p:nvPr/>
          </p:nvPicPr>
          <p:blipFill rotWithShape="1">
            <a:blip r:embed="rId4">
              <a:alphaModFix/>
            </a:blip>
            <a:srcRect/>
            <a:stretch/>
          </p:blipFill>
          <p:spPr>
            <a:xfrm>
              <a:off x="6804363" y="5263450"/>
              <a:ext cx="945575" cy="945575"/>
            </a:xfrm>
            <a:prstGeom prst="rect">
              <a:avLst/>
            </a:prstGeom>
            <a:noFill/>
            <a:ln>
              <a:noFill/>
            </a:ln>
          </p:spPr>
        </p:pic>
        <p:sp>
          <p:nvSpPr>
            <p:cNvPr id="135" name="Google Shape;135;p8"/>
            <p:cNvSpPr/>
            <p:nvPr/>
          </p:nvSpPr>
          <p:spPr>
            <a:xfrm>
              <a:off x="2632563" y="4939288"/>
              <a:ext cx="5652300" cy="1593900"/>
            </a:xfrm>
            <a:prstGeom prst="ellipse">
              <a:avLst/>
            </a:prstGeom>
            <a:noFill/>
            <a:ln w="38100" cap="flat" cmpd="sng">
              <a:solidFill>
                <a:srgbClr val="43A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6" name="Google Shape;136;p8"/>
            <p:cNvSpPr txBox="1"/>
            <p:nvPr/>
          </p:nvSpPr>
          <p:spPr>
            <a:xfrm>
              <a:off x="348250" y="5706075"/>
              <a:ext cx="2170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Various answers</a:t>
              </a:r>
              <a:endParaRPr sz="1800" b="0" i="0" u="none" strike="noStrike" cap="none">
                <a:solidFill>
                  <a:srgbClr val="43A047"/>
                </a:solidFill>
                <a:latin typeface="Century Gothic"/>
                <a:ea typeface="Century Gothic"/>
                <a:cs typeface="Century Gothic"/>
                <a:sym typeface="Century Gothic"/>
              </a:endParaRPr>
            </a:p>
          </p:txBody>
        </p:sp>
        <p:pic>
          <p:nvPicPr>
            <p:cNvPr id="137" name="Google Shape;137;p8"/>
            <p:cNvPicPr preferRelativeResize="0"/>
            <p:nvPr/>
          </p:nvPicPr>
          <p:blipFill rotWithShape="1">
            <a:blip r:embed="rId4">
              <a:alphaModFix/>
            </a:blip>
            <a:srcRect/>
            <a:stretch/>
          </p:blipFill>
          <p:spPr>
            <a:xfrm>
              <a:off x="2980710" y="5263450"/>
              <a:ext cx="945575" cy="945575"/>
            </a:xfrm>
            <a:prstGeom prst="rect">
              <a:avLst/>
            </a:prstGeom>
            <a:noFill/>
            <a:ln>
              <a:noFill/>
            </a:ln>
          </p:spPr>
        </p:pic>
      </p:grpSp>
      <p:sp>
        <p:nvSpPr>
          <p:cNvPr id="138" name="Google Shape;138;p8"/>
          <p:cNvSpPr txBox="1"/>
          <p:nvPr/>
        </p:nvSpPr>
        <p:spPr>
          <a:xfrm>
            <a:off x="263050" y="3871025"/>
            <a:ext cx="6085875" cy="1015632"/>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000000"/>
                </a:solidFill>
                <a:latin typeface="Century Gothic"/>
                <a:ea typeface="Century Gothic"/>
                <a:cs typeface="Century Gothic"/>
                <a:sym typeface="Century Gothic"/>
              </a:rPr>
              <a:t>Compare your 4 buttons with your partners? </a:t>
            </a:r>
            <a:endParaRPr sz="18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dirty="0">
                <a:solidFill>
                  <a:srgbClr val="000000"/>
                </a:solidFill>
                <a:latin typeface="Century Gothic"/>
                <a:ea typeface="Century Gothic"/>
                <a:cs typeface="Century Gothic"/>
                <a:sym typeface="Century Gothic"/>
              </a:rPr>
              <a:t>Are they the same</a:t>
            </a:r>
            <a:r>
              <a:rPr lang="en-GB" sz="1800" dirty="0">
                <a:latin typeface="Century Gothic"/>
                <a:ea typeface="Century Gothic"/>
                <a:cs typeface="Century Gothic"/>
                <a:sym typeface="Century Gothic"/>
              </a:rPr>
              <a:t> o</a:t>
            </a:r>
            <a:r>
              <a:rPr lang="en-GB" sz="1800" b="0" i="0" u="none" strike="noStrike" cap="none" dirty="0">
                <a:solidFill>
                  <a:srgbClr val="000000"/>
                </a:solidFill>
                <a:latin typeface="Century Gothic"/>
                <a:ea typeface="Century Gothic"/>
                <a:cs typeface="Century Gothic"/>
                <a:sym typeface="Century Gothic"/>
              </a:rPr>
              <a:t>r different? </a:t>
            </a:r>
            <a:endParaRPr sz="18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childTnLst>
              </p:cTn>
              <p:nextCondLst>
                <p:cond evt="onClick" delay="0">
                  <p:tgtEl>
                    <p:spTgt spid="12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905584A9-F2E6-C74D-9129-5E25C35FE968}"/>
              </a:ext>
            </a:extLst>
          </p:cNvPr>
          <p:cNvPicPr>
            <a:picLocks noChangeAspect="1"/>
          </p:cNvPicPr>
          <p:nvPr/>
        </p:nvPicPr>
        <p:blipFill>
          <a:blip r:embed="rId3"/>
          <a:stretch>
            <a:fillRect/>
          </a:stretch>
        </p:blipFill>
        <p:spPr>
          <a:xfrm>
            <a:off x="263524" y="1077157"/>
            <a:ext cx="7833360" cy="301752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1464</Words>
  <Application>Microsoft Macintosh PowerPoint</Application>
  <PresentationFormat>Widescreen</PresentationFormat>
  <Paragraphs>163</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objects from a larger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Objects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2022-08-23T18:00:18Z</dcterms:modified>
</cp:coreProperties>
</file>