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rMNRLsy9tHXyGzAQPJily1gvu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45C1F-5AF9-47A3-9711-D9F048E3C8BF}">
  <a:tblStyle styleId="{A5145C1F-5AF9-47A3-9711-D9F048E3C8B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327"/>
  </p:normalViewPr>
  <p:slideViewPr>
    <p:cSldViewPr snapToGrid="0" snapToObjects="1">
      <p:cViewPr varScale="1">
        <p:scale>
          <a:sx n="92" d="100"/>
          <a:sy n="92"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a:t>
            </a:r>
            <a:r>
              <a:rPr lang="en-GB" sz="1200" b="0" i="0" u="none" strike="noStrike" dirty="0">
                <a:solidFill>
                  <a:srgbClr val="000000"/>
                </a:solidFill>
                <a:latin typeface="Arial"/>
                <a:ea typeface="Arial"/>
                <a:cs typeface="Arial"/>
                <a:sym typeface="Arial"/>
              </a:rPr>
              <a:t>umber line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a:t>
            </a:r>
            <a:r>
              <a:rPr lang="en-GB" sz="1200" b="0" i="0" u="none" strike="noStrike" dirty="0">
                <a:solidFill>
                  <a:srgbClr val="000000"/>
                </a:solidFill>
                <a:latin typeface="Arial"/>
                <a:ea typeface="Arial"/>
                <a:cs typeface="Arial"/>
                <a:sym typeface="Arial"/>
              </a:rPr>
              <a:t>here does the number line st</a:t>
            </a:r>
            <a:r>
              <a:rPr lang="en-GB" dirty="0">
                <a:solidFill>
                  <a:srgbClr val="000000"/>
                </a:solidFill>
                <a:latin typeface="Arial"/>
                <a:ea typeface="Arial"/>
                <a:cs typeface="Arial"/>
                <a:sym typeface="Arial"/>
              </a:rPr>
              <a:t>art? Which way will we jump when we find 1 more?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Counting the number rather than the jumps (e.g. counting 0 as 1)</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an you find 1</a:t>
            </a:r>
            <a:r>
              <a:rPr lang="en-GB" dirty="0">
                <a:solidFill>
                  <a:srgbClr val="000000"/>
                </a:solidFill>
                <a:latin typeface="Arial"/>
                <a:ea typeface="Arial"/>
                <a:cs typeface="Arial"/>
                <a:sym typeface="Arial"/>
              </a:rPr>
              <a:t> less?</a:t>
            </a:r>
            <a:endParaRPr sz="1200" b="0" i="0" u="none" strike="noStrike" dirty="0">
              <a:solidFill>
                <a:srgbClr val="000000"/>
              </a:solidFill>
              <a:latin typeface="Arial"/>
              <a:ea typeface="Arial"/>
              <a:cs typeface="Arial"/>
              <a:sym typeface="Arial"/>
            </a:endParaRPr>
          </a:p>
        </p:txBody>
      </p:sp>
      <p:sp>
        <p:nvSpPr>
          <p:cNvPr id="159" name="Google Shape;1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rgbClr val="000000"/>
              </a:buClr>
              <a:buSzPts val="1200"/>
              <a:buFont typeface="Arial"/>
              <a:buAutoNum type="alphaLcParenR"/>
            </a:pPr>
            <a:r>
              <a:rPr lang="en-GB" dirty="0">
                <a:latin typeface="Arial"/>
                <a:ea typeface="Arial"/>
                <a:cs typeface="Arial"/>
                <a:sym typeface="Arial"/>
              </a:rPr>
              <a:t>It takes 8 jumps to get from 0 to 8.</a:t>
            </a:r>
            <a:endParaRPr lang="en-GB" dirty="0">
              <a:latin typeface="Calibri"/>
              <a:ea typeface="Arial"/>
              <a:cs typeface="Calibri"/>
              <a:sym typeface="Calibri"/>
            </a:endParaRPr>
          </a:p>
          <a:p>
            <a:pPr marL="228600" lvl="0" indent="-228600" algn="l" rtl="0">
              <a:spcBef>
                <a:spcPts val="0"/>
              </a:spcBef>
              <a:spcAft>
                <a:spcPts val="0"/>
              </a:spcAft>
              <a:buClr>
                <a:srgbClr val="000000"/>
              </a:buClr>
              <a:buSzPts val="1200"/>
              <a:buFont typeface="Arial"/>
              <a:buAutoNum type="alphaLcParenR"/>
            </a:pPr>
            <a:r>
              <a:rPr lang="en-GB" dirty="0">
                <a:latin typeface="Arial"/>
                <a:ea typeface="Arial"/>
                <a:cs typeface="Arial"/>
                <a:sym typeface="Arial"/>
              </a:rPr>
              <a:t>If he makes one more jump forward, he is on 9.</a:t>
            </a:r>
            <a:endParaRPr dirty="0"/>
          </a:p>
        </p:txBody>
      </p:sp>
      <p:sp>
        <p:nvSpPr>
          <p:cNvPr id="191" name="Google Shape;19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do we know where the numbers go? Why it is important to know the starting number on the number line?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thinking the number line starts on 1, not 0.</a:t>
            </a:r>
            <a:endParaRPr dirty="0"/>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0" dirty="0"/>
              <a:t>Answers will vary as this is a game.</a:t>
            </a:r>
            <a:endParaRPr i="0" dirty="0"/>
          </a:p>
        </p:txBody>
      </p:sp>
      <p:sp>
        <p:nvSpPr>
          <p:cNvPr id="212" name="Google Shape;2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 number shapes, tens frames and counters, dice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Which number is the arrow pointing to? Which number are being represented? Which representation is the odd one out? What number does this represent? Where is that number on the number line? </a:t>
            </a:r>
            <a:endParaRPr dirty="0"/>
          </a:p>
        </p:txBody>
      </p:sp>
      <p:sp>
        <p:nvSpPr>
          <p:cNvPr id="219" name="Google Shape;2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may not be ready to move on to number lines in an abstract form. Instead create number lines from mathematical representations (such as number shapes). Encourage the pupils to count on from one or identify a number they know and count on/ back from there.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sha</a:t>
            </a:r>
            <a:r>
              <a:rPr lang="en-GB" dirty="0">
                <a:solidFill>
                  <a:srgbClr val="000000"/>
                </a:solidFill>
                <a:latin typeface="Arial"/>
                <a:ea typeface="Arial"/>
                <a:cs typeface="Arial"/>
                <a:sym typeface="Arial"/>
              </a:rPr>
              <a:t>pes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n</a:t>
            </a:r>
            <a:r>
              <a:rPr lang="en-GB" dirty="0">
                <a:solidFill>
                  <a:srgbClr val="000000"/>
                </a:solidFill>
                <a:latin typeface="Arial"/>
                <a:ea typeface="Arial"/>
                <a:cs typeface="Arial"/>
                <a:sym typeface="Arial"/>
              </a:rPr>
              <a:t>umber am I pointing to? How do you know? Which number comes next?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count on from one each time and not understand they can use their knowledge of numbers to count on/ back.</a:t>
            </a:r>
            <a:endParaRPr dirty="0"/>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Cu</a:t>
            </a:r>
            <a:r>
              <a:rPr lang="en-GB" dirty="0">
                <a:solidFill>
                  <a:srgbClr val="000000"/>
                </a:solidFill>
                <a:latin typeface="Arial"/>
                <a:ea typeface="Arial"/>
                <a:cs typeface="Arial"/>
                <a:sym typeface="Arial"/>
              </a:rPr>
              <a:t>bes</a:t>
            </a:r>
            <a:endParaRPr dirty="0"/>
          </a:p>
          <a:p>
            <a:pPr marL="0" lvl="0" indent="0" algn="l" rtl="0">
              <a:spcBef>
                <a:spcPts val="0"/>
              </a:spcBef>
              <a:spcAft>
                <a:spcPts val="0"/>
              </a:spcAft>
              <a:buClr>
                <a:schemeClr val="dk1"/>
              </a:buClr>
              <a:buSzPts val="1200"/>
              <a:buFont typeface="Arial"/>
              <a:buNone/>
            </a:pPr>
            <a:r>
              <a:rPr lang="en-GB" b="1">
                <a:latin typeface="Arial"/>
                <a:ea typeface="Arial"/>
                <a:cs typeface="Arial"/>
                <a:sym typeface="Arial"/>
              </a:rPr>
              <a:t>Key Questions </a:t>
            </a:r>
            <a:r>
              <a:rPr lang="en-GB">
                <a:latin typeface="Arial"/>
                <a:ea typeface="Arial"/>
                <a:cs typeface="Arial"/>
                <a:sym typeface="Arial"/>
              </a:rPr>
              <a:t>– Which number am I pointing to? </a:t>
            </a:r>
            <a:r>
              <a:rPr lang="en-GB" dirty="0">
                <a:latin typeface="Arial"/>
                <a:ea typeface="Arial"/>
                <a:cs typeface="Arial"/>
                <a:sym typeface="Arial"/>
              </a:rPr>
              <a:t>How do you know? Which number comes next?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count on from one each time and not understand they can use their knowledge of numbers to count on/ back</a:t>
            </a:r>
            <a:endParaRPr dirty="0"/>
          </a:p>
        </p:txBody>
      </p:sp>
      <p:sp>
        <p:nvSpPr>
          <p:cNvPr id="267" name="Google Shape;2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Correct answer.</a:t>
            </a:r>
            <a:endParaRPr b="0"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B – The pupil has identified the number before the missing number.</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The pupil has identified the number after the missing number. </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The pupil has identified the first number on the number line.</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Counting stick</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Which number comes next? How do you know? Can you count backwards? What is the same, what is different? </a:t>
            </a:r>
            <a:endParaRPr dirty="0"/>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1" u="none" strike="noStrike" dirty="0">
                <a:solidFill>
                  <a:schemeClr val="dk1"/>
                </a:solidFill>
                <a:latin typeface="Calibri"/>
                <a:ea typeface="Calibri"/>
                <a:cs typeface="Calibri"/>
                <a:sym typeface="Calibri"/>
              </a:rPr>
              <a:t>Use this slide to discuss what a number line shows us. Identify what we have used that is similar to a number line (number tracks)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 number line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can you see? What do you notice about the numbers? Are the lines evenly spaced or not? Where are the numbers written? Which number starts this number line? Which number ends this number line? </a:t>
            </a:r>
            <a:r>
              <a:rPr lang="en-GB" sz="1200" b="0" i="1" u="none" strike="noStrike" dirty="0">
                <a:solidFill>
                  <a:schemeClr val="dk1"/>
                </a:solidFill>
                <a:latin typeface="Calibri"/>
                <a:ea typeface="Calibri"/>
                <a:cs typeface="Calibri"/>
                <a:sym typeface="Calibri"/>
              </a:rPr>
              <a:t>(Avoid saying ’starts a number line’ as this may cause a misconception about number lines always starting with 0)</a:t>
            </a:r>
            <a:endParaRPr b="0" dirty="0"/>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a:t>
            </a:r>
            <a:r>
              <a:rPr lang="en-GB" sz="1200" b="0" i="0" u="none" strike="noStrike" dirty="0">
                <a:solidFill>
                  <a:srgbClr val="000000"/>
                </a:solidFill>
                <a:latin typeface="Arial"/>
                <a:ea typeface="Arial"/>
                <a:cs typeface="Arial"/>
                <a:sym typeface="Arial"/>
              </a:rPr>
              <a:t>umber line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are the numbers presented on the number line? </a:t>
            </a:r>
            <a:r>
              <a:rPr lang="en-GB" dirty="0">
                <a:solidFill>
                  <a:srgbClr val="000000"/>
                </a:solidFill>
                <a:latin typeface="Arial"/>
                <a:ea typeface="Arial"/>
                <a:cs typeface="Arial"/>
                <a:sym typeface="Arial"/>
              </a:rPr>
              <a:t>W</a:t>
            </a:r>
            <a:r>
              <a:rPr lang="en-GB" sz="1200" b="0" i="0" u="none" strike="noStrike" dirty="0">
                <a:solidFill>
                  <a:srgbClr val="000000"/>
                </a:solidFill>
                <a:latin typeface="Arial"/>
                <a:ea typeface="Arial"/>
                <a:cs typeface="Arial"/>
                <a:sym typeface="Arial"/>
              </a:rPr>
              <a:t>hat does each mar</a:t>
            </a:r>
            <a:r>
              <a:rPr lang="en-GB" dirty="0">
                <a:solidFill>
                  <a:srgbClr val="000000"/>
                </a:solidFill>
                <a:latin typeface="Arial"/>
                <a:ea typeface="Arial"/>
                <a:cs typeface="Arial"/>
                <a:sym typeface="Arial"/>
              </a:rPr>
              <a:t>k on the number line represent? Do we have to start counting from 0 each time?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a:t>
            </a:r>
            <a:r>
              <a:rPr lang="en-GB" sz="1200" b="0" i="0" u="none" strike="noStrike" dirty="0">
                <a:solidFill>
                  <a:srgbClr val="000000"/>
                </a:solidFill>
                <a:latin typeface="Arial"/>
                <a:ea typeface="Arial"/>
                <a:cs typeface="Arial"/>
                <a:sym typeface="Arial"/>
              </a:rPr>
              <a:t>tarting from 0 each time when identifying a number.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F</a:t>
            </a:r>
            <a:r>
              <a:rPr lang="en-GB" sz="1200" b="0" i="0" u="none" strike="noStrike" dirty="0">
                <a:solidFill>
                  <a:srgbClr val="000000"/>
                </a:solidFill>
                <a:latin typeface="Arial"/>
                <a:ea typeface="Arial"/>
                <a:cs typeface="Arial"/>
                <a:sym typeface="Arial"/>
              </a:rPr>
              <a:t>ind 1 less than or more than a given number.</a:t>
            </a:r>
            <a:endParaRPr dirty="0"/>
          </a:p>
        </p:txBody>
      </p:sp>
      <p:sp>
        <p:nvSpPr>
          <p:cNvPr id="122" name="Google Shape;1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dirty="0">
                <a:latin typeface="Arial"/>
                <a:ea typeface="Arial"/>
                <a:cs typeface="Arial"/>
                <a:sym typeface="Arial"/>
              </a:rPr>
              <a:t>Instructions should be accurately followed.</a:t>
            </a:r>
            <a:endParaRPr dirty="0"/>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use a number line</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1</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 (within 10)</a:t>
            </a:r>
            <a:endParaRPr/>
          </a:p>
        </p:txBody>
      </p:sp>
      <p:sp>
        <p:nvSpPr>
          <p:cNvPr id="49" name="Google Shape;49;p1"/>
          <p:cNvSpPr txBox="1">
            <a:spLocks noGrp="1"/>
          </p:cNvSpPr>
          <p:nvPr>
            <p:ph type="body" idx="3"/>
          </p:nvPr>
        </p:nvSpPr>
        <p:spPr>
          <a:xfrm>
            <a:off x="1880393" y="4574330"/>
            <a:ext cx="8431213" cy="91207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use a number line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62" name="Google Shape;162;p10"/>
          <p:cNvSpPr txBox="1">
            <a:spLocks noGrp="1"/>
          </p:cNvSpPr>
          <p:nvPr>
            <p:ph type="body" idx="2"/>
          </p:nvPr>
        </p:nvSpPr>
        <p:spPr>
          <a:xfrm>
            <a:off x="263046" y="1176338"/>
            <a:ext cx="11736887" cy="1095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A frog starts on 0. </a:t>
            </a:r>
            <a:endParaRPr/>
          </a:p>
          <a:p>
            <a:pPr marL="0" lvl="0" indent="0" algn="l" rtl="0">
              <a:lnSpc>
                <a:spcPct val="150000"/>
              </a:lnSpc>
              <a:spcBef>
                <a:spcPts val="1000"/>
              </a:spcBef>
              <a:spcAft>
                <a:spcPts val="0"/>
              </a:spcAft>
              <a:buClr>
                <a:srgbClr val="222222"/>
              </a:buClr>
              <a:buSzPts val="1800"/>
              <a:buNone/>
            </a:pPr>
            <a:r>
              <a:rPr lang="en-GB" b="1"/>
              <a:t>How many jumps does it need to take to get to 6?</a:t>
            </a:r>
            <a:endParaRPr/>
          </a:p>
        </p:txBody>
      </p:sp>
      <p:sp>
        <p:nvSpPr>
          <p:cNvPr id="163" name="Google Shape;163;p10"/>
          <p:cNvSpPr txBox="1"/>
          <p:nvPr/>
        </p:nvSpPr>
        <p:spPr>
          <a:xfrm>
            <a:off x="263046" y="2272145"/>
            <a:ext cx="5557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It takes 6 jumps to get from 0 to 6.</a:t>
            </a:r>
            <a:endParaRPr/>
          </a:p>
        </p:txBody>
      </p:sp>
      <p:sp>
        <p:nvSpPr>
          <p:cNvPr id="164" name="Google Shape;164;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65" name="Google Shape;165;p10"/>
          <p:cNvSpPr txBox="1"/>
          <p:nvPr/>
        </p:nvSpPr>
        <p:spPr>
          <a:xfrm>
            <a:off x="263046" y="4811039"/>
            <a:ext cx="6096000"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chemeClr val="dk1"/>
                </a:solidFill>
                <a:latin typeface="Century Gothic"/>
                <a:ea typeface="Century Gothic"/>
                <a:cs typeface="Century Gothic"/>
                <a:sym typeface="Century Gothic"/>
              </a:rPr>
              <a:t>He makes 1 more jump forward. </a:t>
            </a:r>
            <a:endParaRPr/>
          </a:p>
          <a:p>
            <a:pPr marL="0" marR="0" lvl="0" indent="0" algn="l" rtl="0">
              <a:lnSpc>
                <a:spcPct val="150000"/>
              </a:lnSpc>
              <a:spcBef>
                <a:spcPts val="0"/>
              </a:spcBef>
              <a:spcAft>
                <a:spcPts val="0"/>
              </a:spcAft>
              <a:buNone/>
            </a:pPr>
            <a:r>
              <a:rPr lang="en-GB" sz="1800" b="1">
                <a:solidFill>
                  <a:schemeClr val="dk1"/>
                </a:solidFill>
                <a:latin typeface="Century Gothic"/>
                <a:ea typeface="Century Gothic"/>
                <a:cs typeface="Century Gothic"/>
                <a:sym typeface="Century Gothic"/>
              </a:rPr>
              <a:t>What number is he on now?</a:t>
            </a:r>
            <a:endParaRPr/>
          </a:p>
        </p:txBody>
      </p:sp>
      <p:sp>
        <p:nvSpPr>
          <p:cNvPr id="166" name="Google Shape;166;p10"/>
          <p:cNvSpPr txBox="1"/>
          <p:nvPr/>
        </p:nvSpPr>
        <p:spPr>
          <a:xfrm>
            <a:off x="263046" y="5793669"/>
            <a:ext cx="5557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If he makes one more jump forward, he is on 7.</a:t>
            </a:r>
            <a:endParaRPr/>
          </a:p>
        </p:txBody>
      </p:sp>
      <p:pic>
        <p:nvPicPr>
          <p:cNvPr id="167" name="Google Shape;167;p10" descr="A picture containing food, drawing&#10;&#10;Description automatically generated"/>
          <p:cNvPicPr preferRelativeResize="0"/>
          <p:nvPr/>
        </p:nvPicPr>
        <p:blipFill rotWithShape="1">
          <a:blip r:embed="rId3">
            <a:alphaModFix/>
          </a:blip>
          <a:srcRect/>
          <a:stretch/>
        </p:blipFill>
        <p:spPr>
          <a:xfrm>
            <a:off x="774000" y="3348000"/>
            <a:ext cx="1385925" cy="1319925"/>
          </a:xfrm>
          <a:prstGeom prst="rect">
            <a:avLst/>
          </a:prstGeom>
          <a:noFill/>
          <a:ln>
            <a:noFill/>
          </a:ln>
        </p:spPr>
      </p:pic>
      <p:grpSp>
        <p:nvGrpSpPr>
          <p:cNvPr id="168" name="Google Shape;168;p10"/>
          <p:cNvGrpSpPr/>
          <p:nvPr/>
        </p:nvGrpSpPr>
        <p:grpSpPr>
          <a:xfrm>
            <a:off x="2159925" y="4013594"/>
            <a:ext cx="8917926" cy="741441"/>
            <a:chOff x="0" y="2634211"/>
            <a:chExt cx="9234675" cy="877238"/>
          </a:xfrm>
        </p:grpSpPr>
        <p:pic>
          <p:nvPicPr>
            <p:cNvPr id="169" name="Google Shape;169;p10"/>
            <p:cNvPicPr preferRelativeResize="0"/>
            <p:nvPr/>
          </p:nvPicPr>
          <p:blipFill rotWithShape="1">
            <a:blip r:embed="rId4">
              <a:alphaModFix/>
            </a:blip>
            <a:srcRect/>
            <a:stretch/>
          </p:blipFill>
          <p:spPr>
            <a:xfrm>
              <a:off x="152400" y="2634211"/>
              <a:ext cx="8839200" cy="294640"/>
            </a:xfrm>
            <a:prstGeom prst="rect">
              <a:avLst/>
            </a:prstGeom>
            <a:noFill/>
            <a:ln>
              <a:noFill/>
            </a:ln>
          </p:spPr>
        </p:pic>
        <p:sp>
          <p:nvSpPr>
            <p:cNvPr id="170" name="Google Shape;170;p10"/>
            <p:cNvSpPr txBox="1"/>
            <p:nvPr/>
          </p:nvSpPr>
          <p:spPr>
            <a:xfrm>
              <a:off x="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0</a:t>
              </a:r>
              <a:endParaRPr sz="2000">
                <a:solidFill>
                  <a:schemeClr val="dk1"/>
                </a:solidFill>
                <a:latin typeface="Century Gothic"/>
                <a:ea typeface="Century Gothic"/>
                <a:cs typeface="Century Gothic"/>
                <a:sym typeface="Century Gothic"/>
              </a:endParaRPr>
            </a:p>
          </p:txBody>
        </p:sp>
        <p:sp>
          <p:nvSpPr>
            <p:cNvPr id="171" name="Google Shape;171;p10"/>
            <p:cNvSpPr txBox="1"/>
            <p:nvPr/>
          </p:nvSpPr>
          <p:spPr>
            <a:xfrm>
              <a:off x="8483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a:t>
              </a:r>
              <a:endParaRPr sz="2000">
                <a:solidFill>
                  <a:schemeClr val="dk1"/>
                </a:solidFill>
                <a:latin typeface="Century Gothic"/>
                <a:ea typeface="Century Gothic"/>
                <a:cs typeface="Century Gothic"/>
                <a:sym typeface="Century Gothic"/>
              </a:endParaRPr>
            </a:p>
          </p:txBody>
        </p:sp>
        <p:sp>
          <p:nvSpPr>
            <p:cNvPr id="172" name="Google Shape;172;p10"/>
            <p:cNvSpPr txBox="1"/>
            <p:nvPr/>
          </p:nvSpPr>
          <p:spPr>
            <a:xfrm>
              <a:off x="17501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2</a:t>
              </a:r>
              <a:endParaRPr sz="2000">
                <a:solidFill>
                  <a:schemeClr val="dk1"/>
                </a:solidFill>
                <a:latin typeface="Century Gothic"/>
                <a:ea typeface="Century Gothic"/>
                <a:cs typeface="Century Gothic"/>
                <a:sym typeface="Century Gothic"/>
              </a:endParaRPr>
            </a:p>
          </p:txBody>
        </p:sp>
        <p:sp>
          <p:nvSpPr>
            <p:cNvPr id="173" name="Google Shape;173;p10"/>
            <p:cNvSpPr txBox="1"/>
            <p:nvPr/>
          </p:nvSpPr>
          <p:spPr>
            <a:xfrm>
              <a:off x="26185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3</a:t>
              </a:r>
              <a:endParaRPr sz="2000">
                <a:solidFill>
                  <a:schemeClr val="dk1"/>
                </a:solidFill>
                <a:latin typeface="Century Gothic"/>
                <a:ea typeface="Century Gothic"/>
                <a:cs typeface="Century Gothic"/>
                <a:sym typeface="Century Gothic"/>
              </a:endParaRPr>
            </a:p>
          </p:txBody>
        </p:sp>
        <p:sp>
          <p:nvSpPr>
            <p:cNvPr id="174" name="Google Shape;174;p10"/>
            <p:cNvSpPr txBox="1"/>
            <p:nvPr/>
          </p:nvSpPr>
          <p:spPr>
            <a:xfrm>
              <a:off x="34868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4</a:t>
              </a:r>
              <a:endParaRPr sz="2000">
                <a:solidFill>
                  <a:schemeClr val="dk1"/>
                </a:solidFill>
                <a:latin typeface="Century Gothic"/>
                <a:ea typeface="Century Gothic"/>
                <a:cs typeface="Century Gothic"/>
                <a:sym typeface="Century Gothic"/>
              </a:endParaRPr>
            </a:p>
          </p:txBody>
        </p:sp>
        <p:sp>
          <p:nvSpPr>
            <p:cNvPr id="175" name="Google Shape;175;p10"/>
            <p:cNvSpPr txBox="1"/>
            <p:nvPr/>
          </p:nvSpPr>
          <p:spPr>
            <a:xfrm>
              <a:off x="43983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5</a:t>
              </a:r>
              <a:endParaRPr sz="2000">
                <a:solidFill>
                  <a:schemeClr val="dk1"/>
                </a:solidFill>
                <a:latin typeface="Century Gothic"/>
                <a:ea typeface="Century Gothic"/>
                <a:cs typeface="Century Gothic"/>
                <a:sym typeface="Century Gothic"/>
              </a:endParaRPr>
            </a:p>
          </p:txBody>
        </p:sp>
        <p:sp>
          <p:nvSpPr>
            <p:cNvPr id="176" name="Google Shape;176;p10"/>
            <p:cNvSpPr txBox="1"/>
            <p:nvPr/>
          </p:nvSpPr>
          <p:spPr>
            <a:xfrm>
              <a:off x="52800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6</a:t>
              </a:r>
              <a:endParaRPr sz="2000">
                <a:solidFill>
                  <a:schemeClr val="dk1"/>
                </a:solidFill>
                <a:latin typeface="Century Gothic"/>
                <a:ea typeface="Century Gothic"/>
                <a:cs typeface="Century Gothic"/>
                <a:sym typeface="Century Gothic"/>
              </a:endParaRPr>
            </a:p>
          </p:txBody>
        </p:sp>
        <p:sp>
          <p:nvSpPr>
            <p:cNvPr id="177" name="Google Shape;177;p10"/>
            <p:cNvSpPr txBox="1"/>
            <p:nvPr/>
          </p:nvSpPr>
          <p:spPr>
            <a:xfrm>
              <a:off x="61617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7</a:t>
              </a:r>
              <a:endParaRPr sz="2000">
                <a:solidFill>
                  <a:schemeClr val="dk1"/>
                </a:solidFill>
                <a:latin typeface="Century Gothic"/>
                <a:ea typeface="Century Gothic"/>
                <a:cs typeface="Century Gothic"/>
                <a:sym typeface="Century Gothic"/>
              </a:endParaRPr>
            </a:p>
          </p:txBody>
        </p:sp>
        <p:sp>
          <p:nvSpPr>
            <p:cNvPr id="178" name="Google Shape;178;p10"/>
            <p:cNvSpPr txBox="1"/>
            <p:nvPr/>
          </p:nvSpPr>
          <p:spPr>
            <a:xfrm>
              <a:off x="70434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8</a:t>
              </a:r>
              <a:endParaRPr sz="2000">
                <a:solidFill>
                  <a:schemeClr val="dk1"/>
                </a:solidFill>
                <a:latin typeface="Century Gothic"/>
                <a:ea typeface="Century Gothic"/>
                <a:cs typeface="Century Gothic"/>
                <a:sym typeface="Century Gothic"/>
              </a:endParaRPr>
            </a:p>
          </p:txBody>
        </p:sp>
        <p:sp>
          <p:nvSpPr>
            <p:cNvPr id="179" name="Google Shape;179;p10"/>
            <p:cNvSpPr txBox="1"/>
            <p:nvPr/>
          </p:nvSpPr>
          <p:spPr>
            <a:xfrm>
              <a:off x="79252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9</a:t>
              </a:r>
              <a:endParaRPr sz="2000">
                <a:solidFill>
                  <a:schemeClr val="dk1"/>
                </a:solidFill>
                <a:latin typeface="Century Gothic"/>
                <a:ea typeface="Century Gothic"/>
                <a:cs typeface="Century Gothic"/>
                <a:sym typeface="Century Gothic"/>
              </a:endParaRPr>
            </a:p>
          </p:txBody>
        </p:sp>
        <p:sp>
          <p:nvSpPr>
            <p:cNvPr id="180" name="Google Shape;180;p10"/>
            <p:cNvSpPr txBox="1"/>
            <p:nvPr/>
          </p:nvSpPr>
          <p:spPr>
            <a:xfrm>
              <a:off x="8683875" y="2928850"/>
              <a:ext cx="5508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10</a:t>
              </a:r>
              <a:endParaRPr sz="2000">
                <a:solidFill>
                  <a:schemeClr val="dk1"/>
                </a:solidFill>
                <a:latin typeface="Century Gothic"/>
                <a:ea typeface="Century Gothic"/>
                <a:cs typeface="Century Gothic"/>
                <a:sym typeface="Century Gothic"/>
              </a:endParaRPr>
            </a:p>
          </p:txBody>
        </p:sp>
      </p:grpSp>
      <p:grpSp>
        <p:nvGrpSpPr>
          <p:cNvPr id="181" name="Google Shape;181;p10"/>
          <p:cNvGrpSpPr/>
          <p:nvPr/>
        </p:nvGrpSpPr>
        <p:grpSpPr>
          <a:xfrm>
            <a:off x="2325225" y="3637116"/>
            <a:ext cx="5183583" cy="369300"/>
            <a:chOff x="2325225" y="3637116"/>
            <a:chExt cx="5183583" cy="369300"/>
          </a:xfrm>
        </p:grpSpPr>
        <p:sp>
          <p:nvSpPr>
            <p:cNvPr id="182" name="Google Shape;182;p10"/>
            <p:cNvSpPr/>
            <p:nvPr/>
          </p:nvSpPr>
          <p:spPr>
            <a:xfrm>
              <a:off x="2325225" y="3637116"/>
              <a:ext cx="934356" cy="369300"/>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83" name="Google Shape;183;p10"/>
            <p:cNvSpPr/>
            <p:nvPr/>
          </p:nvSpPr>
          <p:spPr>
            <a:xfrm>
              <a:off x="3156443" y="3637116"/>
              <a:ext cx="934356" cy="369300"/>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84" name="Google Shape;184;p10"/>
            <p:cNvSpPr/>
            <p:nvPr/>
          </p:nvSpPr>
          <p:spPr>
            <a:xfrm>
              <a:off x="4017763" y="3637116"/>
              <a:ext cx="934356" cy="369300"/>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85" name="Google Shape;185;p10"/>
            <p:cNvSpPr/>
            <p:nvPr/>
          </p:nvSpPr>
          <p:spPr>
            <a:xfrm>
              <a:off x="4848489" y="3637116"/>
              <a:ext cx="934356" cy="369300"/>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86" name="Google Shape;186;p10"/>
            <p:cNvSpPr/>
            <p:nvPr/>
          </p:nvSpPr>
          <p:spPr>
            <a:xfrm>
              <a:off x="5694942" y="3637116"/>
              <a:ext cx="934356" cy="369300"/>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87" name="Google Shape;187;p10"/>
            <p:cNvSpPr/>
            <p:nvPr/>
          </p:nvSpPr>
          <p:spPr>
            <a:xfrm>
              <a:off x="6574452" y="3637116"/>
              <a:ext cx="934356" cy="369300"/>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500"/>
                                        <p:tgtEl>
                                          <p:spTgt spid="166"/>
                                        </p:tgtEl>
                                      </p:cBhvr>
                                    </p:animEffect>
                                  </p:childTnLst>
                                </p:cTn>
                              </p:par>
                              <p:par>
                                <p:cTn id="11" presetID="10" presetClass="entr" presetSubtype="0" fill="hold" nodeType="with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fade">
                                      <p:cBhvr>
                                        <p:cTn id="13" dur="500"/>
                                        <p:tgtEl>
                                          <p:spTgt spid="181"/>
                                        </p:tgtEl>
                                      </p:cBhvr>
                                    </p:animEffect>
                                  </p:childTnLst>
                                </p:cTn>
                              </p:par>
                            </p:childTnLst>
                          </p:cTn>
                        </p:par>
                      </p:childTnLst>
                    </p:cTn>
                  </p:par>
                </p:childTnLst>
              </p:cTn>
              <p:nextCondLst>
                <p:cond evt="onClick" delay="0">
                  <p:tgtEl>
                    <p:spTgt spid="16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Chart, scatter chart, box and whisker chart&#10;&#10;Description automatically generated">
            <a:extLst>
              <a:ext uri="{FF2B5EF4-FFF2-40B4-BE49-F238E27FC236}">
                <a16:creationId xmlns:a16="http://schemas.microsoft.com/office/drawing/2014/main" id="{46B4D87C-A475-A14E-9AC4-3E94EEC52259}"/>
              </a:ext>
            </a:extLst>
          </p:cNvPr>
          <p:cNvPicPr>
            <a:picLocks noChangeAspect="1"/>
          </p:cNvPicPr>
          <p:nvPr/>
        </p:nvPicPr>
        <p:blipFill>
          <a:blip r:embed="rId3"/>
          <a:stretch>
            <a:fillRect/>
          </a:stretch>
        </p:blipFill>
        <p:spPr>
          <a:xfrm>
            <a:off x="263524" y="1077157"/>
            <a:ext cx="8244840" cy="23926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01" name="Google Shape;201;p12"/>
          <p:cNvSpPr txBox="1">
            <a:spLocks noGrp="1"/>
          </p:cNvSpPr>
          <p:nvPr>
            <p:ph type="body" idx="2"/>
          </p:nvPr>
        </p:nvSpPr>
        <p:spPr>
          <a:xfrm>
            <a:off x="263046" y="1176339"/>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Write 4, 7 and 2 in the correct order on the number line. </a:t>
            </a:r>
            <a:endParaRPr/>
          </a:p>
          <a:p>
            <a:pPr marL="0" lvl="0" indent="0" algn="l" rtl="0">
              <a:lnSpc>
                <a:spcPct val="150000"/>
              </a:lnSpc>
              <a:spcBef>
                <a:spcPts val="1000"/>
              </a:spcBef>
              <a:spcAft>
                <a:spcPts val="0"/>
              </a:spcAft>
              <a:buClr>
                <a:srgbClr val="222222"/>
              </a:buClr>
              <a:buSzPts val="1800"/>
              <a:buNone/>
            </a:pPr>
            <a:endParaRPr/>
          </a:p>
        </p:txBody>
      </p:sp>
      <p:sp>
        <p:nvSpPr>
          <p:cNvPr id="202" name="Google Shape;202;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03" name="Google Shape;203;p12"/>
          <p:cNvGrpSpPr/>
          <p:nvPr/>
        </p:nvGrpSpPr>
        <p:grpSpPr>
          <a:xfrm>
            <a:off x="1882834" y="3185527"/>
            <a:ext cx="8683188" cy="741441"/>
            <a:chOff x="0" y="2634211"/>
            <a:chExt cx="8991600" cy="877238"/>
          </a:xfrm>
        </p:grpSpPr>
        <p:pic>
          <p:nvPicPr>
            <p:cNvPr id="204" name="Google Shape;204;p12"/>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05" name="Google Shape;205;p12"/>
            <p:cNvSpPr txBox="1"/>
            <p:nvPr/>
          </p:nvSpPr>
          <p:spPr>
            <a:xfrm>
              <a:off x="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0</a:t>
              </a:r>
              <a:endParaRPr sz="2000">
                <a:solidFill>
                  <a:schemeClr val="dk1"/>
                </a:solidFill>
                <a:latin typeface="Century Gothic"/>
                <a:ea typeface="Century Gothic"/>
                <a:cs typeface="Century Gothic"/>
                <a:sym typeface="Century Gothic"/>
              </a:endParaRPr>
            </a:p>
          </p:txBody>
        </p:sp>
      </p:grpSp>
      <p:sp>
        <p:nvSpPr>
          <p:cNvPr id="206" name="Google Shape;206;p12"/>
          <p:cNvSpPr txBox="1"/>
          <p:nvPr/>
        </p:nvSpPr>
        <p:spPr>
          <a:xfrm>
            <a:off x="3572930" y="3434556"/>
            <a:ext cx="335484" cy="49241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2</a:t>
            </a:r>
            <a:endParaRPr sz="2000">
              <a:solidFill>
                <a:srgbClr val="43A047"/>
              </a:solidFill>
              <a:latin typeface="Century Gothic"/>
              <a:ea typeface="Century Gothic"/>
              <a:cs typeface="Century Gothic"/>
              <a:sym typeface="Century Gothic"/>
            </a:endParaRPr>
          </a:p>
        </p:txBody>
      </p:sp>
      <p:sp>
        <p:nvSpPr>
          <p:cNvPr id="207" name="Google Shape;207;p12"/>
          <p:cNvSpPr txBox="1"/>
          <p:nvPr/>
        </p:nvSpPr>
        <p:spPr>
          <a:xfrm>
            <a:off x="5250109" y="3434556"/>
            <a:ext cx="335484" cy="49241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4</a:t>
            </a:r>
            <a:endParaRPr sz="2000">
              <a:solidFill>
                <a:srgbClr val="43A047"/>
              </a:solidFill>
              <a:latin typeface="Century Gothic"/>
              <a:ea typeface="Century Gothic"/>
              <a:cs typeface="Century Gothic"/>
              <a:sym typeface="Century Gothic"/>
            </a:endParaRPr>
          </a:p>
        </p:txBody>
      </p:sp>
      <p:sp>
        <p:nvSpPr>
          <p:cNvPr id="208" name="Google Shape;208;p12"/>
          <p:cNvSpPr txBox="1"/>
          <p:nvPr/>
        </p:nvSpPr>
        <p:spPr>
          <a:xfrm>
            <a:off x="7833236" y="3434556"/>
            <a:ext cx="335484" cy="49241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7</a:t>
            </a:r>
            <a:endParaRPr sz="200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5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fade">
                                      <p:cBhvr>
                                        <p:cTn id="13" dur="500"/>
                                        <p:tgtEl>
                                          <p:spTgt spid="208"/>
                                        </p:tgtEl>
                                      </p:cBhvr>
                                    </p:animEffect>
                                  </p:childTnLst>
                                </p:cTn>
                              </p:par>
                            </p:childTnLst>
                          </p:cTn>
                        </p:par>
                      </p:childTnLst>
                    </p:cTn>
                  </p:par>
                </p:childTnLst>
              </p:cTn>
              <p:nextCondLst>
                <p:cond evt="onClick" delay="0">
                  <p:tgtEl>
                    <p:spTgt spid="20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Text, letter&#10;&#10;Description automatically generated">
            <a:extLst>
              <a:ext uri="{FF2B5EF4-FFF2-40B4-BE49-F238E27FC236}">
                <a16:creationId xmlns:a16="http://schemas.microsoft.com/office/drawing/2014/main" id="{1BA750AA-E2EC-0449-A501-BCB39FAC62E8}"/>
              </a:ext>
            </a:extLst>
          </p:cNvPr>
          <p:cNvPicPr>
            <a:picLocks noChangeAspect="1"/>
          </p:cNvPicPr>
          <p:nvPr/>
        </p:nvPicPr>
        <p:blipFill>
          <a:blip r:embed="rId3"/>
          <a:stretch>
            <a:fillRect/>
          </a:stretch>
        </p:blipFill>
        <p:spPr>
          <a:xfrm>
            <a:off x="263524" y="1077157"/>
            <a:ext cx="7848600" cy="31699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22" name="Google Shape;222;p14"/>
          <p:cNvSpPr txBox="1">
            <a:spLocks noGrp="1"/>
          </p:cNvSpPr>
          <p:nvPr>
            <p:ph type="body" idx="2"/>
          </p:nvPr>
        </p:nvSpPr>
        <p:spPr>
          <a:xfrm>
            <a:off x="263050" y="1176360"/>
            <a:ext cx="11736900" cy="17868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arrow is pointing to a number. </a:t>
            </a:r>
            <a:endParaRPr/>
          </a:p>
          <a:p>
            <a:pPr marL="0" lvl="0" indent="0" algn="l" rtl="0">
              <a:lnSpc>
                <a:spcPct val="150000"/>
              </a:lnSpc>
              <a:spcBef>
                <a:spcPts val="1000"/>
              </a:spcBef>
              <a:spcAft>
                <a:spcPts val="0"/>
              </a:spcAft>
              <a:buClr>
                <a:srgbClr val="222222"/>
              </a:buClr>
              <a:buSzPts val="1800"/>
              <a:buNone/>
            </a:pPr>
            <a:r>
              <a:rPr lang="en-GB" b="1"/>
              <a:t>Which of these cannot represent the number the arrow is pointing to? </a:t>
            </a:r>
            <a:endParaRPr b="1"/>
          </a:p>
          <a:p>
            <a:pPr marL="0" lvl="0" indent="0" algn="l" rtl="0">
              <a:lnSpc>
                <a:spcPct val="150000"/>
              </a:lnSpc>
              <a:spcBef>
                <a:spcPts val="1000"/>
              </a:spcBef>
              <a:spcAft>
                <a:spcPts val="0"/>
              </a:spcAft>
              <a:buClr>
                <a:srgbClr val="222222"/>
              </a:buClr>
              <a:buSzPts val="1800"/>
              <a:buNone/>
            </a:pPr>
            <a:r>
              <a:rPr lang="en-GB" b="1"/>
              <a:t>Talk about it with a partner.</a:t>
            </a:r>
            <a:endParaRPr b="1"/>
          </a:p>
        </p:txBody>
      </p:sp>
      <p:sp>
        <p:nvSpPr>
          <p:cNvPr id="223" name="Google Shape;223;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24" name="Google Shape;224;p14"/>
          <p:cNvGrpSpPr/>
          <p:nvPr/>
        </p:nvGrpSpPr>
        <p:grpSpPr>
          <a:xfrm>
            <a:off x="1637037" y="2963199"/>
            <a:ext cx="8917926" cy="741441"/>
            <a:chOff x="0" y="2634211"/>
            <a:chExt cx="9234675" cy="877238"/>
          </a:xfrm>
        </p:grpSpPr>
        <p:pic>
          <p:nvPicPr>
            <p:cNvPr id="225" name="Google Shape;225;p14"/>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26" name="Google Shape;226;p14"/>
            <p:cNvSpPr txBox="1"/>
            <p:nvPr/>
          </p:nvSpPr>
          <p:spPr>
            <a:xfrm>
              <a:off x="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0</a:t>
              </a:r>
              <a:endParaRPr sz="2000">
                <a:solidFill>
                  <a:schemeClr val="dk1"/>
                </a:solidFill>
                <a:latin typeface="Century Gothic"/>
                <a:ea typeface="Century Gothic"/>
                <a:cs typeface="Century Gothic"/>
                <a:sym typeface="Century Gothic"/>
              </a:endParaRPr>
            </a:p>
          </p:txBody>
        </p:sp>
        <p:sp>
          <p:nvSpPr>
            <p:cNvPr id="227" name="Google Shape;227;p14"/>
            <p:cNvSpPr txBox="1"/>
            <p:nvPr/>
          </p:nvSpPr>
          <p:spPr>
            <a:xfrm>
              <a:off x="8483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a:t>
              </a:r>
              <a:endParaRPr sz="2000">
                <a:solidFill>
                  <a:schemeClr val="dk1"/>
                </a:solidFill>
                <a:latin typeface="Century Gothic"/>
                <a:ea typeface="Century Gothic"/>
                <a:cs typeface="Century Gothic"/>
                <a:sym typeface="Century Gothic"/>
              </a:endParaRPr>
            </a:p>
          </p:txBody>
        </p:sp>
        <p:sp>
          <p:nvSpPr>
            <p:cNvPr id="228" name="Google Shape;228;p14"/>
            <p:cNvSpPr txBox="1"/>
            <p:nvPr/>
          </p:nvSpPr>
          <p:spPr>
            <a:xfrm>
              <a:off x="17501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2</a:t>
              </a:r>
              <a:endParaRPr sz="2000">
                <a:solidFill>
                  <a:schemeClr val="dk1"/>
                </a:solidFill>
                <a:latin typeface="Century Gothic"/>
                <a:ea typeface="Century Gothic"/>
                <a:cs typeface="Century Gothic"/>
                <a:sym typeface="Century Gothic"/>
              </a:endParaRPr>
            </a:p>
          </p:txBody>
        </p:sp>
        <p:sp>
          <p:nvSpPr>
            <p:cNvPr id="229" name="Google Shape;229;p14"/>
            <p:cNvSpPr txBox="1"/>
            <p:nvPr/>
          </p:nvSpPr>
          <p:spPr>
            <a:xfrm>
              <a:off x="26185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3</a:t>
              </a:r>
              <a:endParaRPr sz="2000">
                <a:solidFill>
                  <a:schemeClr val="dk1"/>
                </a:solidFill>
                <a:latin typeface="Century Gothic"/>
                <a:ea typeface="Century Gothic"/>
                <a:cs typeface="Century Gothic"/>
                <a:sym typeface="Century Gothic"/>
              </a:endParaRPr>
            </a:p>
          </p:txBody>
        </p:sp>
        <p:sp>
          <p:nvSpPr>
            <p:cNvPr id="230" name="Google Shape;230;p14"/>
            <p:cNvSpPr txBox="1"/>
            <p:nvPr/>
          </p:nvSpPr>
          <p:spPr>
            <a:xfrm>
              <a:off x="34868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4</a:t>
              </a:r>
              <a:endParaRPr sz="2000">
                <a:solidFill>
                  <a:schemeClr val="dk1"/>
                </a:solidFill>
                <a:latin typeface="Century Gothic"/>
                <a:ea typeface="Century Gothic"/>
                <a:cs typeface="Century Gothic"/>
                <a:sym typeface="Century Gothic"/>
              </a:endParaRPr>
            </a:p>
          </p:txBody>
        </p:sp>
        <p:sp>
          <p:nvSpPr>
            <p:cNvPr id="231" name="Google Shape;231;p14"/>
            <p:cNvSpPr txBox="1"/>
            <p:nvPr/>
          </p:nvSpPr>
          <p:spPr>
            <a:xfrm>
              <a:off x="43983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5</a:t>
              </a:r>
              <a:endParaRPr sz="2000">
                <a:solidFill>
                  <a:schemeClr val="dk1"/>
                </a:solidFill>
                <a:latin typeface="Century Gothic"/>
                <a:ea typeface="Century Gothic"/>
                <a:cs typeface="Century Gothic"/>
                <a:sym typeface="Century Gothic"/>
              </a:endParaRPr>
            </a:p>
          </p:txBody>
        </p:sp>
        <p:sp>
          <p:nvSpPr>
            <p:cNvPr id="232" name="Google Shape;232;p14"/>
            <p:cNvSpPr txBox="1"/>
            <p:nvPr/>
          </p:nvSpPr>
          <p:spPr>
            <a:xfrm>
              <a:off x="52800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6</a:t>
              </a:r>
              <a:endParaRPr sz="2000">
                <a:solidFill>
                  <a:schemeClr val="dk1"/>
                </a:solidFill>
                <a:latin typeface="Century Gothic"/>
                <a:ea typeface="Century Gothic"/>
                <a:cs typeface="Century Gothic"/>
                <a:sym typeface="Century Gothic"/>
              </a:endParaRPr>
            </a:p>
          </p:txBody>
        </p:sp>
        <p:sp>
          <p:nvSpPr>
            <p:cNvPr id="233" name="Google Shape;233;p14"/>
            <p:cNvSpPr txBox="1"/>
            <p:nvPr/>
          </p:nvSpPr>
          <p:spPr>
            <a:xfrm>
              <a:off x="61617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7</a:t>
              </a:r>
              <a:endParaRPr sz="2000">
                <a:solidFill>
                  <a:schemeClr val="dk1"/>
                </a:solidFill>
                <a:latin typeface="Century Gothic"/>
                <a:ea typeface="Century Gothic"/>
                <a:cs typeface="Century Gothic"/>
                <a:sym typeface="Century Gothic"/>
              </a:endParaRPr>
            </a:p>
          </p:txBody>
        </p:sp>
        <p:sp>
          <p:nvSpPr>
            <p:cNvPr id="234" name="Google Shape;234;p14"/>
            <p:cNvSpPr txBox="1"/>
            <p:nvPr/>
          </p:nvSpPr>
          <p:spPr>
            <a:xfrm>
              <a:off x="70434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8</a:t>
              </a:r>
              <a:endParaRPr sz="2000">
                <a:solidFill>
                  <a:schemeClr val="dk1"/>
                </a:solidFill>
                <a:latin typeface="Century Gothic"/>
                <a:ea typeface="Century Gothic"/>
                <a:cs typeface="Century Gothic"/>
                <a:sym typeface="Century Gothic"/>
              </a:endParaRPr>
            </a:p>
          </p:txBody>
        </p:sp>
        <p:sp>
          <p:nvSpPr>
            <p:cNvPr id="235" name="Google Shape;235;p14"/>
            <p:cNvSpPr txBox="1"/>
            <p:nvPr/>
          </p:nvSpPr>
          <p:spPr>
            <a:xfrm>
              <a:off x="79252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9</a:t>
              </a:r>
              <a:endParaRPr sz="2000">
                <a:solidFill>
                  <a:schemeClr val="dk1"/>
                </a:solidFill>
                <a:latin typeface="Century Gothic"/>
                <a:ea typeface="Century Gothic"/>
                <a:cs typeface="Century Gothic"/>
                <a:sym typeface="Century Gothic"/>
              </a:endParaRPr>
            </a:p>
          </p:txBody>
        </p:sp>
        <p:sp>
          <p:nvSpPr>
            <p:cNvPr id="236" name="Google Shape;236;p14"/>
            <p:cNvSpPr txBox="1"/>
            <p:nvPr/>
          </p:nvSpPr>
          <p:spPr>
            <a:xfrm>
              <a:off x="8683875" y="2928850"/>
              <a:ext cx="5508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10</a:t>
              </a:r>
              <a:endParaRPr sz="2000">
                <a:solidFill>
                  <a:schemeClr val="dk1"/>
                </a:solidFill>
                <a:latin typeface="Century Gothic"/>
                <a:ea typeface="Century Gothic"/>
                <a:cs typeface="Century Gothic"/>
                <a:sym typeface="Century Gothic"/>
              </a:endParaRPr>
            </a:p>
          </p:txBody>
        </p:sp>
      </p:grpSp>
      <p:sp>
        <p:nvSpPr>
          <p:cNvPr id="237" name="Google Shape;237;p14"/>
          <p:cNvSpPr/>
          <p:nvPr/>
        </p:nvSpPr>
        <p:spPr>
          <a:xfrm rot="5400000">
            <a:off x="6502753" y="2309775"/>
            <a:ext cx="801889" cy="504959"/>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14"/>
          <p:cNvPicPr preferRelativeResize="0"/>
          <p:nvPr/>
        </p:nvPicPr>
        <p:blipFill rotWithShape="1">
          <a:blip r:embed="rId4">
            <a:alphaModFix/>
          </a:blip>
          <a:srcRect/>
          <a:stretch/>
        </p:blipFill>
        <p:spPr>
          <a:xfrm>
            <a:off x="1856160" y="4111024"/>
            <a:ext cx="1066974" cy="2133952"/>
          </a:xfrm>
          <a:prstGeom prst="rect">
            <a:avLst/>
          </a:prstGeom>
          <a:noFill/>
          <a:ln>
            <a:noFill/>
          </a:ln>
        </p:spPr>
      </p:pic>
      <p:pic>
        <p:nvPicPr>
          <p:cNvPr id="239" name="Google Shape;239;p14"/>
          <p:cNvPicPr preferRelativeResize="0"/>
          <p:nvPr/>
        </p:nvPicPr>
        <p:blipFill rotWithShape="1">
          <a:blip r:embed="rId5">
            <a:alphaModFix/>
          </a:blip>
          <a:srcRect/>
          <a:stretch/>
        </p:blipFill>
        <p:spPr>
          <a:xfrm>
            <a:off x="4966283" y="4603098"/>
            <a:ext cx="2661988" cy="1078564"/>
          </a:xfrm>
          <a:prstGeom prst="rect">
            <a:avLst/>
          </a:prstGeom>
          <a:noFill/>
          <a:ln>
            <a:noFill/>
          </a:ln>
        </p:spPr>
      </p:pic>
      <p:pic>
        <p:nvPicPr>
          <p:cNvPr id="240" name="Google Shape;240;p14"/>
          <p:cNvPicPr preferRelativeResize="0"/>
          <p:nvPr/>
        </p:nvPicPr>
        <p:blipFill rotWithShape="1">
          <a:blip r:embed="rId6">
            <a:alphaModFix/>
          </a:blip>
          <a:srcRect/>
          <a:stretch/>
        </p:blipFill>
        <p:spPr>
          <a:xfrm>
            <a:off x="9458145" y="4696692"/>
            <a:ext cx="1066975" cy="1066975"/>
          </a:xfrm>
          <a:prstGeom prst="rect">
            <a:avLst/>
          </a:prstGeom>
          <a:noFill/>
          <a:ln>
            <a:noFill/>
          </a:ln>
        </p:spPr>
      </p:pic>
      <p:sp>
        <p:nvSpPr>
          <p:cNvPr id="241" name="Google Shape;241;p14"/>
          <p:cNvSpPr/>
          <p:nvPr/>
        </p:nvSpPr>
        <p:spPr>
          <a:xfrm>
            <a:off x="1030579" y="3704640"/>
            <a:ext cx="2737976" cy="2663481"/>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childTnLst>
              </p:cTn>
              <p:nextCondLst>
                <p:cond evt="onClick" delay="0">
                  <p:tgtEl>
                    <p:spTgt spid="22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3200"/>
              <a:buFont typeface="Calibri"/>
              <a:buNone/>
            </a:pPr>
            <a:r>
              <a:rPr lang="en-GB" sz="2800"/>
              <a:t>The following slides are based on:</a:t>
            </a:r>
            <a:br>
              <a:rPr lang="en-GB" sz="2800"/>
            </a:br>
            <a:r>
              <a:rPr lang="en-GB" sz="2800"/>
              <a:t>Counting to 10 in order</a:t>
            </a:r>
            <a:endParaRPr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body" idx="2"/>
          </p:nvPr>
        </p:nvSpPr>
        <p:spPr>
          <a:xfrm>
            <a:off x="263046" y="700644"/>
            <a:ext cx="11736887" cy="54626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number is the arrow pointing to?</a:t>
            </a:r>
            <a:endParaRPr/>
          </a:p>
        </p:txBody>
      </p:sp>
      <p:pic>
        <p:nvPicPr>
          <p:cNvPr id="253" name="Google Shape;253;p16"/>
          <p:cNvPicPr preferRelativeResize="0"/>
          <p:nvPr/>
        </p:nvPicPr>
        <p:blipFill rotWithShape="1">
          <a:blip r:embed="rId3">
            <a:alphaModFix/>
          </a:blip>
          <a:srcRect/>
          <a:stretch/>
        </p:blipFill>
        <p:spPr>
          <a:xfrm>
            <a:off x="2546504" y="3890612"/>
            <a:ext cx="755660" cy="377831"/>
          </a:xfrm>
          <a:prstGeom prst="rect">
            <a:avLst/>
          </a:prstGeom>
          <a:noFill/>
          <a:ln>
            <a:noFill/>
          </a:ln>
        </p:spPr>
      </p:pic>
      <p:pic>
        <p:nvPicPr>
          <p:cNvPr id="254" name="Google Shape;254;p16"/>
          <p:cNvPicPr preferRelativeResize="0"/>
          <p:nvPr/>
        </p:nvPicPr>
        <p:blipFill rotWithShape="1">
          <a:blip r:embed="rId4">
            <a:alphaModFix/>
          </a:blip>
          <a:srcRect/>
          <a:stretch/>
        </p:blipFill>
        <p:spPr>
          <a:xfrm>
            <a:off x="3492960" y="3512781"/>
            <a:ext cx="755660" cy="755662"/>
          </a:xfrm>
          <a:prstGeom prst="rect">
            <a:avLst/>
          </a:prstGeom>
          <a:noFill/>
          <a:ln>
            <a:noFill/>
          </a:ln>
        </p:spPr>
      </p:pic>
      <p:pic>
        <p:nvPicPr>
          <p:cNvPr id="255" name="Google Shape;255;p16"/>
          <p:cNvPicPr preferRelativeResize="0"/>
          <p:nvPr/>
        </p:nvPicPr>
        <p:blipFill rotWithShape="1">
          <a:blip r:embed="rId5">
            <a:alphaModFix/>
          </a:blip>
          <a:srcRect/>
          <a:stretch/>
        </p:blipFill>
        <p:spPr>
          <a:xfrm>
            <a:off x="4439416" y="3558314"/>
            <a:ext cx="710128" cy="710129"/>
          </a:xfrm>
          <a:prstGeom prst="rect">
            <a:avLst/>
          </a:prstGeom>
          <a:noFill/>
          <a:ln>
            <a:noFill/>
          </a:ln>
        </p:spPr>
      </p:pic>
      <p:pic>
        <p:nvPicPr>
          <p:cNvPr id="256" name="Google Shape;256;p16"/>
          <p:cNvPicPr preferRelativeResize="0"/>
          <p:nvPr/>
        </p:nvPicPr>
        <p:blipFill rotWithShape="1">
          <a:blip r:embed="rId6">
            <a:alphaModFix/>
          </a:blip>
          <a:srcRect/>
          <a:stretch/>
        </p:blipFill>
        <p:spPr>
          <a:xfrm>
            <a:off x="5340340" y="3140224"/>
            <a:ext cx="755660" cy="1133492"/>
          </a:xfrm>
          <a:prstGeom prst="rect">
            <a:avLst/>
          </a:prstGeom>
          <a:noFill/>
          <a:ln>
            <a:noFill/>
          </a:ln>
        </p:spPr>
      </p:pic>
      <p:pic>
        <p:nvPicPr>
          <p:cNvPr id="257" name="Google Shape;257;p16"/>
          <p:cNvPicPr preferRelativeResize="0"/>
          <p:nvPr/>
        </p:nvPicPr>
        <p:blipFill rotWithShape="1">
          <a:blip r:embed="rId7">
            <a:alphaModFix/>
          </a:blip>
          <a:srcRect/>
          <a:stretch/>
        </p:blipFill>
        <p:spPr>
          <a:xfrm>
            <a:off x="6286796" y="3134951"/>
            <a:ext cx="755660" cy="1133492"/>
          </a:xfrm>
          <a:prstGeom prst="rect">
            <a:avLst/>
          </a:prstGeom>
          <a:noFill/>
          <a:ln>
            <a:noFill/>
          </a:ln>
        </p:spPr>
      </p:pic>
      <p:pic>
        <p:nvPicPr>
          <p:cNvPr id="258" name="Google Shape;258;p16"/>
          <p:cNvPicPr preferRelativeResize="0"/>
          <p:nvPr/>
        </p:nvPicPr>
        <p:blipFill rotWithShape="1">
          <a:blip r:embed="rId8">
            <a:alphaModFix/>
          </a:blip>
          <a:srcRect/>
          <a:stretch/>
        </p:blipFill>
        <p:spPr>
          <a:xfrm>
            <a:off x="7233252" y="2757120"/>
            <a:ext cx="755660" cy="1511323"/>
          </a:xfrm>
          <a:prstGeom prst="rect">
            <a:avLst/>
          </a:prstGeom>
          <a:noFill/>
          <a:ln>
            <a:noFill/>
          </a:ln>
        </p:spPr>
      </p:pic>
      <p:pic>
        <p:nvPicPr>
          <p:cNvPr id="259" name="Google Shape;259;p16"/>
          <p:cNvPicPr preferRelativeResize="0"/>
          <p:nvPr/>
        </p:nvPicPr>
        <p:blipFill rotWithShape="1">
          <a:blip r:embed="rId9">
            <a:alphaModFix/>
          </a:blip>
          <a:srcRect/>
          <a:stretch/>
        </p:blipFill>
        <p:spPr>
          <a:xfrm>
            <a:off x="8179708" y="2757121"/>
            <a:ext cx="755660" cy="1511323"/>
          </a:xfrm>
          <a:prstGeom prst="rect">
            <a:avLst/>
          </a:prstGeom>
          <a:noFill/>
          <a:ln>
            <a:noFill/>
          </a:ln>
        </p:spPr>
      </p:pic>
      <p:pic>
        <p:nvPicPr>
          <p:cNvPr id="260" name="Google Shape;260;p16"/>
          <p:cNvPicPr preferRelativeResize="0"/>
          <p:nvPr/>
        </p:nvPicPr>
        <p:blipFill rotWithShape="1">
          <a:blip r:embed="rId10">
            <a:alphaModFix/>
          </a:blip>
          <a:srcRect/>
          <a:stretch/>
        </p:blipFill>
        <p:spPr>
          <a:xfrm>
            <a:off x="9126164" y="2478720"/>
            <a:ext cx="715889" cy="1789724"/>
          </a:xfrm>
          <a:prstGeom prst="rect">
            <a:avLst/>
          </a:prstGeom>
          <a:noFill/>
          <a:ln>
            <a:noFill/>
          </a:ln>
        </p:spPr>
      </p:pic>
      <p:pic>
        <p:nvPicPr>
          <p:cNvPr id="261" name="Google Shape;261;p16"/>
          <p:cNvPicPr preferRelativeResize="0"/>
          <p:nvPr/>
        </p:nvPicPr>
        <p:blipFill rotWithShape="1">
          <a:blip r:embed="rId11">
            <a:alphaModFix/>
          </a:blip>
          <a:srcRect/>
          <a:stretch/>
        </p:blipFill>
        <p:spPr>
          <a:xfrm>
            <a:off x="10032849" y="2478720"/>
            <a:ext cx="715889" cy="1789724"/>
          </a:xfrm>
          <a:prstGeom prst="rect">
            <a:avLst/>
          </a:prstGeom>
          <a:noFill/>
          <a:ln>
            <a:noFill/>
          </a:ln>
        </p:spPr>
      </p:pic>
      <p:pic>
        <p:nvPicPr>
          <p:cNvPr id="262" name="Google Shape;262;p16"/>
          <p:cNvPicPr preferRelativeResize="0"/>
          <p:nvPr/>
        </p:nvPicPr>
        <p:blipFill rotWithShape="1">
          <a:blip r:embed="rId12">
            <a:alphaModFix/>
          </a:blip>
          <a:srcRect/>
          <a:stretch/>
        </p:blipFill>
        <p:spPr>
          <a:xfrm>
            <a:off x="1977878" y="3890612"/>
            <a:ext cx="377830" cy="377831"/>
          </a:xfrm>
          <a:prstGeom prst="rect">
            <a:avLst/>
          </a:prstGeom>
          <a:noFill/>
          <a:ln>
            <a:noFill/>
          </a:ln>
        </p:spPr>
      </p:pic>
      <p:sp>
        <p:nvSpPr>
          <p:cNvPr id="263" name="Google Shape;263;p16"/>
          <p:cNvSpPr/>
          <p:nvPr/>
        </p:nvSpPr>
        <p:spPr>
          <a:xfrm rot="5400000">
            <a:off x="1829413" y="3176520"/>
            <a:ext cx="801889" cy="504959"/>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body" idx="2"/>
          </p:nvPr>
        </p:nvSpPr>
        <p:spPr>
          <a:xfrm>
            <a:off x="263046" y="700644"/>
            <a:ext cx="11736887" cy="57397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number is the arrow pointing to?</a:t>
            </a:r>
            <a:endParaRPr/>
          </a:p>
        </p:txBody>
      </p:sp>
      <p:grpSp>
        <p:nvGrpSpPr>
          <p:cNvPr id="270" name="Google Shape;270;p17"/>
          <p:cNvGrpSpPr/>
          <p:nvPr/>
        </p:nvGrpSpPr>
        <p:grpSpPr>
          <a:xfrm>
            <a:off x="9417604" y="1610077"/>
            <a:ext cx="536823" cy="4258310"/>
            <a:chOff x="10503559" y="1677373"/>
            <a:chExt cx="536823" cy="4258310"/>
          </a:xfrm>
        </p:grpSpPr>
        <p:pic>
          <p:nvPicPr>
            <p:cNvPr id="271" name="Google Shape;271;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272" name="Google Shape;272;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273" name="Google Shape;273;p17"/>
            <p:cNvPicPr preferRelativeResize="0"/>
            <p:nvPr/>
          </p:nvPicPr>
          <p:blipFill rotWithShape="1">
            <a:blip r:embed="rId3">
              <a:alphaModFix/>
            </a:blip>
            <a:srcRect/>
            <a:stretch/>
          </p:blipFill>
          <p:spPr>
            <a:xfrm>
              <a:off x="10503559" y="4550225"/>
              <a:ext cx="536823" cy="573974"/>
            </a:xfrm>
            <a:prstGeom prst="rect">
              <a:avLst/>
            </a:prstGeom>
            <a:noFill/>
            <a:ln>
              <a:noFill/>
            </a:ln>
          </p:spPr>
        </p:pic>
        <p:pic>
          <p:nvPicPr>
            <p:cNvPr id="274" name="Google Shape;274;p17"/>
            <p:cNvPicPr preferRelativeResize="0"/>
            <p:nvPr/>
          </p:nvPicPr>
          <p:blipFill rotWithShape="1">
            <a:blip r:embed="rId3">
              <a:alphaModFix/>
            </a:blip>
            <a:srcRect/>
            <a:stretch/>
          </p:blipFill>
          <p:spPr>
            <a:xfrm>
              <a:off x="10503559" y="4144483"/>
              <a:ext cx="536823" cy="573974"/>
            </a:xfrm>
            <a:prstGeom prst="rect">
              <a:avLst/>
            </a:prstGeom>
            <a:noFill/>
            <a:ln>
              <a:noFill/>
            </a:ln>
          </p:spPr>
        </p:pic>
        <p:pic>
          <p:nvPicPr>
            <p:cNvPr id="275" name="Google Shape;275;p17"/>
            <p:cNvPicPr preferRelativeResize="0"/>
            <p:nvPr/>
          </p:nvPicPr>
          <p:blipFill rotWithShape="1">
            <a:blip r:embed="rId3">
              <a:alphaModFix/>
            </a:blip>
            <a:srcRect/>
            <a:stretch/>
          </p:blipFill>
          <p:spPr>
            <a:xfrm>
              <a:off x="10503559" y="3734782"/>
              <a:ext cx="536823" cy="573974"/>
            </a:xfrm>
            <a:prstGeom prst="rect">
              <a:avLst/>
            </a:prstGeom>
            <a:noFill/>
            <a:ln>
              <a:noFill/>
            </a:ln>
          </p:spPr>
        </p:pic>
        <p:pic>
          <p:nvPicPr>
            <p:cNvPr id="276" name="Google Shape;276;p17"/>
            <p:cNvPicPr preferRelativeResize="0"/>
            <p:nvPr/>
          </p:nvPicPr>
          <p:blipFill rotWithShape="1">
            <a:blip r:embed="rId3">
              <a:alphaModFix/>
            </a:blip>
            <a:srcRect/>
            <a:stretch/>
          </p:blipFill>
          <p:spPr>
            <a:xfrm>
              <a:off x="10503559" y="3327061"/>
              <a:ext cx="536823" cy="573974"/>
            </a:xfrm>
            <a:prstGeom prst="rect">
              <a:avLst/>
            </a:prstGeom>
            <a:noFill/>
            <a:ln>
              <a:noFill/>
            </a:ln>
          </p:spPr>
        </p:pic>
        <p:pic>
          <p:nvPicPr>
            <p:cNvPr id="277" name="Google Shape;277;p17"/>
            <p:cNvPicPr preferRelativeResize="0"/>
            <p:nvPr/>
          </p:nvPicPr>
          <p:blipFill rotWithShape="1">
            <a:blip r:embed="rId3">
              <a:alphaModFix/>
            </a:blip>
            <a:srcRect/>
            <a:stretch/>
          </p:blipFill>
          <p:spPr>
            <a:xfrm>
              <a:off x="10503559" y="2917360"/>
              <a:ext cx="536823" cy="573974"/>
            </a:xfrm>
            <a:prstGeom prst="rect">
              <a:avLst/>
            </a:prstGeom>
            <a:noFill/>
            <a:ln>
              <a:noFill/>
            </a:ln>
          </p:spPr>
        </p:pic>
        <p:pic>
          <p:nvPicPr>
            <p:cNvPr id="278" name="Google Shape;278;p17"/>
            <p:cNvPicPr preferRelativeResize="0"/>
            <p:nvPr/>
          </p:nvPicPr>
          <p:blipFill rotWithShape="1">
            <a:blip r:embed="rId3">
              <a:alphaModFix/>
            </a:blip>
            <a:srcRect/>
            <a:stretch/>
          </p:blipFill>
          <p:spPr>
            <a:xfrm>
              <a:off x="10503559" y="2508649"/>
              <a:ext cx="536823" cy="573974"/>
            </a:xfrm>
            <a:prstGeom prst="rect">
              <a:avLst/>
            </a:prstGeom>
            <a:noFill/>
            <a:ln>
              <a:noFill/>
            </a:ln>
          </p:spPr>
        </p:pic>
        <p:pic>
          <p:nvPicPr>
            <p:cNvPr id="279" name="Google Shape;279;p17"/>
            <p:cNvPicPr preferRelativeResize="0"/>
            <p:nvPr/>
          </p:nvPicPr>
          <p:blipFill rotWithShape="1">
            <a:blip r:embed="rId3">
              <a:alphaModFix/>
            </a:blip>
            <a:srcRect/>
            <a:stretch/>
          </p:blipFill>
          <p:spPr>
            <a:xfrm>
              <a:off x="10503559" y="2092021"/>
              <a:ext cx="536823" cy="573974"/>
            </a:xfrm>
            <a:prstGeom prst="rect">
              <a:avLst/>
            </a:prstGeom>
            <a:noFill/>
            <a:ln>
              <a:noFill/>
            </a:ln>
          </p:spPr>
        </p:pic>
        <p:pic>
          <p:nvPicPr>
            <p:cNvPr id="280" name="Google Shape;280;p17"/>
            <p:cNvPicPr preferRelativeResize="0"/>
            <p:nvPr/>
          </p:nvPicPr>
          <p:blipFill rotWithShape="1">
            <a:blip r:embed="rId3">
              <a:alphaModFix/>
            </a:blip>
            <a:srcRect/>
            <a:stretch/>
          </p:blipFill>
          <p:spPr>
            <a:xfrm>
              <a:off x="10503559" y="1677373"/>
              <a:ext cx="536823" cy="573974"/>
            </a:xfrm>
            <a:prstGeom prst="rect">
              <a:avLst/>
            </a:prstGeom>
            <a:noFill/>
            <a:ln>
              <a:noFill/>
            </a:ln>
          </p:spPr>
        </p:pic>
      </p:grpSp>
      <p:grpSp>
        <p:nvGrpSpPr>
          <p:cNvPr id="281" name="Google Shape;281;p17"/>
          <p:cNvGrpSpPr/>
          <p:nvPr/>
        </p:nvGrpSpPr>
        <p:grpSpPr>
          <a:xfrm>
            <a:off x="8600186" y="2016807"/>
            <a:ext cx="536823" cy="3843662"/>
            <a:chOff x="10503559" y="2092021"/>
            <a:chExt cx="536823" cy="3843662"/>
          </a:xfrm>
        </p:grpSpPr>
        <p:pic>
          <p:nvPicPr>
            <p:cNvPr id="282" name="Google Shape;282;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283" name="Google Shape;283;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284" name="Google Shape;284;p17"/>
            <p:cNvPicPr preferRelativeResize="0"/>
            <p:nvPr/>
          </p:nvPicPr>
          <p:blipFill rotWithShape="1">
            <a:blip r:embed="rId3">
              <a:alphaModFix/>
            </a:blip>
            <a:srcRect/>
            <a:stretch/>
          </p:blipFill>
          <p:spPr>
            <a:xfrm>
              <a:off x="10503559" y="4550225"/>
              <a:ext cx="536823" cy="573974"/>
            </a:xfrm>
            <a:prstGeom prst="rect">
              <a:avLst/>
            </a:prstGeom>
            <a:noFill/>
            <a:ln>
              <a:noFill/>
            </a:ln>
          </p:spPr>
        </p:pic>
        <p:pic>
          <p:nvPicPr>
            <p:cNvPr id="285" name="Google Shape;285;p17"/>
            <p:cNvPicPr preferRelativeResize="0"/>
            <p:nvPr/>
          </p:nvPicPr>
          <p:blipFill rotWithShape="1">
            <a:blip r:embed="rId3">
              <a:alphaModFix/>
            </a:blip>
            <a:srcRect/>
            <a:stretch/>
          </p:blipFill>
          <p:spPr>
            <a:xfrm>
              <a:off x="10503559" y="4144483"/>
              <a:ext cx="536823" cy="573974"/>
            </a:xfrm>
            <a:prstGeom prst="rect">
              <a:avLst/>
            </a:prstGeom>
            <a:noFill/>
            <a:ln>
              <a:noFill/>
            </a:ln>
          </p:spPr>
        </p:pic>
        <p:pic>
          <p:nvPicPr>
            <p:cNvPr id="286" name="Google Shape;286;p17"/>
            <p:cNvPicPr preferRelativeResize="0"/>
            <p:nvPr/>
          </p:nvPicPr>
          <p:blipFill rotWithShape="1">
            <a:blip r:embed="rId3">
              <a:alphaModFix/>
            </a:blip>
            <a:srcRect/>
            <a:stretch/>
          </p:blipFill>
          <p:spPr>
            <a:xfrm>
              <a:off x="10503559" y="3734782"/>
              <a:ext cx="536823" cy="573974"/>
            </a:xfrm>
            <a:prstGeom prst="rect">
              <a:avLst/>
            </a:prstGeom>
            <a:noFill/>
            <a:ln>
              <a:noFill/>
            </a:ln>
          </p:spPr>
        </p:pic>
        <p:pic>
          <p:nvPicPr>
            <p:cNvPr id="287" name="Google Shape;287;p17"/>
            <p:cNvPicPr preferRelativeResize="0"/>
            <p:nvPr/>
          </p:nvPicPr>
          <p:blipFill rotWithShape="1">
            <a:blip r:embed="rId3">
              <a:alphaModFix/>
            </a:blip>
            <a:srcRect/>
            <a:stretch/>
          </p:blipFill>
          <p:spPr>
            <a:xfrm>
              <a:off x="10503559" y="3327061"/>
              <a:ext cx="536823" cy="573974"/>
            </a:xfrm>
            <a:prstGeom prst="rect">
              <a:avLst/>
            </a:prstGeom>
            <a:noFill/>
            <a:ln>
              <a:noFill/>
            </a:ln>
          </p:spPr>
        </p:pic>
        <p:pic>
          <p:nvPicPr>
            <p:cNvPr id="288" name="Google Shape;288;p17"/>
            <p:cNvPicPr preferRelativeResize="0"/>
            <p:nvPr/>
          </p:nvPicPr>
          <p:blipFill rotWithShape="1">
            <a:blip r:embed="rId3">
              <a:alphaModFix/>
            </a:blip>
            <a:srcRect/>
            <a:stretch/>
          </p:blipFill>
          <p:spPr>
            <a:xfrm>
              <a:off x="10503559" y="2917360"/>
              <a:ext cx="536823" cy="573974"/>
            </a:xfrm>
            <a:prstGeom prst="rect">
              <a:avLst/>
            </a:prstGeom>
            <a:noFill/>
            <a:ln>
              <a:noFill/>
            </a:ln>
          </p:spPr>
        </p:pic>
        <p:pic>
          <p:nvPicPr>
            <p:cNvPr id="289" name="Google Shape;289;p17"/>
            <p:cNvPicPr preferRelativeResize="0"/>
            <p:nvPr/>
          </p:nvPicPr>
          <p:blipFill rotWithShape="1">
            <a:blip r:embed="rId3">
              <a:alphaModFix/>
            </a:blip>
            <a:srcRect/>
            <a:stretch/>
          </p:blipFill>
          <p:spPr>
            <a:xfrm>
              <a:off x="10503559" y="2508649"/>
              <a:ext cx="536823" cy="573974"/>
            </a:xfrm>
            <a:prstGeom prst="rect">
              <a:avLst/>
            </a:prstGeom>
            <a:noFill/>
            <a:ln>
              <a:noFill/>
            </a:ln>
          </p:spPr>
        </p:pic>
        <p:pic>
          <p:nvPicPr>
            <p:cNvPr id="290" name="Google Shape;290;p17"/>
            <p:cNvPicPr preferRelativeResize="0"/>
            <p:nvPr/>
          </p:nvPicPr>
          <p:blipFill rotWithShape="1">
            <a:blip r:embed="rId3">
              <a:alphaModFix/>
            </a:blip>
            <a:srcRect/>
            <a:stretch/>
          </p:blipFill>
          <p:spPr>
            <a:xfrm>
              <a:off x="10503559" y="2092021"/>
              <a:ext cx="536823" cy="573974"/>
            </a:xfrm>
            <a:prstGeom prst="rect">
              <a:avLst/>
            </a:prstGeom>
            <a:noFill/>
            <a:ln>
              <a:noFill/>
            </a:ln>
          </p:spPr>
        </p:pic>
      </p:grpSp>
      <p:grpSp>
        <p:nvGrpSpPr>
          <p:cNvPr id="291" name="Google Shape;291;p17"/>
          <p:cNvGrpSpPr/>
          <p:nvPr/>
        </p:nvGrpSpPr>
        <p:grpSpPr>
          <a:xfrm>
            <a:off x="7782768" y="2441353"/>
            <a:ext cx="536823" cy="3427034"/>
            <a:chOff x="10503559" y="2508649"/>
            <a:chExt cx="536823" cy="3427034"/>
          </a:xfrm>
        </p:grpSpPr>
        <p:pic>
          <p:nvPicPr>
            <p:cNvPr id="292" name="Google Shape;292;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293" name="Google Shape;293;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294" name="Google Shape;294;p17"/>
            <p:cNvPicPr preferRelativeResize="0"/>
            <p:nvPr/>
          </p:nvPicPr>
          <p:blipFill rotWithShape="1">
            <a:blip r:embed="rId3">
              <a:alphaModFix/>
            </a:blip>
            <a:srcRect/>
            <a:stretch/>
          </p:blipFill>
          <p:spPr>
            <a:xfrm>
              <a:off x="10503559" y="4550225"/>
              <a:ext cx="536823" cy="573974"/>
            </a:xfrm>
            <a:prstGeom prst="rect">
              <a:avLst/>
            </a:prstGeom>
            <a:noFill/>
            <a:ln>
              <a:noFill/>
            </a:ln>
          </p:spPr>
        </p:pic>
        <p:pic>
          <p:nvPicPr>
            <p:cNvPr id="295" name="Google Shape;295;p17"/>
            <p:cNvPicPr preferRelativeResize="0"/>
            <p:nvPr/>
          </p:nvPicPr>
          <p:blipFill rotWithShape="1">
            <a:blip r:embed="rId3">
              <a:alphaModFix/>
            </a:blip>
            <a:srcRect/>
            <a:stretch/>
          </p:blipFill>
          <p:spPr>
            <a:xfrm>
              <a:off x="10503559" y="4144483"/>
              <a:ext cx="536823" cy="573974"/>
            </a:xfrm>
            <a:prstGeom prst="rect">
              <a:avLst/>
            </a:prstGeom>
            <a:noFill/>
            <a:ln>
              <a:noFill/>
            </a:ln>
          </p:spPr>
        </p:pic>
        <p:pic>
          <p:nvPicPr>
            <p:cNvPr id="296" name="Google Shape;296;p17"/>
            <p:cNvPicPr preferRelativeResize="0"/>
            <p:nvPr/>
          </p:nvPicPr>
          <p:blipFill rotWithShape="1">
            <a:blip r:embed="rId3">
              <a:alphaModFix/>
            </a:blip>
            <a:srcRect/>
            <a:stretch/>
          </p:blipFill>
          <p:spPr>
            <a:xfrm>
              <a:off x="10503559" y="3734782"/>
              <a:ext cx="536823" cy="573974"/>
            </a:xfrm>
            <a:prstGeom prst="rect">
              <a:avLst/>
            </a:prstGeom>
            <a:noFill/>
            <a:ln>
              <a:noFill/>
            </a:ln>
          </p:spPr>
        </p:pic>
        <p:pic>
          <p:nvPicPr>
            <p:cNvPr id="297" name="Google Shape;297;p17"/>
            <p:cNvPicPr preferRelativeResize="0"/>
            <p:nvPr/>
          </p:nvPicPr>
          <p:blipFill rotWithShape="1">
            <a:blip r:embed="rId3">
              <a:alphaModFix/>
            </a:blip>
            <a:srcRect/>
            <a:stretch/>
          </p:blipFill>
          <p:spPr>
            <a:xfrm>
              <a:off x="10503559" y="3327061"/>
              <a:ext cx="536823" cy="573974"/>
            </a:xfrm>
            <a:prstGeom prst="rect">
              <a:avLst/>
            </a:prstGeom>
            <a:noFill/>
            <a:ln>
              <a:noFill/>
            </a:ln>
          </p:spPr>
        </p:pic>
        <p:pic>
          <p:nvPicPr>
            <p:cNvPr id="298" name="Google Shape;298;p17"/>
            <p:cNvPicPr preferRelativeResize="0"/>
            <p:nvPr/>
          </p:nvPicPr>
          <p:blipFill rotWithShape="1">
            <a:blip r:embed="rId3">
              <a:alphaModFix/>
            </a:blip>
            <a:srcRect/>
            <a:stretch/>
          </p:blipFill>
          <p:spPr>
            <a:xfrm>
              <a:off x="10503559" y="2917360"/>
              <a:ext cx="536823" cy="573974"/>
            </a:xfrm>
            <a:prstGeom prst="rect">
              <a:avLst/>
            </a:prstGeom>
            <a:noFill/>
            <a:ln>
              <a:noFill/>
            </a:ln>
          </p:spPr>
        </p:pic>
        <p:pic>
          <p:nvPicPr>
            <p:cNvPr id="299" name="Google Shape;299;p17"/>
            <p:cNvPicPr preferRelativeResize="0"/>
            <p:nvPr/>
          </p:nvPicPr>
          <p:blipFill rotWithShape="1">
            <a:blip r:embed="rId3">
              <a:alphaModFix/>
            </a:blip>
            <a:srcRect/>
            <a:stretch/>
          </p:blipFill>
          <p:spPr>
            <a:xfrm>
              <a:off x="10503559" y="2508649"/>
              <a:ext cx="536823" cy="573974"/>
            </a:xfrm>
            <a:prstGeom prst="rect">
              <a:avLst/>
            </a:prstGeom>
            <a:noFill/>
            <a:ln>
              <a:noFill/>
            </a:ln>
          </p:spPr>
        </p:pic>
      </p:grpSp>
      <p:grpSp>
        <p:nvGrpSpPr>
          <p:cNvPr id="300" name="Google Shape;300;p17"/>
          <p:cNvGrpSpPr/>
          <p:nvPr/>
        </p:nvGrpSpPr>
        <p:grpSpPr>
          <a:xfrm>
            <a:off x="6965350" y="2847094"/>
            <a:ext cx="536823" cy="3018323"/>
            <a:chOff x="10503559" y="2917360"/>
            <a:chExt cx="536823" cy="3018323"/>
          </a:xfrm>
        </p:grpSpPr>
        <p:pic>
          <p:nvPicPr>
            <p:cNvPr id="301" name="Google Shape;301;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302" name="Google Shape;302;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303" name="Google Shape;303;p17"/>
            <p:cNvPicPr preferRelativeResize="0"/>
            <p:nvPr/>
          </p:nvPicPr>
          <p:blipFill rotWithShape="1">
            <a:blip r:embed="rId3">
              <a:alphaModFix/>
            </a:blip>
            <a:srcRect/>
            <a:stretch/>
          </p:blipFill>
          <p:spPr>
            <a:xfrm>
              <a:off x="10503559" y="4550225"/>
              <a:ext cx="536823" cy="573974"/>
            </a:xfrm>
            <a:prstGeom prst="rect">
              <a:avLst/>
            </a:prstGeom>
            <a:noFill/>
            <a:ln>
              <a:noFill/>
            </a:ln>
          </p:spPr>
        </p:pic>
        <p:pic>
          <p:nvPicPr>
            <p:cNvPr id="304" name="Google Shape;304;p17"/>
            <p:cNvPicPr preferRelativeResize="0"/>
            <p:nvPr/>
          </p:nvPicPr>
          <p:blipFill rotWithShape="1">
            <a:blip r:embed="rId3">
              <a:alphaModFix/>
            </a:blip>
            <a:srcRect/>
            <a:stretch/>
          </p:blipFill>
          <p:spPr>
            <a:xfrm>
              <a:off x="10503559" y="4144483"/>
              <a:ext cx="536823" cy="573974"/>
            </a:xfrm>
            <a:prstGeom prst="rect">
              <a:avLst/>
            </a:prstGeom>
            <a:noFill/>
            <a:ln>
              <a:noFill/>
            </a:ln>
          </p:spPr>
        </p:pic>
        <p:pic>
          <p:nvPicPr>
            <p:cNvPr id="305" name="Google Shape;305;p17"/>
            <p:cNvPicPr preferRelativeResize="0"/>
            <p:nvPr/>
          </p:nvPicPr>
          <p:blipFill rotWithShape="1">
            <a:blip r:embed="rId3">
              <a:alphaModFix/>
            </a:blip>
            <a:srcRect/>
            <a:stretch/>
          </p:blipFill>
          <p:spPr>
            <a:xfrm>
              <a:off x="10503559" y="3734782"/>
              <a:ext cx="536823" cy="573974"/>
            </a:xfrm>
            <a:prstGeom prst="rect">
              <a:avLst/>
            </a:prstGeom>
            <a:noFill/>
            <a:ln>
              <a:noFill/>
            </a:ln>
          </p:spPr>
        </p:pic>
        <p:pic>
          <p:nvPicPr>
            <p:cNvPr id="306" name="Google Shape;306;p17"/>
            <p:cNvPicPr preferRelativeResize="0"/>
            <p:nvPr/>
          </p:nvPicPr>
          <p:blipFill rotWithShape="1">
            <a:blip r:embed="rId3">
              <a:alphaModFix/>
            </a:blip>
            <a:srcRect/>
            <a:stretch/>
          </p:blipFill>
          <p:spPr>
            <a:xfrm>
              <a:off x="10503559" y="3327061"/>
              <a:ext cx="536823" cy="573974"/>
            </a:xfrm>
            <a:prstGeom prst="rect">
              <a:avLst/>
            </a:prstGeom>
            <a:noFill/>
            <a:ln>
              <a:noFill/>
            </a:ln>
          </p:spPr>
        </p:pic>
        <p:pic>
          <p:nvPicPr>
            <p:cNvPr id="307" name="Google Shape;307;p17"/>
            <p:cNvPicPr preferRelativeResize="0"/>
            <p:nvPr/>
          </p:nvPicPr>
          <p:blipFill rotWithShape="1">
            <a:blip r:embed="rId3">
              <a:alphaModFix/>
            </a:blip>
            <a:srcRect/>
            <a:stretch/>
          </p:blipFill>
          <p:spPr>
            <a:xfrm>
              <a:off x="10503559" y="2917360"/>
              <a:ext cx="536823" cy="573974"/>
            </a:xfrm>
            <a:prstGeom prst="rect">
              <a:avLst/>
            </a:prstGeom>
            <a:noFill/>
            <a:ln>
              <a:noFill/>
            </a:ln>
          </p:spPr>
        </p:pic>
      </p:grpSp>
      <p:grpSp>
        <p:nvGrpSpPr>
          <p:cNvPr id="308" name="Google Shape;308;p17"/>
          <p:cNvGrpSpPr/>
          <p:nvPr/>
        </p:nvGrpSpPr>
        <p:grpSpPr>
          <a:xfrm>
            <a:off x="6147932" y="3259765"/>
            <a:ext cx="536823" cy="2608622"/>
            <a:chOff x="10503559" y="3327061"/>
            <a:chExt cx="536823" cy="2608622"/>
          </a:xfrm>
        </p:grpSpPr>
        <p:pic>
          <p:nvPicPr>
            <p:cNvPr id="309" name="Google Shape;309;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310" name="Google Shape;310;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311" name="Google Shape;311;p17"/>
            <p:cNvPicPr preferRelativeResize="0"/>
            <p:nvPr/>
          </p:nvPicPr>
          <p:blipFill rotWithShape="1">
            <a:blip r:embed="rId3">
              <a:alphaModFix/>
            </a:blip>
            <a:srcRect/>
            <a:stretch/>
          </p:blipFill>
          <p:spPr>
            <a:xfrm>
              <a:off x="10503559" y="4550225"/>
              <a:ext cx="536823" cy="573974"/>
            </a:xfrm>
            <a:prstGeom prst="rect">
              <a:avLst/>
            </a:prstGeom>
            <a:noFill/>
            <a:ln>
              <a:noFill/>
            </a:ln>
          </p:spPr>
        </p:pic>
        <p:pic>
          <p:nvPicPr>
            <p:cNvPr id="312" name="Google Shape;312;p17"/>
            <p:cNvPicPr preferRelativeResize="0"/>
            <p:nvPr/>
          </p:nvPicPr>
          <p:blipFill rotWithShape="1">
            <a:blip r:embed="rId3">
              <a:alphaModFix/>
            </a:blip>
            <a:srcRect/>
            <a:stretch/>
          </p:blipFill>
          <p:spPr>
            <a:xfrm>
              <a:off x="10503559" y="4144483"/>
              <a:ext cx="536823" cy="573974"/>
            </a:xfrm>
            <a:prstGeom prst="rect">
              <a:avLst/>
            </a:prstGeom>
            <a:noFill/>
            <a:ln>
              <a:noFill/>
            </a:ln>
          </p:spPr>
        </p:pic>
        <p:pic>
          <p:nvPicPr>
            <p:cNvPr id="313" name="Google Shape;313;p17"/>
            <p:cNvPicPr preferRelativeResize="0"/>
            <p:nvPr/>
          </p:nvPicPr>
          <p:blipFill rotWithShape="1">
            <a:blip r:embed="rId3">
              <a:alphaModFix/>
            </a:blip>
            <a:srcRect/>
            <a:stretch/>
          </p:blipFill>
          <p:spPr>
            <a:xfrm>
              <a:off x="10503559" y="3734782"/>
              <a:ext cx="536823" cy="573974"/>
            </a:xfrm>
            <a:prstGeom prst="rect">
              <a:avLst/>
            </a:prstGeom>
            <a:noFill/>
            <a:ln>
              <a:noFill/>
            </a:ln>
          </p:spPr>
        </p:pic>
        <p:pic>
          <p:nvPicPr>
            <p:cNvPr id="314" name="Google Shape;314;p17"/>
            <p:cNvPicPr preferRelativeResize="0"/>
            <p:nvPr/>
          </p:nvPicPr>
          <p:blipFill rotWithShape="1">
            <a:blip r:embed="rId3">
              <a:alphaModFix/>
            </a:blip>
            <a:srcRect/>
            <a:stretch/>
          </p:blipFill>
          <p:spPr>
            <a:xfrm>
              <a:off x="10503559" y="3327061"/>
              <a:ext cx="536823" cy="573974"/>
            </a:xfrm>
            <a:prstGeom prst="rect">
              <a:avLst/>
            </a:prstGeom>
            <a:noFill/>
            <a:ln>
              <a:noFill/>
            </a:ln>
          </p:spPr>
        </p:pic>
      </p:grpSp>
      <p:grpSp>
        <p:nvGrpSpPr>
          <p:cNvPr id="315" name="Google Shape;315;p17"/>
          <p:cNvGrpSpPr/>
          <p:nvPr/>
        </p:nvGrpSpPr>
        <p:grpSpPr>
          <a:xfrm>
            <a:off x="5330514" y="3659568"/>
            <a:ext cx="536823" cy="2200901"/>
            <a:chOff x="10503559" y="3734782"/>
            <a:chExt cx="536823" cy="2200901"/>
          </a:xfrm>
        </p:grpSpPr>
        <p:pic>
          <p:nvPicPr>
            <p:cNvPr id="316" name="Google Shape;316;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317" name="Google Shape;317;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318" name="Google Shape;318;p17"/>
            <p:cNvPicPr preferRelativeResize="0"/>
            <p:nvPr/>
          </p:nvPicPr>
          <p:blipFill rotWithShape="1">
            <a:blip r:embed="rId3">
              <a:alphaModFix/>
            </a:blip>
            <a:srcRect/>
            <a:stretch/>
          </p:blipFill>
          <p:spPr>
            <a:xfrm>
              <a:off x="10503559" y="4550225"/>
              <a:ext cx="536823" cy="573974"/>
            </a:xfrm>
            <a:prstGeom prst="rect">
              <a:avLst/>
            </a:prstGeom>
            <a:noFill/>
            <a:ln>
              <a:noFill/>
            </a:ln>
          </p:spPr>
        </p:pic>
        <p:pic>
          <p:nvPicPr>
            <p:cNvPr id="319" name="Google Shape;319;p17"/>
            <p:cNvPicPr preferRelativeResize="0"/>
            <p:nvPr/>
          </p:nvPicPr>
          <p:blipFill rotWithShape="1">
            <a:blip r:embed="rId3">
              <a:alphaModFix/>
            </a:blip>
            <a:srcRect/>
            <a:stretch/>
          </p:blipFill>
          <p:spPr>
            <a:xfrm>
              <a:off x="10503559" y="4144483"/>
              <a:ext cx="536823" cy="573974"/>
            </a:xfrm>
            <a:prstGeom prst="rect">
              <a:avLst/>
            </a:prstGeom>
            <a:noFill/>
            <a:ln>
              <a:noFill/>
            </a:ln>
          </p:spPr>
        </p:pic>
        <p:pic>
          <p:nvPicPr>
            <p:cNvPr id="320" name="Google Shape;320;p17"/>
            <p:cNvPicPr preferRelativeResize="0"/>
            <p:nvPr/>
          </p:nvPicPr>
          <p:blipFill rotWithShape="1">
            <a:blip r:embed="rId3">
              <a:alphaModFix/>
            </a:blip>
            <a:srcRect/>
            <a:stretch/>
          </p:blipFill>
          <p:spPr>
            <a:xfrm>
              <a:off x="10503559" y="3734782"/>
              <a:ext cx="536823" cy="573974"/>
            </a:xfrm>
            <a:prstGeom prst="rect">
              <a:avLst/>
            </a:prstGeom>
            <a:noFill/>
            <a:ln>
              <a:noFill/>
            </a:ln>
          </p:spPr>
        </p:pic>
      </p:grpSp>
      <p:grpSp>
        <p:nvGrpSpPr>
          <p:cNvPr id="321" name="Google Shape;321;p17"/>
          <p:cNvGrpSpPr/>
          <p:nvPr/>
        </p:nvGrpSpPr>
        <p:grpSpPr>
          <a:xfrm>
            <a:off x="4513096" y="4077187"/>
            <a:ext cx="536823" cy="1791200"/>
            <a:chOff x="10503559" y="4144483"/>
            <a:chExt cx="536823" cy="1791200"/>
          </a:xfrm>
        </p:grpSpPr>
        <p:pic>
          <p:nvPicPr>
            <p:cNvPr id="322" name="Google Shape;322;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323" name="Google Shape;323;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324" name="Google Shape;324;p17"/>
            <p:cNvPicPr preferRelativeResize="0"/>
            <p:nvPr/>
          </p:nvPicPr>
          <p:blipFill rotWithShape="1">
            <a:blip r:embed="rId3">
              <a:alphaModFix/>
            </a:blip>
            <a:srcRect/>
            <a:stretch/>
          </p:blipFill>
          <p:spPr>
            <a:xfrm>
              <a:off x="10503559" y="4550225"/>
              <a:ext cx="536823" cy="573974"/>
            </a:xfrm>
            <a:prstGeom prst="rect">
              <a:avLst/>
            </a:prstGeom>
            <a:noFill/>
            <a:ln>
              <a:noFill/>
            </a:ln>
          </p:spPr>
        </p:pic>
        <p:pic>
          <p:nvPicPr>
            <p:cNvPr id="325" name="Google Shape;325;p17"/>
            <p:cNvPicPr preferRelativeResize="0"/>
            <p:nvPr/>
          </p:nvPicPr>
          <p:blipFill rotWithShape="1">
            <a:blip r:embed="rId3">
              <a:alphaModFix/>
            </a:blip>
            <a:srcRect/>
            <a:stretch/>
          </p:blipFill>
          <p:spPr>
            <a:xfrm>
              <a:off x="10503559" y="4144483"/>
              <a:ext cx="536823" cy="573974"/>
            </a:xfrm>
            <a:prstGeom prst="rect">
              <a:avLst/>
            </a:prstGeom>
            <a:noFill/>
            <a:ln>
              <a:noFill/>
            </a:ln>
          </p:spPr>
        </p:pic>
      </p:grpSp>
      <p:grpSp>
        <p:nvGrpSpPr>
          <p:cNvPr id="326" name="Google Shape;326;p17"/>
          <p:cNvGrpSpPr/>
          <p:nvPr/>
        </p:nvGrpSpPr>
        <p:grpSpPr>
          <a:xfrm>
            <a:off x="3695678" y="4475011"/>
            <a:ext cx="536823" cy="1385458"/>
            <a:chOff x="10503559" y="4550225"/>
            <a:chExt cx="536823" cy="1385458"/>
          </a:xfrm>
        </p:grpSpPr>
        <p:pic>
          <p:nvPicPr>
            <p:cNvPr id="327" name="Google Shape;327;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328" name="Google Shape;328;p17"/>
            <p:cNvPicPr preferRelativeResize="0"/>
            <p:nvPr/>
          </p:nvPicPr>
          <p:blipFill rotWithShape="1">
            <a:blip r:embed="rId3">
              <a:alphaModFix/>
            </a:blip>
            <a:srcRect/>
            <a:stretch/>
          </p:blipFill>
          <p:spPr>
            <a:xfrm>
              <a:off x="10503559" y="4955967"/>
              <a:ext cx="536823" cy="573974"/>
            </a:xfrm>
            <a:prstGeom prst="rect">
              <a:avLst/>
            </a:prstGeom>
            <a:noFill/>
            <a:ln>
              <a:noFill/>
            </a:ln>
          </p:spPr>
        </p:pic>
        <p:pic>
          <p:nvPicPr>
            <p:cNvPr id="329" name="Google Shape;329;p17"/>
            <p:cNvPicPr preferRelativeResize="0"/>
            <p:nvPr/>
          </p:nvPicPr>
          <p:blipFill rotWithShape="1">
            <a:blip r:embed="rId3">
              <a:alphaModFix/>
            </a:blip>
            <a:srcRect/>
            <a:stretch/>
          </p:blipFill>
          <p:spPr>
            <a:xfrm>
              <a:off x="10503559" y="4550225"/>
              <a:ext cx="536823" cy="573974"/>
            </a:xfrm>
            <a:prstGeom prst="rect">
              <a:avLst/>
            </a:prstGeom>
            <a:noFill/>
            <a:ln>
              <a:noFill/>
            </a:ln>
          </p:spPr>
        </p:pic>
      </p:grpSp>
      <p:grpSp>
        <p:nvGrpSpPr>
          <p:cNvPr id="330" name="Google Shape;330;p17"/>
          <p:cNvGrpSpPr/>
          <p:nvPr/>
        </p:nvGrpSpPr>
        <p:grpSpPr>
          <a:xfrm>
            <a:off x="2878260" y="4886690"/>
            <a:ext cx="536823" cy="979716"/>
            <a:chOff x="10503559" y="4955967"/>
            <a:chExt cx="536823" cy="979716"/>
          </a:xfrm>
        </p:grpSpPr>
        <p:pic>
          <p:nvPicPr>
            <p:cNvPr id="331" name="Google Shape;331;p17"/>
            <p:cNvPicPr preferRelativeResize="0"/>
            <p:nvPr/>
          </p:nvPicPr>
          <p:blipFill rotWithShape="1">
            <a:blip r:embed="rId3">
              <a:alphaModFix/>
            </a:blip>
            <a:srcRect/>
            <a:stretch/>
          </p:blipFill>
          <p:spPr>
            <a:xfrm>
              <a:off x="10503559" y="5361709"/>
              <a:ext cx="536823" cy="573974"/>
            </a:xfrm>
            <a:prstGeom prst="rect">
              <a:avLst/>
            </a:prstGeom>
            <a:noFill/>
            <a:ln>
              <a:noFill/>
            </a:ln>
          </p:spPr>
        </p:pic>
        <p:pic>
          <p:nvPicPr>
            <p:cNvPr id="332" name="Google Shape;332;p17"/>
            <p:cNvPicPr preferRelativeResize="0"/>
            <p:nvPr/>
          </p:nvPicPr>
          <p:blipFill rotWithShape="1">
            <a:blip r:embed="rId3">
              <a:alphaModFix/>
            </a:blip>
            <a:srcRect/>
            <a:stretch/>
          </p:blipFill>
          <p:spPr>
            <a:xfrm>
              <a:off x="10503559" y="4955967"/>
              <a:ext cx="536823" cy="573974"/>
            </a:xfrm>
            <a:prstGeom prst="rect">
              <a:avLst/>
            </a:prstGeom>
            <a:noFill/>
            <a:ln>
              <a:noFill/>
            </a:ln>
          </p:spPr>
        </p:pic>
      </p:grpSp>
      <p:pic>
        <p:nvPicPr>
          <p:cNvPr id="333" name="Google Shape;333;p17"/>
          <p:cNvPicPr preferRelativeResize="0"/>
          <p:nvPr/>
        </p:nvPicPr>
        <p:blipFill rotWithShape="1">
          <a:blip r:embed="rId3">
            <a:alphaModFix/>
          </a:blip>
          <a:srcRect/>
          <a:stretch/>
        </p:blipFill>
        <p:spPr>
          <a:xfrm>
            <a:off x="2060842" y="5290454"/>
            <a:ext cx="536823" cy="573974"/>
          </a:xfrm>
          <a:prstGeom prst="rect">
            <a:avLst/>
          </a:prstGeom>
          <a:noFill/>
          <a:ln>
            <a:noFill/>
          </a:ln>
        </p:spPr>
      </p:pic>
      <p:sp>
        <p:nvSpPr>
          <p:cNvPr id="334" name="Google Shape;334;p17"/>
          <p:cNvSpPr/>
          <p:nvPr/>
        </p:nvSpPr>
        <p:spPr>
          <a:xfrm rot="5400000">
            <a:off x="3547213" y="3702832"/>
            <a:ext cx="801889" cy="504959"/>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Class counting</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Identifying number on a number line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Identifying number on a number line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Counting on on a number line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Counting back on a number line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Identifying numbers on a blank number line (0 marked)</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Identifying numbers on a blank number line (0 marked)</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counting to 10 in order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8706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One, two (continue counting). There are (number) items. </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Consecutive numbers have a difference of one.</a:t>
            </a:r>
            <a:endParaRPr/>
          </a:p>
        </p:txBody>
      </p:sp>
      <p:graphicFrame>
        <p:nvGraphicFramePr>
          <p:cNvPr id="63" name="Google Shape;63;p3"/>
          <p:cNvGraphicFramePr/>
          <p:nvPr>
            <p:extLst>
              <p:ext uri="{D42A27DB-BD31-4B8C-83A1-F6EECF244321}">
                <p14:modId xmlns:p14="http://schemas.microsoft.com/office/powerpoint/2010/main" val="2528891330"/>
              </p:ext>
            </p:extLst>
          </p:nvPr>
        </p:nvGraphicFramePr>
        <p:xfrm>
          <a:off x="263524" y="1155866"/>
          <a:ext cx="11736400" cy="736620"/>
        </p:xfrm>
        <a:graphic>
          <a:graphicData uri="http://schemas.openxmlformats.org/drawingml/2006/table">
            <a:tbl>
              <a:tblPr firstRow="1" bandRow="1">
                <a:noFill/>
                <a:tableStyleId>{A5145C1F-5AF9-47A3-9711-D9F048E3C8BF}</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1 more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1 less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forwards/ count 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backwards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52113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 is missing?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7</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0</a:t>
            </a:r>
            <a:endParaRPr/>
          </a:p>
        </p:txBody>
      </p:sp>
      <p:grpSp>
        <p:nvGrpSpPr>
          <p:cNvPr id="74" name="Google Shape;74;p4"/>
          <p:cNvGrpSpPr/>
          <p:nvPr/>
        </p:nvGrpSpPr>
        <p:grpSpPr>
          <a:xfrm>
            <a:off x="1637037" y="2265254"/>
            <a:ext cx="8917926" cy="741441"/>
            <a:chOff x="0" y="2634211"/>
            <a:chExt cx="9234675" cy="877238"/>
          </a:xfrm>
        </p:grpSpPr>
        <p:pic>
          <p:nvPicPr>
            <p:cNvPr id="75" name="Google Shape;75;p4"/>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76" name="Google Shape;76;p4"/>
            <p:cNvSpPr txBox="1"/>
            <p:nvPr/>
          </p:nvSpPr>
          <p:spPr>
            <a:xfrm>
              <a:off x="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0</a:t>
              </a:r>
              <a:endParaRPr sz="2000">
                <a:solidFill>
                  <a:schemeClr val="dk1"/>
                </a:solidFill>
                <a:latin typeface="Century Gothic"/>
                <a:ea typeface="Century Gothic"/>
                <a:cs typeface="Century Gothic"/>
                <a:sym typeface="Century Gothic"/>
              </a:endParaRPr>
            </a:p>
          </p:txBody>
        </p:sp>
        <p:sp>
          <p:nvSpPr>
            <p:cNvPr id="77" name="Google Shape;77;p4"/>
            <p:cNvSpPr txBox="1"/>
            <p:nvPr/>
          </p:nvSpPr>
          <p:spPr>
            <a:xfrm>
              <a:off x="8483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a:t>
              </a:r>
              <a:endParaRPr sz="2000">
                <a:solidFill>
                  <a:schemeClr val="dk1"/>
                </a:solidFill>
                <a:latin typeface="Century Gothic"/>
                <a:ea typeface="Century Gothic"/>
                <a:cs typeface="Century Gothic"/>
                <a:sym typeface="Century Gothic"/>
              </a:endParaRPr>
            </a:p>
          </p:txBody>
        </p:sp>
        <p:sp>
          <p:nvSpPr>
            <p:cNvPr id="78" name="Google Shape;78;p4"/>
            <p:cNvSpPr txBox="1"/>
            <p:nvPr/>
          </p:nvSpPr>
          <p:spPr>
            <a:xfrm>
              <a:off x="17501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2</a:t>
              </a:r>
              <a:endParaRPr sz="2000">
                <a:solidFill>
                  <a:schemeClr val="dk1"/>
                </a:solidFill>
                <a:latin typeface="Century Gothic"/>
                <a:ea typeface="Century Gothic"/>
                <a:cs typeface="Century Gothic"/>
                <a:sym typeface="Century Gothic"/>
              </a:endParaRPr>
            </a:p>
          </p:txBody>
        </p:sp>
        <p:sp>
          <p:nvSpPr>
            <p:cNvPr id="79" name="Google Shape;79;p4"/>
            <p:cNvSpPr txBox="1"/>
            <p:nvPr/>
          </p:nvSpPr>
          <p:spPr>
            <a:xfrm>
              <a:off x="26185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3</a:t>
              </a:r>
              <a:endParaRPr sz="2000">
                <a:solidFill>
                  <a:schemeClr val="dk1"/>
                </a:solidFill>
                <a:latin typeface="Century Gothic"/>
                <a:ea typeface="Century Gothic"/>
                <a:cs typeface="Century Gothic"/>
                <a:sym typeface="Century Gothic"/>
              </a:endParaRPr>
            </a:p>
          </p:txBody>
        </p:sp>
        <p:sp>
          <p:nvSpPr>
            <p:cNvPr id="80" name="Google Shape;80;p4"/>
            <p:cNvSpPr txBox="1"/>
            <p:nvPr/>
          </p:nvSpPr>
          <p:spPr>
            <a:xfrm>
              <a:off x="34868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4</a:t>
              </a:r>
              <a:endParaRPr sz="2000">
                <a:solidFill>
                  <a:schemeClr val="dk1"/>
                </a:solidFill>
                <a:latin typeface="Century Gothic"/>
                <a:ea typeface="Century Gothic"/>
                <a:cs typeface="Century Gothic"/>
                <a:sym typeface="Century Gothic"/>
              </a:endParaRPr>
            </a:p>
          </p:txBody>
        </p:sp>
        <p:sp>
          <p:nvSpPr>
            <p:cNvPr id="81" name="Google Shape;81;p4"/>
            <p:cNvSpPr txBox="1"/>
            <p:nvPr/>
          </p:nvSpPr>
          <p:spPr>
            <a:xfrm>
              <a:off x="43983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5</a:t>
              </a:r>
              <a:endParaRPr sz="2000">
                <a:solidFill>
                  <a:schemeClr val="dk1"/>
                </a:solidFill>
                <a:latin typeface="Century Gothic"/>
                <a:ea typeface="Century Gothic"/>
                <a:cs typeface="Century Gothic"/>
                <a:sym typeface="Century Gothic"/>
              </a:endParaRPr>
            </a:p>
          </p:txBody>
        </p:sp>
        <p:sp>
          <p:nvSpPr>
            <p:cNvPr id="82" name="Google Shape;82;p4"/>
            <p:cNvSpPr txBox="1"/>
            <p:nvPr/>
          </p:nvSpPr>
          <p:spPr>
            <a:xfrm>
              <a:off x="61617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7</a:t>
              </a:r>
              <a:endParaRPr sz="2000">
                <a:solidFill>
                  <a:schemeClr val="dk1"/>
                </a:solidFill>
                <a:latin typeface="Century Gothic"/>
                <a:ea typeface="Century Gothic"/>
                <a:cs typeface="Century Gothic"/>
                <a:sym typeface="Century Gothic"/>
              </a:endParaRPr>
            </a:p>
          </p:txBody>
        </p:sp>
        <p:sp>
          <p:nvSpPr>
            <p:cNvPr id="83" name="Google Shape;83;p4"/>
            <p:cNvSpPr txBox="1"/>
            <p:nvPr/>
          </p:nvSpPr>
          <p:spPr>
            <a:xfrm>
              <a:off x="70434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8</a:t>
              </a:r>
              <a:endParaRPr sz="2000">
                <a:solidFill>
                  <a:schemeClr val="dk1"/>
                </a:solidFill>
                <a:latin typeface="Century Gothic"/>
                <a:ea typeface="Century Gothic"/>
                <a:cs typeface="Century Gothic"/>
                <a:sym typeface="Century Gothic"/>
              </a:endParaRPr>
            </a:p>
          </p:txBody>
        </p:sp>
        <p:sp>
          <p:nvSpPr>
            <p:cNvPr id="84" name="Google Shape;84;p4"/>
            <p:cNvSpPr txBox="1"/>
            <p:nvPr/>
          </p:nvSpPr>
          <p:spPr>
            <a:xfrm>
              <a:off x="79252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9</a:t>
              </a:r>
              <a:endParaRPr sz="2000">
                <a:solidFill>
                  <a:schemeClr val="dk1"/>
                </a:solidFill>
                <a:latin typeface="Century Gothic"/>
                <a:ea typeface="Century Gothic"/>
                <a:cs typeface="Century Gothic"/>
                <a:sym typeface="Century Gothic"/>
              </a:endParaRPr>
            </a:p>
          </p:txBody>
        </p:sp>
        <p:sp>
          <p:nvSpPr>
            <p:cNvPr id="85" name="Google Shape;85;p4"/>
            <p:cNvSpPr txBox="1"/>
            <p:nvPr/>
          </p:nvSpPr>
          <p:spPr>
            <a:xfrm>
              <a:off x="8683875" y="2928850"/>
              <a:ext cx="5508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10</a:t>
              </a:r>
              <a:endParaRPr sz="2000">
                <a:solidFill>
                  <a:schemeClr val="dk1"/>
                </a:solidFill>
                <a:latin typeface="Century Gothic"/>
                <a:ea typeface="Century Gothic"/>
                <a:cs typeface="Century Gothic"/>
                <a:sym typeface="Century Gothic"/>
              </a:endParaRPr>
            </a:p>
          </p:txBody>
        </p:sp>
      </p:grpSp>
      <p:sp>
        <p:nvSpPr>
          <p:cNvPr id="86" name="Google Shape;86;p4"/>
          <p:cNvSpPr/>
          <p:nvPr/>
        </p:nvSpPr>
        <p:spPr>
          <a:xfrm>
            <a:off x="6597500" y="2520474"/>
            <a:ext cx="612398" cy="46173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latin typeface="Century Gothic" panose="020B0502020202020204" pitchFamily="34" charset="0"/>
              </a:rPr>
              <a:t>To use a number line</a:t>
            </a:r>
            <a:endParaRPr>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8" name="Google Shape;98;p6"/>
          <p:cNvSpPr txBox="1">
            <a:spLocks noGrp="1"/>
          </p:cNvSpPr>
          <p:nvPr>
            <p:ph type="body" idx="2"/>
          </p:nvPr>
        </p:nvSpPr>
        <p:spPr>
          <a:xfrm>
            <a:off x="263046" y="1176339"/>
            <a:ext cx="11736887" cy="22526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Start with 0 and count on to 10 as a class. </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Challenge:</a:t>
            </a:r>
            <a:endParaRPr/>
          </a:p>
          <a:p>
            <a:pPr marL="0" lvl="0" indent="0" algn="l" rtl="0">
              <a:lnSpc>
                <a:spcPct val="150000"/>
              </a:lnSpc>
              <a:spcBef>
                <a:spcPts val="1000"/>
              </a:spcBef>
              <a:spcAft>
                <a:spcPts val="0"/>
              </a:spcAft>
              <a:buClr>
                <a:srgbClr val="222222"/>
              </a:buClr>
              <a:buSzPts val="1800"/>
              <a:buNone/>
            </a:pPr>
            <a:r>
              <a:rPr lang="en-GB"/>
              <a:t>Count back from 10 to 0 as a class.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05" name="Google Shape;105;p7"/>
          <p:cNvSpPr txBox="1">
            <a:spLocks noGrp="1"/>
          </p:cNvSpPr>
          <p:nvPr>
            <p:ph type="body" idx="2"/>
          </p:nvPr>
        </p:nvSpPr>
        <p:spPr>
          <a:xfrm>
            <a:off x="263046" y="1176338"/>
            <a:ext cx="11736887" cy="17869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This is a number line. </a:t>
            </a:r>
            <a:endParaRPr/>
          </a:p>
          <a:p>
            <a:pPr marL="0" lvl="0" indent="0" algn="l" rtl="0">
              <a:lnSpc>
                <a:spcPct val="150000"/>
              </a:lnSpc>
              <a:spcBef>
                <a:spcPts val="1000"/>
              </a:spcBef>
              <a:spcAft>
                <a:spcPts val="0"/>
              </a:spcAft>
              <a:buClr>
                <a:srgbClr val="222222"/>
              </a:buClr>
              <a:buSzPts val="1800"/>
              <a:buNone/>
            </a:pPr>
            <a:r>
              <a:rPr lang="en-GB"/>
              <a:t>We can use it to help us in maths. </a:t>
            </a:r>
            <a:endParaRPr b="1"/>
          </a:p>
          <a:p>
            <a:pPr marL="0" lvl="0" indent="0" algn="l" rtl="0">
              <a:lnSpc>
                <a:spcPct val="150000"/>
              </a:lnSpc>
              <a:spcBef>
                <a:spcPts val="1000"/>
              </a:spcBef>
              <a:spcAft>
                <a:spcPts val="0"/>
              </a:spcAft>
              <a:buClr>
                <a:srgbClr val="222222"/>
              </a:buClr>
              <a:buSzPts val="1800"/>
              <a:buNone/>
            </a:pPr>
            <a:r>
              <a:rPr lang="en-GB" b="1"/>
              <a:t>What can you tell me about the number line? </a:t>
            </a:r>
            <a:endParaRPr/>
          </a:p>
        </p:txBody>
      </p:sp>
      <p:grpSp>
        <p:nvGrpSpPr>
          <p:cNvPr id="106" name="Google Shape;106;p7"/>
          <p:cNvGrpSpPr/>
          <p:nvPr/>
        </p:nvGrpSpPr>
        <p:grpSpPr>
          <a:xfrm>
            <a:off x="1637037" y="3645695"/>
            <a:ext cx="8917926" cy="741441"/>
            <a:chOff x="0" y="2634211"/>
            <a:chExt cx="9234675" cy="877238"/>
          </a:xfrm>
        </p:grpSpPr>
        <p:pic>
          <p:nvPicPr>
            <p:cNvPr id="107" name="Google Shape;107;p7"/>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08" name="Google Shape;108;p7"/>
            <p:cNvSpPr txBox="1"/>
            <p:nvPr/>
          </p:nvSpPr>
          <p:spPr>
            <a:xfrm>
              <a:off x="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0</a:t>
              </a:r>
              <a:endParaRPr sz="2000">
                <a:solidFill>
                  <a:schemeClr val="dk1"/>
                </a:solidFill>
                <a:latin typeface="Century Gothic"/>
                <a:ea typeface="Century Gothic"/>
                <a:cs typeface="Century Gothic"/>
                <a:sym typeface="Century Gothic"/>
              </a:endParaRPr>
            </a:p>
          </p:txBody>
        </p:sp>
        <p:sp>
          <p:nvSpPr>
            <p:cNvPr id="109" name="Google Shape;109;p7"/>
            <p:cNvSpPr txBox="1"/>
            <p:nvPr/>
          </p:nvSpPr>
          <p:spPr>
            <a:xfrm>
              <a:off x="8483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a:t>
              </a:r>
              <a:endParaRPr sz="2000">
                <a:solidFill>
                  <a:schemeClr val="dk1"/>
                </a:solidFill>
                <a:latin typeface="Century Gothic"/>
                <a:ea typeface="Century Gothic"/>
                <a:cs typeface="Century Gothic"/>
                <a:sym typeface="Century Gothic"/>
              </a:endParaRPr>
            </a:p>
          </p:txBody>
        </p:sp>
        <p:sp>
          <p:nvSpPr>
            <p:cNvPr id="110" name="Google Shape;110;p7"/>
            <p:cNvSpPr txBox="1"/>
            <p:nvPr/>
          </p:nvSpPr>
          <p:spPr>
            <a:xfrm>
              <a:off x="17501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2</a:t>
              </a:r>
              <a:endParaRPr sz="2000">
                <a:solidFill>
                  <a:schemeClr val="dk1"/>
                </a:solidFill>
                <a:latin typeface="Century Gothic"/>
                <a:ea typeface="Century Gothic"/>
                <a:cs typeface="Century Gothic"/>
                <a:sym typeface="Century Gothic"/>
              </a:endParaRPr>
            </a:p>
          </p:txBody>
        </p:sp>
        <p:sp>
          <p:nvSpPr>
            <p:cNvPr id="111" name="Google Shape;111;p7"/>
            <p:cNvSpPr txBox="1"/>
            <p:nvPr/>
          </p:nvSpPr>
          <p:spPr>
            <a:xfrm>
              <a:off x="26185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3</a:t>
              </a:r>
              <a:endParaRPr sz="2000">
                <a:solidFill>
                  <a:schemeClr val="dk1"/>
                </a:solidFill>
                <a:latin typeface="Century Gothic"/>
                <a:ea typeface="Century Gothic"/>
                <a:cs typeface="Century Gothic"/>
                <a:sym typeface="Century Gothic"/>
              </a:endParaRPr>
            </a:p>
          </p:txBody>
        </p:sp>
        <p:sp>
          <p:nvSpPr>
            <p:cNvPr id="112" name="Google Shape;112;p7"/>
            <p:cNvSpPr txBox="1"/>
            <p:nvPr/>
          </p:nvSpPr>
          <p:spPr>
            <a:xfrm>
              <a:off x="34868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4</a:t>
              </a:r>
              <a:endParaRPr sz="2000">
                <a:solidFill>
                  <a:schemeClr val="dk1"/>
                </a:solidFill>
                <a:latin typeface="Century Gothic"/>
                <a:ea typeface="Century Gothic"/>
                <a:cs typeface="Century Gothic"/>
                <a:sym typeface="Century Gothic"/>
              </a:endParaRPr>
            </a:p>
          </p:txBody>
        </p:sp>
        <p:sp>
          <p:nvSpPr>
            <p:cNvPr id="113" name="Google Shape;113;p7"/>
            <p:cNvSpPr txBox="1"/>
            <p:nvPr/>
          </p:nvSpPr>
          <p:spPr>
            <a:xfrm>
              <a:off x="43983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5</a:t>
              </a:r>
              <a:endParaRPr sz="2000">
                <a:solidFill>
                  <a:schemeClr val="dk1"/>
                </a:solidFill>
                <a:latin typeface="Century Gothic"/>
                <a:ea typeface="Century Gothic"/>
                <a:cs typeface="Century Gothic"/>
                <a:sym typeface="Century Gothic"/>
              </a:endParaRPr>
            </a:p>
          </p:txBody>
        </p:sp>
        <p:sp>
          <p:nvSpPr>
            <p:cNvPr id="114" name="Google Shape;114;p7"/>
            <p:cNvSpPr txBox="1"/>
            <p:nvPr/>
          </p:nvSpPr>
          <p:spPr>
            <a:xfrm>
              <a:off x="52800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6</a:t>
              </a:r>
              <a:endParaRPr sz="2000">
                <a:solidFill>
                  <a:schemeClr val="dk1"/>
                </a:solidFill>
                <a:latin typeface="Century Gothic"/>
                <a:ea typeface="Century Gothic"/>
                <a:cs typeface="Century Gothic"/>
                <a:sym typeface="Century Gothic"/>
              </a:endParaRPr>
            </a:p>
          </p:txBody>
        </p:sp>
        <p:sp>
          <p:nvSpPr>
            <p:cNvPr id="115" name="Google Shape;115;p7"/>
            <p:cNvSpPr txBox="1"/>
            <p:nvPr/>
          </p:nvSpPr>
          <p:spPr>
            <a:xfrm>
              <a:off x="61617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7</a:t>
              </a:r>
              <a:endParaRPr sz="2000">
                <a:solidFill>
                  <a:schemeClr val="dk1"/>
                </a:solidFill>
                <a:latin typeface="Century Gothic"/>
                <a:ea typeface="Century Gothic"/>
                <a:cs typeface="Century Gothic"/>
                <a:sym typeface="Century Gothic"/>
              </a:endParaRPr>
            </a:p>
          </p:txBody>
        </p:sp>
        <p:sp>
          <p:nvSpPr>
            <p:cNvPr id="116" name="Google Shape;116;p7"/>
            <p:cNvSpPr txBox="1"/>
            <p:nvPr/>
          </p:nvSpPr>
          <p:spPr>
            <a:xfrm>
              <a:off x="70434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8</a:t>
              </a:r>
              <a:endParaRPr sz="2000">
                <a:solidFill>
                  <a:schemeClr val="dk1"/>
                </a:solidFill>
                <a:latin typeface="Century Gothic"/>
                <a:ea typeface="Century Gothic"/>
                <a:cs typeface="Century Gothic"/>
                <a:sym typeface="Century Gothic"/>
              </a:endParaRPr>
            </a:p>
          </p:txBody>
        </p:sp>
        <p:sp>
          <p:nvSpPr>
            <p:cNvPr id="117" name="Google Shape;117;p7"/>
            <p:cNvSpPr txBox="1"/>
            <p:nvPr/>
          </p:nvSpPr>
          <p:spPr>
            <a:xfrm>
              <a:off x="79252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9</a:t>
              </a:r>
              <a:endParaRPr sz="2000">
                <a:solidFill>
                  <a:schemeClr val="dk1"/>
                </a:solidFill>
                <a:latin typeface="Century Gothic"/>
                <a:ea typeface="Century Gothic"/>
                <a:cs typeface="Century Gothic"/>
                <a:sym typeface="Century Gothic"/>
              </a:endParaRPr>
            </a:p>
          </p:txBody>
        </p:sp>
        <p:sp>
          <p:nvSpPr>
            <p:cNvPr id="118" name="Google Shape;118;p7"/>
            <p:cNvSpPr txBox="1"/>
            <p:nvPr/>
          </p:nvSpPr>
          <p:spPr>
            <a:xfrm>
              <a:off x="8683875" y="2928850"/>
              <a:ext cx="5508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10</a:t>
              </a:r>
              <a:endParaRPr sz="2000">
                <a:solidFill>
                  <a:schemeClr val="dk1"/>
                </a:solidFill>
                <a:latin typeface="Century Gothic"/>
                <a:ea typeface="Century Gothic"/>
                <a:cs typeface="Century Gothic"/>
                <a:sym typeface="Century Gothic"/>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5" name="Google Shape;125;p8"/>
          <p:cNvSpPr txBox="1">
            <a:spLocks noGrp="1"/>
          </p:cNvSpPr>
          <p:nvPr>
            <p:ph type="body" idx="2"/>
          </p:nvPr>
        </p:nvSpPr>
        <p:spPr>
          <a:xfrm>
            <a:off x="263046" y="1176338"/>
            <a:ext cx="11736887" cy="271838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On the number line:</a:t>
            </a:r>
            <a:endParaRPr/>
          </a:p>
          <a:p>
            <a:pPr marL="0" lvl="0" indent="0" algn="l" rtl="0">
              <a:lnSpc>
                <a:spcPct val="150000"/>
              </a:lnSpc>
              <a:spcBef>
                <a:spcPts val="1000"/>
              </a:spcBef>
              <a:spcAft>
                <a:spcPts val="0"/>
              </a:spcAft>
              <a:buClr>
                <a:srgbClr val="222222"/>
              </a:buClr>
              <a:buSzPts val="1800"/>
              <a:buNone/>
            </a:pPr>
            <a:r>
              <a:rPr lang="en-GB"/>
              <a:t>Circle the number 5</a:t>
            </a:r>
            <a:endParaRPr/>
          </a:p>
          <a:p>
            <a:pPr marL="0" lvl="0" indent="0" algn="l" rtl="0">
              <a:lnSpc>
                <a:spcPct val="150000"/>
              </a:lnSpc>
              <a:spcBef>
                <a:spcPts val="1000"/>
              </a:spcBef>
              <a:spcAft>
                <a:spcPts val="0"/>
              </a:spcAft>
              <a:buClr>
                <a:srgbClr val="222222"/>
              </a:buClr>
              <a:buSzPts val="1800"/>
              <a:buNone/>
            </a:pPr>
            <a:r>
              <a:rPr lang="en-GB"/>
              <a:t>Underline a number greater than 6</a:t>
            </a:r>
            <a:endParaRPr/>
          </a:p>
          <a:p>
            <a:pPr marL="0" lvl="0" indent="0" algn="l" rtl="0">
              <a:lnSpc>
                <a:spcPct val="150000"/>
              </a:lnSpc>
              <a:spcBef>
                <a:spcPts val="1000"/>
              </a:spcBef>
              <a:spcAft>
                <a:spcPts val="0"/>
              </a:spcAft>
              <a:buClr>
                <a:srgbClr val="222222"/>
              </a:buClr>
              <a:buSzPts val="1800"/>
              <a:buNone/>
            </a:pPr>
            <a:r>
              <a:rPr lang="en-GB"/>
              <a:t>Draw an arrow to the number 1 less than 4</a:t>
            </a:r>
            <a:endParaRPr/>
          </a:p>
          <a:p>
            <a:pPr marL="0" lvl="0" indent="0" algn="l" rtl="0">
              <a:lnSpc>
                <a:spcPct val="150000"/>
              </a:lnSpc>
              <a:spcBef>
                <a:spcPts val="1000"/>
              </a:spcBef>
              <a:spcAft>
                <a:spcPts val="0"/>
              </a:spcAft>
              <a:buClr>
                <a:srgbClr val="222222"/>
              </a:buClr>
              <a:buSzPts val="1800"/>
              <a:buNone/>
            </a:pPr>
            <a:r>
              <a:rPr lang="en-GB"/>
              <a:t>Put a box round the greatest number</a:t>
            </a:r>
            <a:endParaRPr/>
          </a:p>
        </p:txBody>
      </p:sp>
      <p:sp>
        <p:nvSpPr>
          <p:cNvPr id="126" name="Google Shape;12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27" name="Google Shape;127;p8"/>
          <p:cNvGrpSpPr/>
          <p:nvPr/>
        </p:nvGrpSpPr>
        <p:grpSpPr>
          <a:xfrm>
            <a:off x="1637037" y="4531733"/>
            <a:ext cx="8917926" cy="741441"/>
            <a:chOff x="0" y="2634211"/>
            <a:chExt cx="9234675" cy="877238"/>
          </a:xfrm>
        </p:grpSpPr>
        <p:pic>
          <p:nvPicPr>
            <p:cNvPr id="128" name="Google Shape;128;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29" name="Google Shape;129;p8"/>
            <p:cNvSpPr txBox="1"/>
            <p:nvPr/>
          </p:nvSpPr>
          <p:spPr>
            <a:xfrm>
              <a:off x="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0</a:t>
              </a:r>
              <a:endParaRPr sz="2000">
                <a:solidFill>
                  <a:schemeClr val="dk1"/>
                </a:solidFill>
                <a:latin typeface="Century Gothic"/>
                <a:ea typeface="Century Gothic"/>
                <a:cs typeface="Century Gothic"/>
                <a:sym typeface="Century Gothic"/>
              </a:endParaRPr>
            </a:p>
          </p:txBody>
        </p:sp>
        <p:sp>
          <p:nvSpPr>
            <p:cNvPr id="130" name="Google Shape;130;p8"/>
            <p:cNvSpPr txBox="1"/>
            <p:nvPr/>
          </p:nvSpPr>
          <p:spPr>
            <a:xfrm>
              <a:off x="8483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a:t>
              </a:r>
              <a:endParaRPr sz="2000">
                <a:solidFill>
                  <a:schemeClr val="dk1"/>
                </a:solidFill>
                <a:latin typeface="Century Gothic"/>
                <a:ea typeface="Century Gothic"/>
                <a:cs typeface="Century Gothic"/>
                <a:sym typeface="Century Gothic"/>
              </a:endParaRPr>
            </a:p>
          </p:txBody>
        </p:sp>
        <p:sp>
          <p:nvSpPr>
            <p:cNvPr id="131" name="Google Shape;131;p8"/>
            <p:cNvSpPr txBox="1"/>
            <p:nvPr/>
          </p:nvSpPr>
          <p:spPr>
            <a:xfrm>
              <a:off x="17501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2</a:t>
              </a:r>
              <a:endParaRPr sz="2000">
                <a:solidFill>
                  <a:schemeClr val="dk1"/>
                </a:solidFill>
                <a:latin typeface="Century Gothic"/>
                <a:ea typeface="Century Gothic"/>
                <a:cs typeface="Century Gothic"/>
                <a:sym typeface="Century Gothic"/>
              </a:endParaRPr>
            </a:p>
          </p:txBody>
        </p:sp>
        <p:sp>
          <p:nvSpPr>
            <p:cNvPr id="132" name="Google Shape;132;p8"/>
            <p:cNvSpPr txBox="1"/>
            <p:nvPr/>
          </p:nvSpPr>
          <p:spPr>
            <a:xfrm>
              <a:off x="26185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3</a:t>
              </a:r>
              <a:endParaRPr sz="2000">
                <a:solidFill>
                  <a:schemeClr val="dk1"/>
                </a:solidFill>
                <a:latin typeface="Century Gothic"/>
                <a:ea typeface="Century Gothic"/>
                <a:cs typeface="Century Gothic"/>
                <a:sym typeface="Century Gothic"/>
              </a:endParaRPr>
            </a:p>
          </p:txBody>
        </p:sp>
        <p:sp>
          <p:nvSpPr>
            <p:cNvPr id="133" name="Google Shape;133;p8"/>
            <p:cNvSpPr txBox="1"/>
            <p:nvPr/>
          </p:nvSpPr>
          <p:spPr>
            <a:xfrm>
              <a:off x="34868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4</a:t>
              </a:r>
              <a:endParaRPr sz="2000">
                <a:solidFill>
                  <a:schemeClr val="dk1"/>
                </a:solidFill>
                <a:latin typeface="Century Gothic"/>
                <a:ea typeface="Century Gothic"/>
                <a:cs typeface="Century Gothic"/>
                <a:sym typeface="Century Gothic"/>
              </a:endParaRPr>
            </a:p>
          </p:txBody>
        </p:sp>
        <p:sp>
          <p:nvSpPr>
            <p:cNvPr id="134" name="Google Shape;134;p8"/>
            <p:cNvSpPr txBox="1"/>
            <p:nvPr/>
          </p:nvSpPr>
          <p:spPr>
            <a:xfrm>
              <a:off x="43983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5</a:t>
              </a:r>
              <a:endParaRPr sz="2000">
                <a:solidFill>
                  <a:schemeClr val="dk1"/>
                </a:solidFill>
                <a:latin typeface="Century Gothic"/>
                <a:ea typeface="Century Gothic"/>
                <a:cs typeface="Century Gothic"/>
                <a:sym typeface="Century Gothic"/>
              </a:endParaRPr>
            </a:p>
          </p:txBody>
        </p:sp>
        <p:sp>
          <p:nvSpPr>
            <p:cNvPr id="135" name="Google Shape;135;p8"/>
            <p:cNvSpPr txBox="1"/>
            <p:nvPr/>
          </p:nvSpPr>
          <p:spPr>
            <a:xfrm>
              <a:off x="528002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6</a:t>
              </a:r>
              <a:endParaRPr sz="2000">
                <a:solidFill>
                  <a:schemeClr val="dk1"/>
                </a:solidFill>
                <a:latin typeface="Century Gothic"/>
                <a:ea typeface="Century Gothic"/>
                <a:cs typeface="Century Gothic"/>
                <a:sym typeface="Century Gothic"/>
              </a:endParaRPr>
            </a:p>
          </p:txBody>
        </p:sp>
        <p:sp>
          <p:nvSpPr>
            <p:cNvPr id="136" name="Google Shape;136;p8"/>
            <p:cNvSpPr txBox="1"/>
            <p:nvPr/>
          </p:nvSpPr>
          <p:spPr>
            <a:xfrm>
              <a:off x="616175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7</a:t>
              </a:r>
              <a:endParaRPr sz="2000">
                <a:solidFill>
                  <a:schemeClr val="dk1"/>
                </a:solidFill>
                <a:latin typeface="Century Gothic"/>
                <a:ea typeface="Century Gothic"/>
                <a:cs typeface="Century Gothic"/>
                <a:sym typeface="Century Gothic"/>
              </a:endParaRPr>
            </a:p>
          </p:txBody>
        </p:sp>
        <p:sp>
          <p:nvSpPr>
            <p:cNvPr id="137" name="Google Shape;137;p8"/>
            <p:cNvSpPr txBox="1"/>
            <p:nvPr/>
          </p:nvSpPr>
          <p:spPr>
            <a:xfrm>
              <a:off x="7043475"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8</a:t>
              </a:r>
              <a:endParaRPr sz="2000">
                <a:solidFill>
                  <a:schemeClr val="dk1"/>
                </a:solidFill>
                <a:latin typeface="Century Gothic"/>
                <a:ea typeface="Century Gothic"/>
                <a:cs typeface="Century Gothic"/>
                <a:sym typeface="Century Gothic"/>
              </a:endParaRPr>
            </a:p>
          </p:txBody>
        </p:sp>
        <p:sp>
          <p:nvSpPr>
            <p:cNvPr id="138" name="Google Shape;138;p8"/>
            <p:cNvSpPr txBox="1"/>
            <p:nvPr/>
          </p:nvSpPr>
          <p:spPr>
            <a:xfrm>
              <a:off x="7925200" y="2928850"/>
              <a:ext cx="3474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9</a:t>
              </a:r>
              <a:endParaRPr sz="2000">
                <a:solidFill>
                  <a:schemeClr val="dk1"/>
                </a:solidFill>
                <a:latin typeface="Century Gothic"/>
                <a:ea typeface="Century Gothic"/>
                <a:cs typeface="Century Gothic"/>
                <a:sym typeface="Century Gothic"/>
              </a:endParaRPr>
            </a:p>
          </p:txBody>
        </p:sp>
        <p:sp>
          <p:nvSpPr>
            <p:cNvPr id="139" name="Google Shape;139;p8"/>
            <p:cNvSpPr txBox="1"/>
            <p:nvPr/>
          </p:nvSpPr>
          <p:spPr>
            <a:xfrm>
              <a:off x="8683875" y="2928850"/>
              <a:ext cx="550800" cy="58259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000"/>
                <a:buFont typeface="Century Gothic"/>
                <a:buNone/>
              </a:pPr>
              <a:r>
                <a:rPr lang="en-GB" sz="2000">
                  <a:solidFill>
                    <a:schemeClr val="dk1"/>
                  </a:solidFill>
                  <a:latin typeface="Century Gothic"/>
                  <a:ea typeface="Century Gothic"/>
                  <a:cs typeface="Century Gothic"/>
                  <a:sym typeface="Century Gothic"/>
                </a:rPr>
                <a:t>10</a:t>
              </a:r>
              <a:endParaRPr sz="2000">
                <a:solidFill>
                  <a:schemeClr val="dk1"/>
                </a:solidFill>
                <a:latin typeface="Century Gothic"/>
                <a:ea typeface="Century Gothic"/>
                <a:cs typeface="Century Gothic"/>
                <a:sym typeface="Century Gothic"/>
              </a:endParaRPr>
            </a:p>
          </p:txBody>
        </p:sp>
      </p:grpSp>
      <p:grpSp>
        <p:nvGrpSpPr>
          <p:cNvPr id="140" name="Google Shape;140;p8"/>
          <p:cNvGrpSpPr/>
          <p:nvPr/>
        </p:nvGrpSpPr>
        <p:grpSpPr>
          <a:xfrm>
            <a:off x="4073620" y="4267200"/>
            <a:ext cx="6625046" cy="1928017"/>
            <a:chOff x="4073620" y="4267200"/>
            <a:chExt cx="6625046" cy="1928017"/>
          </a:xfrm>
        </p:grpSpPr>
        <p:grpSp>
          <p:nvGrpSpPr>
            <p:cNvPr id="141" name="Google Shape;141;p8"/>
            <p:cNvGrpSpPr/>
            <p:nvPr/>
          </p:nvGrpSpPr>
          <p:grpSpPr>
            <a:xfrm>
              <a:off x="7345523" y="4991105"/>
              <a:ext cx="3353143" cy="374740"/>
              <a:chOff x="7345523" y="4991105"/>
              <a:chExt cx="3353143" cy="374740"/>
            </a:xfrm>
          </p:grpSpPr>
          <p:sp>
            <p:nvSpPr>
              <p:cNvPr id="142" name="Google Shape;142;p8"/>
              <p:cNvSpPr txBox="1"/>
              <p:nvPr/>
            </p:nvSpPr>
            <p:spPr>
              <a:xfrm>
                <a:off x="7345523" y="4996513"/>
                <a:ext cx="8193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43A047"/>
                    </a:solidFill>
                    <a:latin typeface="Century Gothic"/>
                    <a:ea typeface="Century Gothic"/>
                    <a:cs typeface="Century Gothic"/>
                    <a:sym typeface="Century Gothic"/>
                  </a:rPr>
                  <a:t>___</a:t>
                </a:r>
                <a:endParaRPr/>
              </a:p>
            </p:txBody>
          </p:sp>
          <p:sp>
            <p:nvSpPr>
              <p:cNvPr id="143" name="Google Shape;143;p8"/>
              <p:cNvSpPr txBox="1"/>
              <p:nvPr/>
            </p:nvSpPr>
            <p:spPr>
              <a:xfrm>
                <a:off x="8177692" y="4996513"/>
                <a:ext cx="8193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___</a:t>
                </a:r>
                <a:endParaRPr/>
              </a:p>
            </p:txBody>
          </p:sp>
          <p:sp>
            <p:nvSpPr>
              <p:cNvPr id="144" name="Google Shape;144;p8"/>
              <p:cNvSpPr txBox="1"/>
              <p:nvPr/>
            </p:nvSpPr>
            <p:spPr>
              <a:xfrm>
                <a:off x="9035619" y="4991105"/>
                <a:ext cx="8193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43A047"/>
                    </a:solidFill>
                    <a:latin typeface="Century Gothic"/>
                    <a:ea typeface="Century Gothic"/>
                    <a:cs typeface="Century Gothic"/>
                    <a:sym typeface="Century Gothic"/>
                  </a:rPr>
                  <a:t>___</a:t>
                </a:r>
                <a:endParaRPr/>
              </a:p>
            </p:txBody>
          </p:sp>
          <p:sp>
            <p:nvSpPr>
              <p:cNvPr id="145" name="Google Shape;145;p8"/>
              <p:cNvSpPr txBox="1"/>
              <p:nvPr/>
            </p:nvSpPr>
            <p:spPr>
              <a:xfrm>
                <a:off x="9879351" y="4991105"/>
                <a:ext cx="8193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43A047"/>
                    </a:solidFill>
                    <a:latin typeface="Century Gothic"/>
                    <a:ea typeface="Century Gothic"/>
                    <a:cs typeface="Century Gothic"/>
                    <a:sym typeface="Century Gothic"/>
                  </a:rPr>
                  <a:t>___</a:t>
                </a:r>
                <a:endParaRPr/>
              </a:p>
            </p:txBody>
          </p:sp>
        </p:grpSp>
        <p:sp>
          <p:nvSpPr>
            <p:cNvPr id="146" name="Google Shape;146;p8"/>
            <p:cNvSpPr/>
            <p:nvPr/>
          </p:nvSpPr>
          <p:spPr>
            <a:xfrm>
              <a:off x="5699650" y="4620952"/>
              <a:ext cx="761786" cy="761786"/>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8"/>
            <p:cNvSpPr/>
            <p:nvPr/>
          </p:nvSpPr>
          <p:spPr>
            <a:xfrm rot="-5400000">
              <a:off x="3816377" y="5433014"/>
              <a:ext cx="1019446" cy="504959"/>
            </a:xfrm>
            <a:prstGeom prst="rightArrow">
              <a:avLst>
                <a:gd name="adj1" fmla="val 50000"/>
                <a:gd name="adj2" fmla="val 50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8"/>
            <p:cNvSpPr/>
            <p:nvPr/>
          </p:nvSpPr>
          <p:spPr>
            <a:xfrm>
              <a:off x="9854934" y="4267200"/>
              <a:ext cx="843732" cy="1302327"/>
            </a:xfrm>
            <a:prstGeom prst="rect">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childTnLst>
              </p:cTn>
              <p:nextCondLst>
                <p:cond evt="onClick" delay="0">
                  <p:tgtEl>
                    <p:spTgt spid="12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Chart&#10;&#10;Description automatically generated">
            <a:extLst>
              <a:ext uri="{FF2B5EF4-FFF2-40B4-BE49-F238E27FC236}">
                <a16:creationId xmlns:a16="http://schemas.microsoft.com/office/drawing/2014/main" id="{658DD451-FC16-064F-AB54-A5A070A2A4E7}"/>
              </a:ext>
            </a:extLst>
          </p:cNvPr>
          <p:cNvPicPr>
            <a:picLocks noChangeAspect="1"/>
          </p:cNvPicPr>
          <p:nvPr/>
        </p:nvPicPr>
        <p:blipFill>
          <a:blip r:embed="rId3"/>
          <a:stretch>
            <a:fillRect/>
          </a:stretch>
        </p:blipFill>
        <p:spPr>
          <a:xfrm>
            <a:off x="263524" y="1077157"/>
            <a:ext cx="7955280" cy="34290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1102</Words>
  <Application>Microsoft Macintosh PowerPoint</Application>
  <PresentationFormat>Widescreen</PresentationFormat>
  <Paragraphs>178</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use a number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to 10 in order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2022-08-23T18:24:51Z</dcterms:modified>
</cp:coreProperties>
</file>