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Nunito Sans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ZO8vYQbVMxKnPbFG+5DghAVdb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F1441D-392A-4F6D-836B-A0E7679369B8}">
  <a:tblStyle styleId="{76F1441D-392A-4F6D-836B-A0E7679369B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4558"/>
  </p:normalViewPr>
  <p:slideViewPr>
    <p:cSldViewPr snapToGrid="0" snapToObjects="1">
      <p:cViewPr varScale="1">
        <p:scale>
          <a:sx n="89" d="100"/>
          <a:sy n="89" d="100"/>
        </p:scale>
        <p:origin x="6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What number is shown? Which column h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been changed in the new number? How has it changed?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will need support in unders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tanding how to use the chart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hoose their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own number for a partner and let their partner change it - how has it been changed?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 Give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number on the chart and then choose the cards - what is the new number?</a:t>
            </a:r>
            <a:endParaRPr dirty="0"/>
          </a:p>
        </p:txBody>
      </p:sp>
      <p:sp>
        <p:nvSpPr>
          <p:cNvPr id="140" name="Google Shape;14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76,280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-1,000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+10,000	-100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+100		-10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-10,000	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1,000	-100	+10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-100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What is the rule for the sequence? How would we find the 8th term? Can you explain your answe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may be quick to link that 4 and 8 ar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doubles and so will think that you can double the term or may say that you add 4,000 because it is the 4th term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Use differ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 sequences</a:t>
            </a:r>
            <a:endParaRPr dirty="0"/>
          </a:p>
        </p:txBody>
      </p:sp>
      <p:sp>
        <p:nvSpPr>
          <p:cNvPr id="172" name="Google Shape;1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Ollie is not correct. The sequence is going up in 1,000s so he would need to add 5,000 to the 5th term instead of doubling it.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The 10th term will be 13,808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+mj-lt"/>
              <a:buAutoNum type="alphaLcParenR" startAt="2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2,732</a:t>
            </a:r>
            <a:endParaRPr sz="1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lace value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Which digits will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is the sequence rule is +1,000? Will 140,000 be in the sequence? Why or why not?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may see the 14 and 14 within the number and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automatically think it must be in the sequence</a:t>
            </a:r>
            <a:endParaRPr dirty="0"/>
          </a:p>
        </p:txBody>
      </p:sp>
      <p:sp>
        <p:nvSpPr>
          <p:cNvPr id="197" name="Google Shape;1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How and when to use these slides </a:t>
            </a:r>
            <a:r>
              <a:rPr lang="en-GB" b="0" dirty="0">
                <a:latin typeface="Arial"/>
                <a:ea typeface="Arial"/>
                <a:cs typeface="Arial"/>
                <a:sym typeface="Arial"/>
              </a:rPr>
              <a:t>– This could be used as a pre-teach to the main lesson or to support gap teaching wh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ere gaps have been identified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lace value equipment as shown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What does the representation show? Which column changes when +1,000 or -1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,000? What happens to the other columns? What is 1,000 more or 1,000 less?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P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may want to use a written method rather than using the place value columns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Give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1,000 more answer. Can they find the original number and 1,000 less answer?</a:t>
            </a:r>
            <a:endParaRPr dirty="0"/>
          </a:p>
        </p:txBody>
      </p:sp>
      <p:sp>
        <p:nvSpPr>
          <p:cNvPr id="213" name="Google Shape;21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How and when to use these slides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This could be used as a pre-teach to the main lesson or to support gap teaching where gaps have been identified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Place value equipment as shown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What does the representation show? Which column changes when +1,000 or -1,000? What happens to the other columns? What is 1,000 more or 1,000 less?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Pupils may want to use a written method rather than using the place value columns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Give pupils the 1,000 more answer. Can they find the original number and 1,000 less answer?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point for the lesson – ask the pupils to vote for the answer they think is correct. 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0" dirty="0"/>
            </a:b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– Correct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 have recognised that the difference between each term is 10 but has confused increasing and decreasing in tens.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– Incorr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ect - pupils have not understood what the rule for the sequence means.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Incorrect - pupils are not confidence with sequences.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ounters may be useful for spotting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pattern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Is the sequence increasing or decrease? What happens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the ones digit? Which digit changes? How many does it change by?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Can they predict the next terms of the sequence?</a:t>
            </a:r>
            <a:endParaRPr dirty="0"/>
          </a:p>
        </p:txBody>
      </p:sp>
      <p:sp>
        <p:nvSpPr>
          <p:cNvPr id="82" name="Google Shape;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Base 10 equipment, Place value chart and counters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b="1" dirty="0"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– Which digit changes? How many does it change by? How can we find 10 less?</a:t>
            </a:r>
            <a:endParaRPr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Misconceptions/ Common Errors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 should be encouraged to be very precise with their vocabulary when explaining.</a:t>
            </a:r>
            <a:endParaRPr dirty="0"/>
          </a:p>
        </p:txBody>
      </p:sp>
      <p:sp>
        <p:nvSpPr>
          <p:cNvPr id="91" name="Google Shape;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Concrete resources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sing place value charts may help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see the pattern if they record each number on the same chart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Questions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the rule? How much is each increasing by? Is there a pattern that can help you? Which digits stay the same? Which change? Where is the mistake?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 Practice 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Give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term of a sequence and the rule and ask them to complete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lang="en-GB" sz="12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GB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Pupils generate their own sequence that follows a rule</a:t>
            </a:r>
            <a:endParaRPr sz="12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5,495	   7,495	Rule: + 1,000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190,      490	Rule: +1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00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lphaLcParenR"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7,000    6,800   Rule - 100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9,908 should be 9,808 - they have added 100 instead of 1,000.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lphaLcParenR"/>
            </a:pPr>
            <a:r>
              <a:rPr lang="en-GB" sz="1200" dirty="0">
                <a:latin typeface="Arial"/>
                <a:ea typeface="Arial"/>
                <a:cs typeface="Arial"/>
                <a:sym typeface="Arial"/>
              </a:rPr>
              <a:t>17,540 is missing.</a:t>
            </a:r>
            <a:endParaRPr dirty="0"/>
          </a:p>
        </p:txBody>
      </p:sp>
      <p:sp>
        <p:nvSpPr>
          <p:cNvPr id="131" name="Google Shape;13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>
  <p:cSld name="Mai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3"/>
          </p:nvPr>
        </p:nvSpPr>
        <p:spPr>
          <a:xfrm>
            <a:off x="1880392" y="4574330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880392" y="1620279"/>
            <a:ext cx="84312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Ready-to-go Lesson Slides</a:t>
            </a:r>
            <a:endParaRPr/>
          </a:p>
        </p:txBody>
      </p:sp>
      <p:pic>
        <p:nvPicPr>
          <p:cNvPr id="16" name="Google Shape;16;p19" descr="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12" y="6346950"/>
            <a:ext cx="1757220" cy="4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bjective">
  <p:cSld name="Learning Objectiv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4"/>
          <p:cNvSpPr txBox="1"/>
          <p:nvPr/>
        </p:nvSpPr>
        <p:spPr>
          <a:xfrm>
            <a:off x="838200" y="1802122"/>
            <a:ext cx="10515600" cy="6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3200"/>
              <a:buFont typeface="Calibri"/>
              <a:buNone/>
            </a:pPr>
            <a:r>
              <a:rPr lang="en-GB" sz="32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Today we are learning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port Slide">
  <p:cSld name="Support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5"/>
          <p:cNvSpPr txBox="1"/>
          <p:nvPr/>
        </p:nvSpPr>
        <p:spPr>
          <a:xfrm>
            <a:off x="838200" y="18021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277BD"/>
                </a:solidFill>
                <a:latin typeface="Calibri"/>
                <a:ea typeface="Calibri"/>
                <a:cs typeface="Calibri"/>
                <a:sym typeface="Calibri"/>
              </a:rPr>
              <a:t>Support Slides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>
  <p:cSld name="Summar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Layout">
  <p:cSld name="General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  <a:defRPr sz="1600" b="0">
                <a:solidFill>
                  <a:srgbClr val="0277BD"/>
                </a:solidFill>
              </a:defRPr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Questions">
  <p:cSld name="Diagnostic Questio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None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/>
          <p:nvPr/>
        </p:nvSpPr>
        <p:spPr>
          <a:xfrm>
            <a:off x="263047" y="663047"/>
            <a:ext cx="31479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/>
          </a:p>
        </p:txBody>
      </p:sp>
      <p:pic>
        <p:nvPicPr>
          <p:cNvPr id="39" name="Google Shape;39;p23" descr="A picture containing text, clipar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9397" y="3400082"/>
            <a:ext cx="4699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3945" y="3400082"/>
            <a:ext cx="4826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47" y="4720003"/>
            <a:ext cx="457200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945" y="4720003"/>
            <a:ext cx="482600" cy="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 descr="A picture containing text, gau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B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263047" y="1077238"/>
            <a:ext cx="11736887" cy="509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/>
          <p:nvPr/>
        </p:nvSpPr>
        <p:spPr>
          <a:xfrm>
            <a:off x="263046" y="34941"/>
            <a:ext cx="112797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2000"/>
              <a:buFont typeface="Century Gothic"/>
              <a:buNone/>
            </a:pPr>
            <a:r>
              <a:rPr lang="en-GB" sz="2000" b="0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know how to find 10, 100, 1,000, 10,000 and 100,000 more or less than a number</a:t>
            </a:r>
            <a:endParaRPr/>
          </a:p>
        </p:txBody>
      </p:sp>
      <p:pic>
        <p:nvPicPr>
          <p:cNvPr id="27" name="Google Shape;27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127" y="6638306"/>
            <a:ext cx="2137830" cy="1808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1880393" y="2758682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Year 5</a:t>
            </a:r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2"/>
          </p:nvPr>
        </p:nvSpPr>
        <p:spPr>
          <a:xfrm>
            <a:off x="1880393" y="3666506"/>
            <a:ext cx="8431213" cy="71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Place Value</a:t>
            </a:r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3"/>
          </p:nvPr>
        </p:nvSpPr>
        <p:spPr>
          <a:xfrm>
            <a:off x="1880393" y="4574330"/>
            <a:ext cx="8431213" cy="58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 dirty="0"/>
              <a:t>To know how to find 10, 100, 1,000, 10,000 and 100,000 more or less than a number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body" idx="2"/>
          </p:nvPr>
        </p:nvSpPr>
        <p:spPr>
          <a:xfrm>
            <a:off x="263046" y="1176338"/>
            <a:ext cx="11736887" cy="107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Look at the Gattegno chart below.</a:t>
            </a:r>
            <a:br>
              <a:rPr lang="en-GB"/>
            </a:br>
            <a:r>
              <a:rPr lang="en-GB" b="1"/>
              <a:t>What number is it showing? </a:t>
            </a:r>
            <a:endParaRPr/>
          </a:p>
        </p:txBody>
      </p:sp>
      <p:sp>
        <p:nvSpPr>
          <p:cNvPr id="144" name="Google Shape;144;p10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pic>
        <p:nvPicPr>
          <p:cNvPr id="145" name="Google Shape;145;p10" descr="A picture containing text, score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5485" y="1282746"/>
            <a:ext cx="6837913" cy="208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3021" y="2617838"/>
            <a:ext cx="472911" cy="44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5457" y="2259164"/>
            <a:ext cx="472911" cy="44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3729" y="1907370"/>
            <a:ext cx="472911" cy="44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086" y="1571820"/>
            <a:ext cx="472911" cy="44371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/>
          <p:cNvSpPr txBox="1"/>
          <p:nvPr/>
        </p:nvSpPr>
        <p:spPr>
          <a:xfrm>
            <a:off x="263046" y="3643524"/>
            <a:ext cx="11616904" cy="107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 wanted to make 64,360 which card would I need to choose?  </a:t>
            </a: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 wanted to make 53,370 which cards would I need to choose? </a:t>
            </a:r>
            <a:endParaRPr sz="1800" b="0" i="0" u="none" strike="noStrike" cap="none">
              <a:solidFill>
                <a:srgbClr val="00BC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2708305" y="4764263"/>
            <a:ext cx="1570940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+ 10</a:t>
            </a: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4464750" y="4764263"/>
            <a:ext cx="1570940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+ 100</a:t>
            </a: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6221195" y="4764263"/>
            <a:ext cx="1570940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+ 1,000</a:t>
            </a:r>
            <a:endParaRPr/>
          </a:p>
        </p:txBody>
      </p:sp>
      <p:sp>
        <p:nvSpPr>
          <p:cNvPr id="154" name="Google Shape;154;p10"/>
          <p:cNvSpPr/>
          <p:nvPr/>
        </p:nvSpPr>
        <p:spPr>
          <a:xfrm>
            <a:off x="7972964" y="4764263"/>
            <a:ext cx="1570940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+ 10,000</a:t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2708305" y="5613486"/>
            <a:ext cx="1570940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- 10</a:t>
            </a:r>
            <a:endParaRPr/>
          </a:p>
        </p:txBody>
      </p:sp>
      <p:sp>
        <p:nvSpPr>
          <p:cNvPr id="156" name="Google Shape;156;p10"/>
          <p:cNvSpPr/>
          <p:nvPr/>
        </p:nvSpPr>
        <p:spPr>
          <a:xfrm>
            <a:off x="4464750" y="5613486"/>
            <a:ext cx="1570940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- 100</a:t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6221195" y="5613486"/>
            <a:ext cx="1570940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- 1,000</a:t>
            </a:r>
            <a:endParaRPr/>
          </a:p>
        </p:txBody>
      </p:sp>
      <p:sp>
        <p:nvSpPr>
          <p:cNvPr id="158" name="Google Shape;158;p10"/>
          <p:cNvSpPr/>
          <p:nvPr/>
        </p:nvSpPr>
        <p:spPr>
          <a:xfrm>
            <a:off x="7972964" y="5613486"/>
            <a:ext cx="1570940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- 10,000</a:t>
            </a:r>
            <a:endParaRPr/>
          </a:p>
        </p:txBody>
      </p:sp>
      <p:sp>
        <p:nvSpPr>
          <p:cNvPr id="159" name="Google Shape;159;p10"/>
          <p:cNvSpPr txBox="1"/>
          <p:nvPr/>
        </p:nvSpPr>
        <p:spPr>
          <a:xfrm>
            <a:off x="263046" y="2047700"/>
            <a:ext cx="11580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54,360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7675436" y="3643523"/>
            <a:ext cx="1357728" cy="498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+10,000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7675435" y="4043626"/>
            <a:ext cx="2147437" cy="535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-1,000 and +10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9E6C68F-3EF0-FF4D-A37C-954424607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8229600" cy="49987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263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 Mathling creates a sequence: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It says, “If the 4th term is 4,333 the 8th term will be 8,333.”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Do you agree?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Explain your answer.</a:t>
            </a:r>
            <a:endParaRPr/>
          </a:p>
        </p:txBody>
      </p:sp>
      <p:sp>
        <p:nvSpPr>
          <p:cNvPr id="176" name="Google Shape;176;p12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77" name="Google Shape;177;p12"/>
          <p:cNvSpPr/>
          <p:nvPr/>
        </p:nvSpPr>
        <p:spPr>
          <a:xfrm>
            <a:off x="2339389" y="1603751"/>
            <a:ext cx="1198677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1,333</a:t>
            </a:r>
            <a:endParaRPr/>
          </a:p>
        </p:txBody>
      </p:sp>
      <p:sp>
        <p:nvSpPr>
          <p:cNvPr id="178" name="Google Shape;178;p12"/>
          <p:cNvSpPr/>
          <p:nvPr/>
        </p:nvSpPr>
        <p:spPr>
          <a:xfrm>
            <a:off x="3765717" y="1603750"/>
            <a:ext cx="1198677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2,333</a:t>
            </a:r>
            <a:endParaRPr/>
          </a:p>
        </p:txBody>
      </p:sp>
      <p:sp>
        <p:nvSpPr>
          <p:cNvPr id="179" name="Google Shape;179;p12"/>
          <p:cNvSpPr/>
          <p:nvPr/>
        </p:nvSpPr>
        <p:spPr>
          <a:xfrm>
            <a:off x="5192045" y="1603749"/>
            <a:ext cx="1198677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3,333</a:t>
            </a:r>
            <a:endParaRPr/>
          </a:p>
        </p:txBody>
      </p:sp>
      <p:sp>
        <p:nvSpPr>
          <p:cNvPr id="180" name="Google Shape;180;p12"/>
          <p:cNvSpPr/>
          <p:nvPr/>
        </p:nvSpPr>
        <p:spPr>
          <a:xfrm>
            <a:off x="6618373" y="1603748"/>
            <a:ext cx="1198677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4,333</a:t>
            </a:r>
            <a:endParaRPr/>
          </a:p>
        </p:txBody>
      </p:sp>
      <p:sp>
        <p:nvSpPr>
          <p:cNvPr id="181" name="Google Shape;181;p12"/>
          <p:cNvSpPr/>
          <p:nvPr/>
        </p:nvSpPr>
        <p:spPr>
          <a:xfrm>
            <a:off x="8044701" y="1603747"/>
            <a:ext cx="1198677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5,333</a:t>
            </a:r>
            <a:endParaRPr/>
          </a:p>
        </p:txBody>
      </p:sp>
      <p:sp>
        <p:nvSpPr>
          <p:cNvPr id="182" name="Google Shape;182;p12"/>
          <p:cNvSpPr/>
          <p:nvPr/>
        </p:nvSpPr>
        <p:spPr>
          <a:xfrm>
            <a:off x="9471029" y="1603746"/>
            <a:ext cx="1198677" cy="649323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6,333</a:t>
            </a:r>
            <a:endParaRPr/>
          </a:p>
        </p:txBody>
      </p:sp>
      <p:sp>
        <p:nvSpPr>
          <p:cNvPr id="183" name="Google Shape;183;p12"/>
          <p:cNvSpPr txBox="1"/>
          <p:nvPr/>
        </p:nvSpPr>
        <p:spPr>
          <a:xfrm>
            <a:off x="263046" y="4282678"/>
            <a:ext cx="11736886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then creates a different sequence.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says, “If I am counting up in 100s from 503, I will include 1,430.”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you agree?</a:t>
            </a:r>
            <a:endParaRPr b="1" dirty="0"/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3309" y="2352251"/>
            <a:ext cx="1200826" cy="122796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 txBox="1"/>
          <p:nvPr/>
        </p:nvSpPr>
        <p:spPr>
          <a:xfrm>
            <a:off x="2660072" y="2785903"/>
            <a:ext cx="7578437" cy="136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correct. The rule of the sequence is +1,000 There are four terms between the 4th and 8th term which means you need to add 4,000 (4 x 1,000) to the fourth term to find the 8th term.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263046" y="5911184"/>
            <a:ext cx="104862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incorrect. If it is counting in 100s the ones digit will always be 3 and would not be 0.</a:t>
            </a:r>
            <a:endParaRPr sz="1800" b="0" i="0" u="none" strike="noStrike" cap="none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7D738E2-B31E-9548-A86B-3B254B8B7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1844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Reflect</a:t>
            </a: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115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Is the Mathling right?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Explain your answer. </a:t>
            </a: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263046" y="5246349"/>
            <a:ext cx="11582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Mathling is incorrect because he is counting in 1,000s so the tens and ones column digit will not change.</a:t>
            </a:r>
            <a:endParaRPr dirty="0"/>
          </a:p>
        </p:txBody>
      </p:sp>
      <p:pic>
        <p:nvPicPr>
          <p:cNvPr id="203" name="Google Shape;2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300" y="2775575"/>
            <a:ext cx="1837988" cy="183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4"/>
          <p:cNvSpPr/>
          <p:nvPr/>
        </p:nvSpPr>
        <p:spPr>
          <a:xfrm>
            <a:off x="2441288" y="1903858"/>
            <a:ext cx="7243291" cy="1525142"/>
          </a:xfrm>
          <a:prstGeom prst="wedgeEllipseCallout">
            <a:avLst>
              <a:gd name="adj1" fmla="val -51437"/>
              <a:gd name="adj2" fmla="val 45240"/>
            </a:avLst>
          </a:prstGeom>
          <a:noFill/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counting up in 1,000s from 14. I will include 140,000 in my sequence.”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838200" y="34290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The following slides are based on:</a:t>
            </a:r>
            <a:b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1,000 more or less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>
            <a:spLocks noGrp="1"/>
          </p:cNvSpPr>
          <p:nvPr>
            <p:ph type="body" idx="2"/>
          </p:nvPr>
        </p:nvSpPr>
        <p:spPr>
          <a:xfrm>
            <a:off x="263046" y="700644"/>
            <a:ext cx="11736887" cy="51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For each representation, show what 1,000 more and 1,000 less would be.</a:t>
            </a:r>
            <a:endParaRPr/>
          </a:p>
        </p:txBody>
      </p:sp>
      <p:sp>
        <p:nvSpPr>
          <p:cNvPr id="216" name="Google Shape;216;p1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249191" y="2976898"/>
            <a:ext cx="1967535" cy="4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6,807	8,807</a:t>
            </a:r>
            <a:endParaRPr/>
          </a:p>
        </p:txBody>
      </p:sp>
      <p:grpSp>
        <p:nvGrpSpPr>
          <p:cNvPr id="218" name="Google Shape;218;p16"/>
          <p:cNvGrpSpPr/>
          <p:nvPr/>
        </p:nvGrpSpPr>
        <p:grpSpPr>
          <a:xfrm>
            <a:off x="1787236" y="3573059"/>
            <a:ext cx="3638575" cy="2114550"/>
            <a:chOff x="5139275" y="630275"/>
            <a:chExt cx="3638575" cy="2114550"/>
          </a:xfrm>
        </p:grpSpPr>
        <p:pic>
          <p:nvPicPr>
            <p:cNvPr id="219" name="Google Shape;21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139300" y="630275"/>
              <a:ext cx="3638550" cy="2114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16"/>
            <p:cNvSpPr txBox="1"/>
            <p:nvPr/>
          </p:nvSpPr>
          <p:spPr>
            <a:xfrm>
              <a:off x="5139275" y="1743475"/>
              <a:ext cx="1209075" cy="523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Nunito Sans"/>
                <a:buNone/>
              </a:pPr>
              <a:r>
                <a:rPr lang="en-GB" sz="2200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1,200</a:t>
              </a:r>
              <a:endParaRPr sz="2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6631263" y="2153125"/>
              <a:ext cx="654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Nunito Sans"/>
                <a:buNone/>
              </a:pPr>
              <a:r>
                <a:rPr lang="en-GB" sz="2200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30</a:t>
              </a:r>
              <a:endParaRPr sz="2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222" name="Google Shape;222;p16"/>
            <p:cNvSpPr txBox="1"/>
            <p:nvPr/>
          </p:nvSpPr>
          <p:spPr>
            <a:xfrm>
              <a:off x="7840338" y="1743475"/>
              <a:ext cx="654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Nunito Sans"/>
                <a:buNone/>
              </a:pPr>
              <a:r>
                <a:rPr lang="en-GB" sz="2200">
                  <a:solidFill>
                    <a:schemeClr val="dk1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8</a:t>
              </a:r>
              <a:endParaRPr sz="22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223" name="Google Shape;223;p16"/>
          <p:cNvGrpSpPr/>
          <p:nvPr/>
        </p:nvGrpSpPr>
        <p:grpSpPr>
          <a:xfrm>
            <a:off x="6229163" y="1230917"/>
            <a:ext cx="5873638" cy="3175912"/>
            <a:chOff x="6229163" y="1230917"/>
            <a:chExt cx="5873638" cy="3175912"/>
          </a:xfrm>
        </p:grpSpPr>
        <p:pic>
          <p:nvPicPr>
            <p:cNvPr id="224" name="Google Shape;224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581861" y="2612620"/>
              <a:ext cx="862378" cy="1412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28500" y="3429000"/>
              <a:ext cx="167846" cy="185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428501" y="1252017"/>
              <a:ext cx="167845" cy="989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29163" y="1242693"/>
              <a:ext cx="1580061" cy="1794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09224" y="1230917"/>
              <a:ext cx="1580061" cy="1794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01800" y="2612620"/>
              <a:ext cx="1580061" cy="1794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542386" y="2477788"/>
              <a:ext cx="862378" cy="1412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507451" y="1230917"/>
              <a:ext cx="862378" cy="1412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67976" y="2477788"/>
              <a:ext cx="862378" cy="1412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67976" y="1230917"/>
              <a:ext cx="862378" cy="1412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83188" y="1252017"/>
              <a:ext cx="167845" cy="989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934956" y="1252017"/>
              <a:ext cx="167845" cy="989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428501" y="2286775"/>
              <a:ext cx="167845" cy="989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683188" y="2286775"/>
              <a:ext cx="167845" cy="989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934956" y="2286775"/>
              <a:ext cx="167845" cy="9897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707642" y="3429000"/>
              <a:ext cx="167846" cy="1852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16"/>
          <p:cNvGrpSpPr/>
          <p:nvPr/>
        </p:nvGrpSpPr>
        <p:grpSpPr>
          <a:xfrm>
            <a:off x="203461" y="1336646"/>
            <a:ext cx="5572871" cy="1700256"/>
            <a:chOff x="203461" y="1336646"/>
            <a:chExt cx="5572871" cy="1700256"/>
          </a:xfrm>
        </p:grpSpPr>
        <p:pic>
          <p:nvPicPr>
            <p:cNvPr id="241" name="Google Shape;241;p16" descr="A picture containing timelin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03461" y="1336646"/>
              <a:ext cx="5572871" cy="17002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6"/>
            <p:cNvSpPr txBox="1"/>
            <p:nvPr/>
          </p:nvSpPr>
          <p:spPr>
            <a:xfrm>
              <a:off x="340967" y="1949337"/>
              <a:ext cx="124709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</a:t>
              </a:r>
              <a:endParaRPr/>
            </a:p>
          </p:txBody>
        </p:sp>
        <p:sp>
          <p:nvSpPr>
            <p:cNvPr id="243" name="Google Shape;243;p16"/>
            <p:cNvSpPr txBox="1"/>
            <p:nvPr/>
          </p:nvSpPr>
          <p:spPr>
            <a:xfrm>
              <a:off x="1615769" y="1949337"/>
              <a:ext cx="124709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</a:t>
              </a:r>
              <a:endParaRPr/>
            </a:p>
          </p:txBody>
        </p:sp>
        <p:sp>
          <p:nvSpPr>
            <p:cNvPr id="244" name="Google Shape;244;p16"/>
            <p:cNvSpPr txBox="1"/>
            <p:nvPr/>
          </p:nvSpPr>
          <p:spPr>
            <a:xfrm>
              <a:off x="3029349" y="1949337"/>
              <a:ext cx="124709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</a:t>
              </a:r>
              <a:endParaRPr/>
            </a:p>
          </p:txBody>
        </p:sp>
        <p:sp>
          <p:nvSpPr>
            <p:cNvPr id="245" name="Google Shape;245;p16"/>
            <p:cNvSpPr txBox="1"/>
            <p:nvPr/>
          </p:nvSpPr>
          <p:spPr>
            <a:xfrm>
              <a:off x="4335203" y="1949337"/>
              <a:ext cx="124709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</a:t>
              </a:r>
              <a:endParaRPr/>
            </a:p>
          </p:txBody>
        </p:sp>
      </p:grpSp>
      <p:sp>
        <p:nvSpPr>
          <p:cNvPr id="246" name="Google Shape;246;p16"/>
          <p:cNvSpPr txBox="1"/>
          <p:nvPr/>
        </p:nvSpPr>
        <p:spPr>
          <a:xfrm>
            <a:off x="8790539" y="4061102"/>
            <a:ext cx="1865955" cy="4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2,562	4,562</a:t>
            </a:r>
            <a:endParaRPr/>
          </a:p>
        </p:txBody>
      </p:sp>
      <p:sp>
        <p:nvSpPr>
          <p:cNvPr id="247" name="Google Shape;247;p16"/>
          <p:cNvSpPr txBox="1"/>
          <p:nvPr/>
        </p:nvSpPr>
        <p:spPr>
          <a:xfrm>
            <a:off x="2728332" y="5705514"/>
            <a:ext cx="201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238	      2,238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>
            <a:spLocks noGrp="1"/>
          </p:cNvSpPr>
          <p:nvPr>
            <p:ph type="body" idx="2"/>
          </p:nvPr>
        </p:nvSpPr>
        <p:spPr>
          <a:xfrm>
            <a:off x="263046" y="700645"/>
            <a:ext cx="11736887" cy="132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For each number, show what 1,000 more and 1,000 less is.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Use concrete resources to prove that you are correct.</a:t>
            </a: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913075" y="2538759"/>
            <a:ext cx="1900723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4,593</a:t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>
            <a:off x="5145638" y="2542310"/>
            <a:ext cx="1900723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3,028</a:t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9378201" y="2538759"/>
            <a:ext cx="1900723" cy="886690"/>
          </a:xfrm>
          <a:prstGeom prst="roundRect">
            <a:avLst>
              <a:gd name="adj" fmla="val 16667"/>
            </a:avLst>
          </a:prstGeom>
          <a:solidFill>
            <a:srgbClr val="CCD4F4"/>
          </a:solidFill>
          <a:ln w="381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6,503</a:t>
            </a:r>
            <a:endParaRPr/>
          </a:p>
        </p:txBody>
      </p:sp>
      <p:sp>
        <p:nvSpPr>
          <p:cNvPr id="257" name="Google Shape;257;p17"/>
          <p:cNvSpPr txBox="1"/>
          <p:nvPr/>
        </p:nvSpPr>
        <p:spPr>
          <a:xfrm>
            <a:off x="879725" y="3680275"/>
            <a:ext cx="2356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1000 more 5,593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1000 less 3,593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4918325" y="3680275"/>
            <a:ext cx="23562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1000 more 4,028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1000 less 2,028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7"/>
          <p:cNvSpPr txBox="1"/>
          <p:nvPr/>
        </p:nvSpPr>
        <p:spPr>
          <a:xfrm>
            <a:off x="9261725" y="3604075"/>
            <a:ext cx="2356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1000 more 7,503</a:t>
            </a:r>
            <a:endParaRPr sz="180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1000 less 5,503</a:t>
            </a:r>
            <a:endParaRPr sz="180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216;p16">
            <a:extLst>
              <a:ext uri="{FF2B5EF4-FFF2-40B4-BE49-F238E27FC236}">
                <a16:creationId xmlns:a16="http://schemas.microsoft.com/office/drawing/2014/main" id="{D7FFFC67-A395-4643-AC7E-C56B4E599AC9}"/>
              </a:ext>
            </a:extLst>
          </p:cNvPr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57" grpId="0"/>
      <p:bldP spid="258" grpId="0"/>
      <p:bldP spid="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263525" y="676894"/>
            <a:ext cx="11736388" cy="575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2400" b="1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 Vocabulary and Sentence Stems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Diagnostic Question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Starter – Continue the sequence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Learn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Continue the sequence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(1) – Continue the sequence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Gattegno chart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(2) – Gattegno chart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Me – What is the (n)th term?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Turn (3) – What is the (n)th term?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Reflect 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Support Slides – Based on 1,000 more or less</a:t>
            </a:r>
            <a:endParaRPr sz="1800" b="0" i="0" u="none" strike="noStrike" cap="non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Key Vocabulary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263524" y="321699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277B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Sentence Stems</a:t>
            </a:r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263524" y="3641007"/>
            <a:ext cx="11736388" cy="128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finding ten more/ less, the ones column does not change.*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finding one hundred more/ less, the ones and tens columns do not change.*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1" u="none" strike="noStrike" cap="non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*These are for positive numbers only.</a:t>
            </a:r>
            <a:endParaRPr/>
          </a:p>
        </p:txBody>
      </p:sp>
      <p:graphicFrame>
        <p:nvGraphicFramePr>
          <p:cNvPr id="63" name="Google Shape;63;p3"/>
          <p:cNvGraphicFramePr/>
          <p:nvPr>
            <p:extLst>
              <p:ext uri="{D42A27DB-BD31-4B8C-83A1-F6EECF244321}">
                <p14:modId xmlns:p14="http://schemas.microsoft.com/office/powerpoint/2010/main" val="2226689861"/>
              </p:ext>
            </p:extLst>
          </p:nvPr>
        </p:nvGraphicFramePr>
        <p:xfrm>
          <a:off x="263524" y="1155866"/>
          <a:ext cx="11736400" cy="1107470"/>
        </p:xfrm>
        <a:graphic>
          <a:graphicData uri="http://schemas.openxmlformats.org/drawingml/2006/table">
            <a:tbl>
              <a:tblPr firstRow="1" bandRow="1">
                <a:noFill/>
                <a:tableStyleId>{76F1441D-392A-4F6D-836B-A0E7679369B8}</a:tableStyleId>
              </a:tblPr>
              <a:tblGrid>
                <a:gridCol w="5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u="none" strike="noStrike" cap="none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power of 10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hundreds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thousands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ten thousands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>
                          <a:solidFill>
                            <a:srgbClr val="22222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hundred thousands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263047" y="1293813"/>
            <a:ext cx="11736887" cy="172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What is the rule for this sequence?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2, 12, 22, 32, 42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body" idx="2"/>
          </p:nvPr>
        </p:nvSpPr>
        <p:spPr>
          <a:xfrm>
            <a:off x="820506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+ 10 </a:t>
            </a:r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3"/>
          </p:nvPr>
        </p:nvSpPr>
        <p:spPr>
          <a:xfrm>
            <a:off x="820506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+ 100</a:t>
            </a:r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4"/>
          </p:nvPr>
        </p:nvSpPr>
        <p:spPr>
          <a:xfrm>
            <a:off x="6688949" y="3466464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- 10 </a:t>
            </a:r>
            <a:endParaRPr/>
          </a:p>
        </p:txBody>
      </p:sp>
      <p:sp>
        <p:nvSpPr>
          <p:cNvPr id="73" name="Google Shape;73;p4"/>
          <p:cNvSpPr txBox="1">
            <a:spLocks noGrp="1"/>
          </p:cNvSpPr>
          <p:nvPr>
            <p:ph type="body" idx="5"/>
          </p:nvPr>
        </p:nvSpPr>
        <p:spPr>
          <a:xfrm>
            <a:off x="6688947" y="4794521"/>
            <a:ext cx="5181036" cy="341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There isn’t a rule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38200" y="2921330"/>
            <a:ext cx="10515600" cy="18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/>
              <a:t>To find 10, 100, 1,000, 10,000 and 100,000 more or less than a number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Starter</a:t>
            </a: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284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In this sequence the terms increase by 10 each time.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4, 14, 24, 34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/>
              <a:t>What patterns do you notice?</a:t>
            </a:r>
            <a:endParaRPr/>
          </a:p>
        </p:txBody>
      </p:sp>
      <p:sp>
        <p:nvSpPr>
          <p:cNvPr id="86" name="Google Shape;86;p6"/>
          <p:cNvSpPr txBox="1"/>
          <p:nvPr/>
        </p:nvSpPr>
        <p:spPr>
          <a:xfrm>
            <a:off x="263046" y="4389448"/>
            <a:ext cx="11222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ones number remains the same and the tens digit increases by 1 in each consecutive term.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rule is + 10.</a:t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Let’s Learn</a:t>
            </a:r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2"/>
          </p:nvPr>
        </p:nvSpPr>
        <p:spPr>
          <a:xfrm>
            <a:off x="263050" y="1176358"/>
            <a:ext cx="11736900" cy="550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dirty="0"/>
              <a:t>13,208 is shown on the place value chart.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What is 10 more than 13,208?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What is 10 less than 13,208?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What is 1000 more than 13,208?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 dirty="0"/>
              <a:t>What is 10,000 more than 13,208?</a:t>
            </a:r>
            <a:endParaRPr b="1" dirty="0"/>
          </a:p>
        </p:txBody>
      </p:sp>
      <p:sp>
        <p:nvSpPr>
          <p:cNvPr id="95" name="Google Shape;95;p7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11" name="Google Shape;111;p7"/>
          <p:cNvSpPr txBox="1"/>
          <p:nvPr/>
        </p:nvSpPr>
        <p:spPr>
          <a:xfrm>
            <a:off x="4061346" y="3926978"/>
            <a:ext cx="116779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13,218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13,198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14,208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23,208</a:t>
            </a:r>
            <a:endParaRPr sz="1800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A08496-AC71-FA4E-8022-8A2009E2436D}"/>
              </a:ext>
            </a:extLst>
          </p:cNvPr>
          <p:cNvGrpSpPr/>
          <p:nvPr/>
        </p:nvGrpSpPr>
        <p:grpSpPr>
          <a:xfrm>
            <a:off x="3496563" y="1877083"/>
            <a:ext cx="6284736" cy="1726576"/>
            <a:chOff x="510475" y="1922052"/>
            <a:chExt cx="6284736" cy="1726576"/>
          </a:xfrm>
        </p:grpSpPr>
        <p:pic>
          <p:nvPicPr>
            <p:cNvPr id="96" name="Google Shape;96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618246" y="27281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53510" y="27281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43048" y="314071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9446" y="27281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4644" y="27281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4869" y="27281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04444" y="32615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23444" y="32615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56844" y="29567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2044" y="29567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23444" y="26519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04444" y="26519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09244" y="26519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7" descr="Shape, circ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09244" y="3261543"/>
              <a:ext cx="266795" cy="2667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Picture 20" descr="Timeline&#10;&#10;Description automatically generated with medium confidence">
              <a:extLst>
                <a:ext uri="{FF2B5EF4-FFF2-40B4-BE49-F238E27FC236}">
                  <a16:creationId xmlns:a16="http://schemas.microsoft.com/office/drawing/2014/main" id="{30AB62A9-453B-1541-98B2-69D8FF56A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475" y="1922052"/>
              <a:ext cx="6284736" cy="172657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/>
          <p:nvPr/>
        </p:nvSpPr>
        <p:spPr>
          <a:xfrm>
            <a:off x="304200" y="3970641"/>
            <a:ext cx="11583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GB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Lily has completed the sequence below.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GB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has made a mistake.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GB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mistake has she made?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rPr lang="en-GB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2,555		3,555		4,555		6,555		7,555		8,555</a:t>
            </a:r>
            <a:endParaRPr sz="1800" dirty="0">
              <a:solidFill>
                <a:srgbClr val="00BC8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Follow Me</a:t>
            </a:r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263046" y="1176339"/>
            <a:ext cx="11736887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None/>
            </a:pPr>
            <a:r>
              <a:rPr lang="en-GB" b="1"/>
              <a:t>Complete the sequences:</a:t>
            </a:r>
            <a:endParaRPr/>
          </a:p>
        </p:txBody>
      </p:sp>
      <p:sp>
        <p:nvSpPr>
          <p:cNvPr id="120" name="Google Shape;120;p8"/>
          <p:cNvSpPr/>
          <p:nvPr/>
        </p:nvSpPr>
        <p:spPr>
          <a:xfrm>
            <a:off x="10669706" y="6163001"/>
            <a:ext cx="1401206" cy="514598"/>
          </a:xfrm>
          <a:prstGeom prst="roundRect">
            <a:avLst>
              <a:gd name="adj" fmla="val 16667"/>
            </a:avLst>
          </a:prstGeom>
          <a:solidFill>
            <a:srgbClr val="2196F3"/>
          </a:solidFill>
          <a:ln w="12700" cap="flat" cmpd="sng">
            <a:solidFill>
              <a:srgbClr val="CCD4F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Answers</a:t>
            </a:r>
            <a:endParaRPr/>
          </a:p>
        </p:txBody>
      </p:sp>
      <p:sp>
        <p:nvSpPr>
          <p:cNvPr id="121" name="Google Shape;121;p8"/>
          <p:cNvSpPr txBox="1"/>
          <p:nvPr/>
        </p:nvSpPr>
        <p:spPr>
          <a:xfrm>
            <a:off x="263046" y="2142879"/>
            <a:ext cx="2355273" cy="128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6, 16, ___, 36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rule?</a:t>
            </a:r>
            <a:endParaRPr/>
          </a:p>
        </p:txBody>
      </p:sp>
      <p:sp>
        <p:nvSpPr>
          <p:cNvPr id="122" name="Google Shape;122;p8"/>
          <p:cNvSpPr txBox="1"/>
          <p:nvPr/>
        </p:nvSpPr>
        <p:spPr>
          <a:xfrm>
            <a:off x="6691555" y="2142879"/>
            <a:ext cx="3463827" cy="128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___, 296, 396, ___, 596, ___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rule?</a:t>
            </a:r>
            <a:endParaRPr/>
          </a:p>
        </p:txBody>
      </p:sp>
      <p:sp>
        <p:nvSpPr>
          <p:cNvPr id="123" name="Google Shape;123;p8"/>
          <p:cNvSpPr txBox="1"/>
          <p:nvPr/>
        </p:nvSpPr>
        <p:spPr>
          <a:xfrm>
            <a:off x="304200" y="6087759"/>
            <a:ext cx="9400498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rule is +1,000 but she has missed a term. After 4,555 it should have said 5,555.</a:t>
            </a: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959287" y="2039424"/>
            <a:ext cx="765648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</a:t>
            </a:r>
            <a:endParaRPr sz="1800" b="0" i="0" u="none" strike="noStrike" cap="none" dirty="0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6647564" y="2070563"/>
            <a:ext cx="37572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196                 496          696</a:t>
            </a:r>
            <a:endParaRPr sz="1800" b="0" i="0" u="none" strike="noStrike" cap="none" dirty="0">
              <a:solidFill>
                <a:srgbClr val="43A04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2292973" y="2888606"/>
            <a:ext cx="693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+10</a:t>
            </a:r>
            <a:endParaRPr sz="18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8768398" y="2888606"/>
            <a:ext cx="9363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0" i="0" u="none" strike="noStrike" cap="none">
                <a:solidFill>
                  <a:srgbClr val="43A0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+100</a:t>
            </a:r>
            <a:endParaRPr sz="1400" b="0" i="0" u="none" strike="noStrike" cap="none">
              <a:solidFill>
                <a:srgbClr val="43A0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>
            <a:spLocks noGrp="1"/>
          </p:cNvSpPr>
          <p:nvPr>
            <p:ph type="body" idx="1"/>
          </p:nvPr>
        </p:nvSpPr>
        <p:spPr>
          <a:xfrm>
            <a:off x="263524" y="653143"/>
            <a:ext cx="2717181" cy="42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77BD"/>
              </a:buClr>
              <a:buSzPts val="1600"/>
              <a:buNone/>
            </a:pPr>
            <a:r>
              <a:rPr lang="en-GB"/>
              <a:t>Your Turn</a:t>
            </a:r>
            <a:endParaRPr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BC2994B-34D0-A24E-A984-C612F1BD8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4" y="1077157"/>
            <a:ext cx="7848600" cy="4404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1557</Words>
  <Application>Microsoft Macintosh PowerPoint</Application>
  <PresentationFormat>Widescreen</PresentationFormat>
  <Paragraphs>209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Century Gothic</vt:lpstr>
      <vt:lpstr>Nunito Sans</vt:lpstr>
      <vt:lpstr>Titles</vt:lpstr>
      <vt:lpstr>Office Theme</vt:lpstr>
      <vt:lpstr>PowerPoint Presentation</vt:lpstr>
      <vt:lpstr>PowerPoint Presentation</vt:lpstr>
      <vt:lpstr>PowerPoint Presentation</vt:lpstr>
      <vt:lpstr>PowerPoint Presentation</vt:lpstr>
      <vt:lpstr>To find 10, 100, 1,000, 10,000 and 100,000 more or less than a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slides are based on: 1,000 more or less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Searle</dc:creator>
  <cp:lastModifiedBy>Hannah Searle</cp:lastModifiedBy>
  <cp:revision>6</cp:revision>
  <dcterms:created xsi:type="dcterms:W3CDTF">2022-06-30T10:03:35Z</dcterms:created>
  <dcterms:modified xsi:type="dcterms:W3CDTF">2022-08-25T16:20:37Z</dcterms:modified>
</cp:coreProperties>
</file>