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ZEWkdiS8b9L5UxvhZxMqFMLxL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138F2B-AECC-4070-8AF1-C359E2A48630}">
  <a:tblStyle styleId="{B3138F2B-AECC-4070-8AF1-C359E2A4863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871"/>
  </p:normalViewPr>
  <p:slideViewPr>
    <p:cSldViewPr snapToGrid="0" snapToObjects="1">
      <p:cViewPr varScale="1">
        <p:scale>
          <a:sx n="92" d="100"/>
          <a:sy n="92"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and place value charts (plain counters can also be used)</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same about each number? What is different? Which number is the greatest? Which number is the smallest? How do you know? When comparing two numbers, if the first digits are equal in value, what do you look at next? Complete the sentence: _____ hundreds is greater than _____ hundreds, so _____ is the greater number.  Complete the sentence: The hundreds digits are equal but _____ tens is greater than _____ tens, so _____ is the greater number. What does ascending mean? What does descending mean?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When comparing numbers using concrete resources, pupils may think that the more pieces of equipment they have, the greater the number.  For example, they may think that 1 hundred and 9 ones is greater than 2 hundreds because they have 10 individual objects compared to 2. Pupils may just look at the digits and not consider their place values.  When comparing numbers with different numbers of digits, pupils may focus only on the first digit of each number and not consider the place value of this digit. Pupils tend to order numbers from smallest to greatest, so ensure attention is drawn to those questions where they need to order from greatest to smallest.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Extension </a:t>
            </a:r>
            <a:r>
              <a:rPr lang="en-GB" dirty="0">
                <a:latin typeface="Arial"/>
                <a:ea typeface="Arial"/>
                <a:cs typeface="Arial"/>
                <a:sym typeface="Arial"/>
              </a:rPr>
              <a:t>– Suggest numbers that could lie between 362 and 632, 632 and 662.  Suggest numbers that could lie between 293 and 291, 291 and 192</a:t>
            </a:r>
            <a:endParaRPr dirty="0"/>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lphaLcParenR"/>
            </a:pPr>
            <a:r>
              <a:rPr lang="en-GB" dirty="0">
                <a:latin typeface="Arial"/>
                <a:ea typeface="Arial"/>
                <a:cs typeface="Arial"/>
                <a:sym typeface="Arial"/>
              </a:rPr>
              <a:t>The numbers are 502, 496 and 520, in descending order: 520, 502, 496</a:t>
            </a:r>
            <a:endParaRPr dirty="0"/>
          </a:p>
          <a:p>
            <a:pPr marL="228600" lvl="0" indent="-228600" algn="l" rtl="0">
              <a:lnSpc>
                <a:spcPct val="100000"/>
              </a:lnSpc>
              <a:spcBef>
                <a:spcPts val="0"/>
              </a:spcBef>
              <a:spcAft>
                <a:spcPts val="0"/>
              </a:spcAft>
              <a:buSzPts val="1400"/>
              <a:buAutoNum type="alphaLcParenR"/>
            </a:pPr>
            <a:r>
              <a:rPr lang="en-GB" dirty="0">
                <a:latin typeface="Arial"/>
                <a:ea typeface="Arial"/>
                <a:cs typeface="Arial"/>
                <a:sym typeface="Arial"/>
              </a:rPr>
              <a:t>The numbers are 942, 492 and 429, in ascending order: 429, 492, 942</a:t>
            </a:r>
            <a:endParaRPr dirty="0">
              <a:latin typeface="Arial"/>
              <a:ea typeface="Arial"/>
              <a:cs typeface="Arial"/>
              <a:sym typeface="Arial"/>
            </a:endParaRPr>
          </a:p>
        </p:txBody>
      </p:sp>
      <p:sp>
        <p:nvSpPr>
          <p:cNvPr id="298" name="Google Shape;2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and place value charts, base 10. Encourage pupils to build the numbers using concrete equipment to support understanding.</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same about the heights? What is different? Which number is the greatest? Which number is the smallest? How do you know? When comparing two numbers, if the first digits are equal in value, what do you look at next? Complete the sentence: The hundreds digits are equal but _____ tens is greater than _____ tens, so _____ is the greater number. Complete the sentence: The tens digits are equal but _____ ones is greater than _____ ones, so _____ is the greater number. What does ascending mean? What does descending mean?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just look at the digits and not consider their place values.  When comparing numbers with different numbers of digits, pupils may focus only on the first digit of each number and not consider the place value of this digit. Pupils tend to order numbers from smallest to greatest, so ensure attention is drawn to those questions where they need to order from greatest to smallest.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When ordering numbers, you only need to look at the place value column with the highest value. Is this statement true or false? Explain your answer.</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305" name="Google Shape;3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lphaLcParenR"/>
            </a:pPr>
            <a:r>
              <a:rPr lang="en-GB" dirty="0">
                <a:latin typeface="Arial"/>
                <a:ea typeface="Arial"/>
                <a:cs typeface="Arial"/>
                <a:sym typeface="Arial"/>
              </a:rPr>
              <a:t>Descending order: 183 cm, 138 cm, 134 cm, 130 cm, 118 cm</a:t>
            </a:r>
            <a:endParaRPr dirty="0"/>
          </a:p>
          <a:p>
            <a:pPr marL="228600" lvl="0" indent="-228600" algn="l" rtl="0">
              <a:lnSpc>
                <a:spcPct val="100000"/>
              </a:lnSpc>
              <a:spcBef>
                <a:spcPts val="0"/>
              </a:spcBef>
              <a:spcAft>
                <a:spcPts val="0"/>
              </a:spcAft>
              <a:buSzPts val="1400"/>
              <a:buAutoNum type="alphaLcParenR"/>
            </a:pPr>
            <a:r>
              <a:rPr lang="en-GB" dirty="0">
                <a:latin typeface="Arial"/>
                <a:ea typeface="Arial"/>
                <a:cs typeface="Arial"/>
                <a:sym typeface="Arial"/>
              </a:rPr>
              <a:t>Ascending order: 118 cm, 130 cm, 134 cm, 138 cm, 183 cm</a:t>
            </a:r>
            <a:endParaRPr dirty="0"/>
          </a:p>
          <a:p>
            <a:pPr marL="228600" lvl="0" indent="-228600" algn="l" rtl="0">
              <a:lnSpc>
                <a:spcPct val="100000"/>
              </a:lnSpc>
              <a:spcBef>
                <a:spcPts val="0"/>
              </a:spcBef>
              <a:spcAft>
                <a:spcPts val="0"/>
              </a:spcAft>
              <a:buSzPts val="1400"/>
              <a:buAutoNum type="alphaLcParenR"/>
            </a:pPr>
            <a:r>
              <a:rPr lang="en-GB" dirty="0">
                <a:latin typeface="Arial"/>
                <a:ea typeface="Arial"/>
                <a:cs typeface="Arial"/>
                <a:sym typeface="Arial"/>
              </a:rPr>
              <a:t>First number: any number between 326 and 350</a:t>
            </a:r>
            <a:br>
              <a:rPr lang="en-GB" dirty="0">
                <a:latin typeface="Arial"/>
                <a:ea typeface="Arial"/>
                <a:cs typeface="Arial"/>
                <a:sym typeface="Arial"/>
              </a:rPr>
            </a:br>
            <a:r>
              <a:rPr lang="en-GB" dirty="0">
                <a:latin typeface="Arial"/>
                <a:ea typeface="Arial"/>
                <a:cs typeface="Arial"/>
                <a:sym typeface="Arial"/>
              </a:rPr>
              <a:t>Second number: any number between 363 and 379</a:t>
            </a:r>
            <a:endParaRPr dirty="0">
              <a:latin typeface="Arial"/>
              <a:ea typeface="Arial"/>
              <a:cs typeface="Arial"/>
              <a:sym typeface="Arial"/>
            </a:endParaRPr>
          </a:p>
        </p:txBody>
      </p:sp>
      <p:sp>
        <p:nvSpPr>
          <p:cNvPr id="320" name="Google Shape;3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0" i="1" dirty="0">
                <a:latin typeface="Arial"/>
                <a:ea typeface="Arial"/>
                <a:cs typeface="Arial"/>
                <a:sym typeface="Arial"/>
              </a:rPr>
              <a:t>The missing digit could be 0: 650, 605, 506, 65, 56  (We do not write the zero when it is in the hundreds column.)</a:t>
            </a:r>
            <a:endParaRPr dirty="0"/>
          </a:p>
          <a:p>
            <a:pPr marL="0" lvl="0" indent="0" algn="l" rtl="0">
              <a:lnSpc>
                <a:spcPct val="100000"/>
              </a:lnSpc>
              <a:spcBef>
                <a:spcPts val="0"/>
              </a:spcBef>
              <a:spcAft>
                <a:spcPts val="0"/>
              </a:spcAft>
              <a:buClr>
                <a:schemeClr val="dk1"/>
              </a:buClr>
              <a:buSzPts val="1200"/>
              <a:buFont typeface="Arial"/>
              <a:buNone/>
            </a:pPr>
            <a:r>
              <a:rPr lang="en-GB" b="0" i="1" dirty="0">
                <a:latin typeface="Arial"/>
                <a:ea typeface="Arial"/>
                <a:cs typeface="Arial"/>
                <a:sym typeface="Arial"/>
              </a:rPr>
              <a:t>The missing digit could be 1, 2, 3 or 4: 651, 615, 516, 165, 156,	652, 625, 526, 265, 256,		653, 635, 536, 365, 356,  	654, 645, 546, 465, 456</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place value counters and place value charts, base 10. Encourage pupils to build the numbers using concrete equipment to try potential solutions.</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same about the numbers? What is different? What does ascending mean? Is there more than one possible answer?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not recognise that having a 0 in the hundreds column would give a 2-digit number.</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Why can’t the missing digit be 6, 7, 8 or 9? Explain your answer.</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p:txBody>
      </p:sp>
      <p:sp>
        <p:nvSpPr>
          <p:cNvPr id="327" name="Google Shape;32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These slides are based on the Year 2 small step </a:t>
            </a:r>
            <a:r>
              <a:rPr lang="en-GB" i="1" dirty="0">
                <a:latin typeface="Arial"/>
                <a:ea typeface="Arial"/>
                <a:cs typeface="Arial"/>
                <a:sym typeface="Arial"/>
              </a:rPr>
              <a:t>Order objects and numbers.</a:t>
            </a:r>
            <a:r>
              <a:rPr lang="en-GB" dirty="0">
                <a:latin typeface="Arial"/>
                <a:ea typeface="Arial"/>
                <a:cs typeface="Arial"/>
                <a:sym typeface="Arial"/>
              </a:rPr>
              <a:t> They provide further practice in using the language </a:t>
            </a:r>
            <a:r>
              <a:rPr lang="en-GB" i="1" dirty="0">
                <a:latin typeface="Arial"/>
                <a:ea typeface="Arial"/>
                <a:cs typeface="Arial"/>
                <a:sym typeface="Arial"/>
              </a:rPr>
              <a:t>most, fewest, least </a:t>
            </a:r>
            <a:r>
              <a:rPr lang="en-GB" dirty="0">
                <a:latin typeface="Arial"/>
                <a:ea typeface="Arial"/>
                <a:cs typeface="Arial"/>
                <a:sym typeface="Arial"/>
              </a:rPr>
              <a:t>and </a:t>
            </a:r>
            <a:r>
              <a:rPr lang="en-GB" i="1" dirty="0">
                <a:latin typeface="Arial"/>
                <a:ea typeface="Arial"/>
                <a:cs typeface="Arial"/>
                <a:sym typeface="Arial"/>
              </a:rPr>
              <a:t>greatest</a:t>
            </a:r>
            <a:r>
              <a:rPr lang="en-GB" dirty="0">
                <a:latin typeface="Arial"/>
                <a:ea typeface="Arial"/>
                <a:cs typeface="Arial"/>
                <a:sym typeface="Arial"/>
              </a:rPr>
              <a:t>. Pupils should be encouraged to use concrete resources and pictorial representations to support their thinking. For consistency, use the word “greatest” rather than “biggest” or “largest” when describing numbers.</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tens? How many ones? What does greater/smaller mean? Which number is the greatest? Which number is the smallest? How do you know? When comparing two numbers, if the first digits are equal in value, what do you look at next?</a:t>
            </a:r>
            <a:endParaRPr b="1"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When comparing numbers using concrete resources, pupils may think that the more pieces of equipment they have, the greater the number.  For example, they may think that 1 hundred and 9 ones is greater than 2 hundreds because they have 10 individual objects compared to 2. Pupils may only compare the tens or only compare the ones in a number.  Pupils may only compare the digit with the greatest value in each number.</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could work with a partner creating and ordering numbers for each other using base 10 equipment.. </a:t>
            </a:r>
            <a:endParaRPr dirty="0"/>
          </a:p>
        </p:txBody>
      </p:sp>
      <p:sp>
        <p:nvSpPr>
          <p:cNvPr id="346" name="Google Shape;34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Pupils should be encouraged to use concrete resources and pictorial representations to support their thinking.</a:t>
            </a:r>
            <a:endParaRPr b="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tens? How many ones? What does greater/smaller mean? Which number is the greatest? Which number is the smallest? How do you know? When comparing two numbers, if the first digits are equal in value, what do you look at next? If Mathling’s number has 2 digits that add to make 6, what could they be? (0 + 6, 1 + 5, 2 + 4, 3 + 3). Which digits can you rule out? Which numbers can you make with the remaining possibilities? </a:t>
            </a:r>
            <a:endParaRPr b="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may only compare the tens or only compare the ones in a number.  Pupils may only compare the digit with the greatest value in each number.</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Build four different numbers from base 10. Write the numbers in order from smallest to largest. Now write the numbers in order from largest to smallest.  What do you notice?</a:t>
            </a:r>
            <a:endParaRPr dirty="0">
              <a:solidFill>
                <a:srgbClr val="000000"/>
              </a:solidFill>
              <a:latin typeface="Arial"/>
              <a:ea typeface="Arial"/>
              <a:cs typeface="Arial"/>
              <a:sym typeface="Arial"/>
            </a:endParaRPr>
          </a:p>
        </p:txBody>
      </p:sp>
      <p:sp>
        <p:nvSpPr>
          <p:cNvPr id="389" name="Google Shape;38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lnSpc>
                <a:spcPct val="100000"/>
              </a:lnSpc>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The p</a:t>
            </a:r>
            <a:r>
              <a:rPr lang="en-GB" dirty="0">
                <a:solidFill>
                  <a:srgbClr val="000000"/>
                </a:solidFill>
                <a:latin typeface="Arial"/>
                <a:ea typeface="Arial"/>
                <a:cs typeface="Arial"/>
                <a:sym typeface="Arial"/>
              </a:rPr>
              <a:t>upil has looked at the hundreds column to order the numbers but has not compared the tens and so has ordered them incorrectly.</a:t>
            </a:r>
            <a:endParaRPr dirty="0"/>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The pupil does not know how to order numbers or does not know what ascending means. </a:t>
            </a:r>
            <a:endParaRPr dirty="0"/>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Correct Answer.</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a:t>
            </a:r>
            <a:r>
              <a:rPr lang="en-GB" dirty="0">
                <a:latin typeface="Arial"/>
                <a:ea typeface="Arial"/>
                <a:cs typeface="Arial"/>
                <a:sym typeface="Arial"/>
              </a:rPr>
              <a:t>The pupil has not understood the difference between ascending and descending .</a:t>
            </a:r>
            <a:endParaRPr dirty="0"/>
          </a:p>
          <a:p>
            <a:pPr marL="0" lvl="0" indent="0" algn="l" rtl="0">
              <a:lnSpc>
                <a:spcPct val="100000"/>
              </a:lnSpc>
              <a:spcBef>
                <a:spcPts val="0"/>
              </a:spcBef>
              <a:spcAft>
                <a:spcPts val="0"/>
              </a:spcAft>
              <a:buSzPts val="1400"/>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place value charts and counters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Can you show each number using base 10? Can you show each number using a place value chart and counters? Do any of these numbers have the same digits? Are the digits in the same place value columns? Which number is the greatest? Which number is the smallest? How do you know? When comparing two numbers, if the first digits are equal in value, what do you look at next?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just look at the digits and not consider their place values.  When comparing numbers with different numbers of digits, pupils may focus only on the first digit of each number and not consider the place value of this digit.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Suggest a number that could go in between 13 and 25, in between 26 and 31, in between 31 and 52, in between 52 and 75.</a:t>
            </a:r>
            <a:endParaRPr dirty="0">
              <a:latin typeface="Arial"/>
              <a:ea typeface="Arial"/>
              <a:cs typeface="Arial"/>
              <a:sym typeface="Arial"/>
            </a:endParaRPr>
          </a:p>
        </p:txBody>
      </p:sp>
      <p:sp>
        <p:nvSpPr>
          <p:cNvPr id="85" name="Google Shape;8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none required</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For consistency, use the word “greatest” rather than “biggest” or “largest” when describing numbers.  Can you think of a way to remember which word means going up and which word means going down? (Suggestion </a:t>
            </a:r>
            <a:r>
              <a:rPr lang="en-GB" b="1" i="1" dirty="0">
                <a:latin typeface="Arial"/>
                <a:ea typeface="Arial"/>
                <a:cs typeface="Arial"/>
                <a:sym typeface="Arial"/>
              </a:rPr>
              <a:t>d</a:t>
            </a:r>
            <a:r>
              <a:rPr lang="en-GB" i="1" dirty="0">
                <a:latin typeface="Arial"/>
                <a:ea typeface="Arial"/>
                <a:cs typeface="Arial"/>
                <a:sym typeface="Arial"/>
              </a:rPr>
              <a:t>escending </a:t>
            </a:r>
            <a:r>
              <a:rPr lang="en-GB" b="1" i="1" dirty="0">
                <a:latin typeface="Arial"/>
                <a:ea typeface="Arial"/>
                <a:cs typeface="Arial"/>
                <a:sym typeface="Arial"/>
              </a:rPr>
              <a:t>d</a:t>
            </a:r>
            <a:r>
              <a:rPr lang="en-GB" i="1" dirty="0">
                <a:latin typeface="Arial"/>
                <a:ea typeface="Arial"/>
                <a:cs typeface="Arial"/>
                <a:sym typeface="Arial"/>
              </a:rPr>
              <a:t>own</a:t>
            </a:r>
            <a:r>
              <a:rPr lang="en-GB"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i="1" dirty="0">
              <a:latin typeface="Arial"/>
              <a:ea typeface="Arial"/>
              <a:cs typeface="Arial"/>
              <a:sym typeface="Arial"/>
            </a:endParaRPr>
          </a:p>
        </p:txBody>
      </p:sp>
      <p:sp>
        <p:nvSpPr>
          <p:cNvPr id="106" name="Google Shape;1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a:t>
            </a:r>
            <a:endParaRPr dirty="0"/>
          </a:p>
          <a:p>
            <a:pPr marL="0" lvl="0" indent="0" algn="l" rtl="0">
              <a:lnSpc>
                <a:spcPct val="100000"/>
              </a:lnSpc>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What is the same about each number? What is different? Which number is the greatest? Which number is the smallest? How do you know? When comparing two numbers, if the first digits are equal in value, what do you look at next? Complete the sentence: _____ hundreds is greater than _____ hundreds, so _____ is the greater number.  Complete the sentence: The hundreds digits are equal but _____ tens is greater than _____ tens, so _____ is the greater number. What does ascending mean? What does descending mean?</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When comparing numbers using concrete resources, pupils may think that the more pieces of equipment they have, the greater the number.  For example, they may think that 1 hundred and 9 ones is greater than 2 hundreds because they have 10 individual objects compared to 2. Pupils may just look at the digits and not consider their place values.  When comparing numbers with different numbers of digits, pupils may focus only on the first digit of each number and not consider the place value of this digit. Pupils tend to order numbers from smallest to greatest, so ensure attention is drawn to those questions where they need to order from greatest to smallest.</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Extension</a:t>
            </a:r>
            <a:r>
              <a:rPr lang="en-GB" sz="1200" b="1" i="0" u="none" strike="noStrike" dirty="0">
                <a:solidFill>
                  <a:srgbClr val="000000"/>
                </a:solidFill>
                <a:latin typeface="Arial"/>
                <a:ea typeface="Arial"/>
                <a:cs typeface="Arial"/>
                <a:sym typeface="Arial"/>
              </a:rPr>
              <a:t>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Suggest numbers that could lie between 299 and 359</a:t>
            </a:r>
            <a:endParaRPr dirty="0"/>
          </a:p>
        </p:txBody>
      </p:sp>
      <p:sp>
        <p:nvSpPr>
          <p:cNvPr id="119" name="Google Shape;1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a:latin typeface="Arial"/>
                <a:ea typeface="Arial"/>
                <a:cs typeface="Arial"/>
                <a:sym typeface="Arial"/>
              </a:rPr>
              <a:t>The numbers are 205, 185 and 250</a:t>
            </a:r>
            <a:endParaRPr dirty="0"/>
          </a:p>
          <a:p>
            <a:pPr marL="228600" lvl="0" indent="-228600" algn="l" rtl="0">
              <a:lnSpc>
                <a:spcPct val="100000"/>
              </a:lnSpc>
              <a:spcBef>
                <a:spcPts val="0"/>
              </a:spcBef>
              <a:spcAft>
                <a:spcPts val="0"/>
              </a:spcAft>
              <a:buClr>
                <a:schemeClr val="dk1"/>
              </a:buClr>
              <a:buSzPts val="1100"/>
              <a:buFont typeface="Arial"/>
              <a:buAutoNum type="alphaLcParenR"/>
            </a:pPr>
            <a:r>
              <a:rPr lang="en-GB" dirty="0">
                <a:latin typeface="Arial"/>
                <a:ea typeface="Arial"/>
                <a:cs typeface="Arial"/>
                <a:sym typeface="Arial"/>
              </a:rPr>
              <a:t>Descending order: 250, 205, 185</a:t>
            </a:r>
            <a:endParaRPr dirty="0"/>
          </a:p>
          <a:p>
            <a:pPr marL="228600" lvl="0" indent="-228600" algn="l" rtl="0">
              <a:lnSpc>
                <a:spcPct val="100000"/>
              </a:lnSpc>
              <a:spcBef>
                <a:spcPts val="0"/>
              </a:spcBef>
              <a:spcAft>
                <a:spcPts val="0"/>
              </a:spcAft>
              <a:buClr>
                <a:schemeClr val="dk1"/>
              </a:buClr>
              <a:buSzPts val="1100"/>
              <a:buFont typeface="Arial"/>
              <a:buAutoNum type="alphaLcParenR"/>
            </a:pPr>
            <a:r>
              <a:rPr lang="en-GB" dirty="0">
                <a:latin typeface="Arial"/>
                <a:ea typeface="Arial"/>
                <a:cs typeface="Arial"/>
                <a:sym typeface="Arial"/>
              </a:rPr>
              <a:t>Ascending order: 185, 205, 250</a:t>
            </a:r>
            <a:endParaRPr dirty="0">
              <a:latin typeface="Arial"/>
              <a:ea typeface="Arial"/>
              <a:cs typeface="Arial"/>
              <a:sym typeface="Arial"/>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order numbers to 1,000</a:t>
            </a:r>
            <a:endParaRPr sz="1400" b="0" i="0" u="none" strike="noStrike" cap="none">
              <a:solidFill>
                <a:srgbClr val="000000"/>
              </a:solidFill>
              <a:latin typeface="Arial"/>
              <a:ea typeface="Arial"/>
              <a:cs typeface="Arial"/>
              <a:sym typeface="Arial"/>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a:t>To know how to order numbers to 1,000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9" name="Google Shape;189;p10"/>
          <p:cNvSpPr txBox="1">
            <a:spLocks noGrp="1"/>
          </p:cNvSpPr>
          <p:nvPr>
            <p:ph type="body" idx="2"/>
          </p:nvPr>
        </p:nvSpPr>
        <p:spPr>
          <a:xfrm>
            <a:off x="263525" y="997400"/>
            <a:ext cx="11736900" cy="794389"/>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1000"/>
              </a:spcBef>
              <a:spcAft>
                <a:spcPts val="0"/>
              </a:spcAft>
              <a:buClr>
                <a:srgbClr val="222222"/>
              </a:buClr>
              <a:buSzPts val="1665"/>
              <a:buNone/>
            </a:pPr>
            <a:r>
              <a:rPr lang="en-GB" sz="1865" b="1"/>
              <a:t>Put the numbers in ascending order.</a:t>
            </a:r>
            <a:endParaRPr/>
          </a:p>
        </p:txBody>
      </p:sp>
      <p:sp>
        <p:nvSpPr>
          <p:cNvPr id="190" name="Google Shape;190;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191" name="Google Shape;191;p10"/>
          <p:cNvGrpSpPr/>
          <p:nvPr/>
        </p:nvGrpSpPr>
        <p:grpSpPr>
          <a:xfrm>
            <a:off x="437659" y="1795704"/>
            <a:ext cx="3195176" cy="1245643"/>
            <a:chOff x="437659" y="1462758"/>
            <a:chExt cx="3195176" cy="1245643"/>
          </a:xfrm>
        </p:grpSpPr>
        <p:pic>
          <p:nvPicPr>
            <p:cNvPr id="192" name="Google Shape;192;p10" descr="Treemap chart&#10;&#10;Description automatically generated with medium confidence"/>
            <p:cNvPicPr preferRelativeResize="0"/>
            <p:nvPr/>
          </p:nvPicPr>
          <p:blipFill rotWithShape="1">
            <a:blip r:embed="rId3">
              <a:alphaModFix/>
            </a:blip>
            <a:srcRect/>
            <a:stretch/>
          </p:blipFill>
          <p:spPr>
            <a:xfrm>
              <a:off x="437659" y="1462758"/>
              <a:ext cx="3195176" cy="1245643"/>
            </a:xfrm>
            <a:prstGeom prst="rect">
              <a:avLst/>
            </a:prstGeom>
            <a:noFill/>
            <a:ln>
              <a:noFill/>
            </a:ln>
          </p:spPr>
        </p:pic>
        <p:pic>
          <p:nvPicPr>
            <p:cNvPr id="193" name="Google Shape;193;p10" descr="Shape, circle&#10;&#10;Description automatically generated"/>
            <p:cNvPicPr preferRelativeResize="0"/>
            <p:nvPr/>
          </p:nvPicPr>
          <p:blipFill rotWithShape="1">
            <a:blip r:embed="rId4">
              <a:alphaModFix/>
            </a:blip>
            <a:srcRect/>
            <a:stretch/>
          </p:blipFill>
          <p:spPr>
            <a:xfrm>
              <a:off x="509268" y="1791789"/>
              <a:ext cx="248400" cy="248400"/>
            </a:xfrm>
            <a:prstGeom prst="rect">
              <a:avLst/>
            </a:prstGeom>
            <a:noFill/>
            <a:ln>
              <a:noFill/>
            </a:ln>
          </p:spPr>
        </p:pic>
        <p:pic>
          <p:nvPicPr>
            <p:cNvPr id="194" name="Google Shape;194;p10" descr="Shape, circle&#10;&#10;Description automatically generated"/>
            <p:cNvPicPr preferRelativeResize="0"/>
            <p:nvPr/>
          </p:nvPicPr>
          <p:blipFill rotWithShape="1">
            <a:blip r:embed="rId4">
              <a:alphaModFix/>
            </a:blip>
            <a:srcRect/>
            <a:stretch/>
          </p:blipFill>
          <p:spPr>
            <a:xfrm>
              <a:off x="818293" y="1791789"/>
              <a:ext cx="248400" cy="248400"/>
            </a:xfrm>
            <a:prstGeom prst="rect">
              <a:avLst/>
            </a:prstGeom>
            <a:noFill/>
            <a:ln>
              <a:noFill/>
            </a:ln>
          </p:spPr>
        </p:pic>
        <p:pic>
          <p:nvPicPr>
            <p:cNvPr id="195" name="Google Shape;195;p10" descr="Shape, circle&#10;&#10;Description automatically generated"/>
            <p:cNvPicPr preferRelativeResize="0"/>
            <p:nvPr/>
          </p:nvPicPr>
          <p:blipFill rotWithShape="1">
            <a:blip r:embed="rId4">
              <a:alphaModFix/>
            </a:blip>
            <a:srcRect/>
            <a:stretch/>
          </p:blipFill>
          <p:spPr>
            <a:xfrm>
              <a:off x="1127318" y="1791789"/>
              <a:ext cx="248400" cy="248400"/>
            </a:xfrm>
            <a:prstGeom prst="rect">
              <a:avLst/>
            </a:prstGeom>
            <a:noFill/>
            <a:ln>
              <a:noFill/>
            </a:ln>
          </p:spPr>
        </p:pic>
        <p:pic>
          <p:nvPicPr>
            <p:cNvPr id="196" name="Google Shape;196;p10" descr="Shape, circle&#10;&#10;Description automatically generated"/>
            <p:cNvPicPr preferRelativeResize="0"/>
            <p:nvPr/>
          </p:nvPicPr>
          <p:blipFill rotWithShape="1">
            <a:blip r:embed="rId4">
              <a:alphaModFix/>
            </a:blip>
            <a:srcRect/>
            <a:stretch/>
          </p:blipFill>
          <p:spPr>
            <a:xfrm>
              <a:off x="509268" y="2089614"/>
              <a:ext cx="248400" cy="248400"/>
            </a:xfrm>
            <a:prstGeom prst="rect">
              <a:avLst/>
            </a:prstGeom>
            <a:noFill/>
            <a:ln>
              <a:noFill/>
            </a:ln>
          </p:spPr>
        </p:pic>
        <p:pic>
          <p:nvPicPr>
            <p:cNvPr id="197" name="Google Shape;197;p10" descr="Shape, circle&#10;&#10;Description automatically generated"/>
            <p:cNvPicPr preferRelativeResize="0"/>
            <p:nvPr/>
          </p:nvPicPr>
          <p:blipFill rotWithShape="1">
            <a:blip r:embed="rId4">
              <a:alphaModFix/>
            </a:blip>
            <a:srcRect/>
            <a:stretch/>
          </p:blipFill>
          <p:spPr>
            <a:xfrm>
              <a:off x="818293" y="2089614"/>
              <a:ext cx="248400" cy="248400"/>
            </a:xfrm>
            <a:prstGeom prst="rect">
              <a:avLst/>
            </a:prstGeom>
            <a:noFill/>
            <a:ln>
              <a:noFill/>
            </a:ln>
          </p:spPr>
        </p:pic>
        <p:pic>
          <p:nvPicPr>
            <p:cNvPr id="198" name="Google Shape;198;p10" descr="Shape, circle&#10;&#10;Description automatically generated"/>
            <p:cNvPicPr preferRelativeResize="0"/>
            <p:nvPr/>
          </p:nvPicPr>
          <p:blipFill rotWithShape="1">
            <a:blip r:embed="rId4">
              <a:alphaModFix/>
            </a:blip>
            <a:srcRect/>
            <a:stretch/>
          </p:blipFill>
          <p:spPr>
            <a:xfrm>
              <a:off x="1127318" y="2089614"/>
              <a:ext cx="248400" cy="248400"/>
            </a:xfrm>
            <a:prstGeom prst="rect">
              <a:avLst/>
            </a:prstGeom>
            <a:noFill/>
            <a:ln>
              <a:noFill/>
            </a:ln>
          </p:spPr>
        </p:pic>
        <p:grpSp>
          <p:nvGrpSpPr>
            <p:cNvPr id="199" name="Google Shape;199;p10"/>
            <p:cNvGrpSpPr/>
            <p:nvPr/>
          </p:nvGrpSpPr>
          <p:grpSpPr>
            <a:xfrm>
              <a:off x="2599712" y="1791789"/>
              <a:ext cx="550900" cy="248400"/>
              <a:chOff x="10943612" y="1791789"/>
              <a:chExt cx="550900" cy="248400"/>
            </a:xfrm>
          </p:grpSpPr>
          <p:pic>
            <p:nvPicPr>
              <p:cNvPr id="200" name="Google Shape;200;p10" descr="Shape, circle&#10;&#10;Description automatically generated"/>
              <p:cNvPicPr preferRelativeResize="0"/>
              <p:nvPr/>
            </p:nvPicPr>
            <p:blipFill rotWithShape="1">
              <a:blip r:embed="rId5">
                <a:alphaModFix/>
              </a:blip>
              <a:srcRect/>
              <a:stretch/>
            </p:blipFill>
            <p:spPr>
              <a:xfrm>
                <a:off x="10943612" y="1791789"/>
                <a:ext cx="248400" cy="248400"/>
              </a:xfrm>
              <a:prstGeom prst="rect">
                <a:avLst/>
              </a:prstGeom>
              <a:noFill/>
              <a:ln>
                <a:noFill/>
              </a:ln>
            </p:spPr>
          </p:pic>
          <p:pic>
            <p:nvPicPr>
              <p:cNvPr id="201" name="Google Shape;201;p10" descr="Shape, circle&#10;&#10;Description automatically generated"/>
              <p:cNvPicPr preferRelativeResize="0"/>
              <p:nvPr/>
            </p:nvPicPr>
            <p:blipFill rotWithShape="1">
              <a:blip r:embed="rId5">
                <a:alphaModFix/>
              </a:blip>
              <a:srcRect/>
              <a:stretch/>
            </p:blipFill>
            <p:spPr>
              <a:xfrm>
                <a:off x="11246112" y="1791789"/>
                <a:ext cx="248400" cy="248400"/>
              </a:xfrm>
              <a:prstGeom prst="rect">
                <a:avLst/>
              </a:prstGeom>
              <a:noFill/>
              <a:ln>
                <a:noFill/>
              </a:ln>
            </p:spPr>
          </p:pic>
        </p:grpSp>
        <p:grpSp>
          <p:nvGrpSpPr>
            <p:cNvPr id="202" name="Google Shape;202;p10"/>
            <p:cNvGrpSpPr/>
            <p:nvPr/>
          </p:nvGrpSpPr>
          <p:grpSpPr>
            <a:xfrm>
              <a:off x="1570586" y="1791789"/>
              <a:ext cx="834250" cy="248400"/>
              <a:chOff x="5763824" y="1791789"/>
              <a:chExt cx="834250" cy="248400"/>
            </a:xfrm>
          </p:grpSpPr>
          <p:pic>
            <p:nvPicPr>
              <p:cNvPr id="203" name="Google Shape;203;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04" name="Google Shape;204;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05" name="Google Shape;205;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grpSp>
      </p:grpSp>
      <p:grpSp>
        <p:nvGrpSpPr>
          <p:cNvPr id="206" name="Google Shape;206;p10"/>
          <p:cNvGrpSpPr/>
          <p:nvPr/>
        </p:nvGrpSpPr>
        <p:grpSpPr>
          <a:xfrm>
            <a:off x="4545035" y="1795704"/>
            <a:ext cx="3195176" cy="1245643"/>
            <a:chOff x="4621456" y="1462758"/>
            <a:chExt cx="3195176" cy="1245643"/>
          </a:xfrm>
        </p:grpSpPr>
        <p:pic>
          <p:nvPicPr>
            <p:cNvPr id="207" name="Google Shape;207;p10" descr="Treemap chart&#10;&#10;Description automatically generated with medium confidence"/>
            <p:cNvPicPr preferRelativeResize="0"/>
            <p:nvPr/>
          </p:nvPicPr>
          <p:blipFill rotWithShape="1">
            <a:blip r:embed="rId3">
              <a:alphaModFix/>
            </a:blip>
            <a:srcRect/>
            <a:stretch/>
          </p:blipFill>
          <p:spPr>
            <a:xfrm>
              <a:off x="4621456" y="1462758"/>
              <a:ext cx="3195176" cy="1245643"/>
            </a:xfrm>
            <a:prstGeom prst="rect">
              <a:avLst/>
            </a:prstGeom>
            <a:noFill/>
            <a:ln>
              <a:noFill/>
            </a:ln>
          </p:spPr>
        </p:pic>
        <p:grpSp>
          <p:nvGrpSpPr>
            <p:cNvPr id="208" name="Google Shape;208;p10"/>
            <p:cNvGrpSpPr/>
            <p:nvPr/>
          </p:nvGrpSpPr>
          <p:grpSpPr>
            <a:xfrm>
              <a:off x="5763811" y="1791789"/>
              <a:ext cx="834262" cy="546225"/>
              <a:chOff x="5763812" y="1791789"/>
              <a:chExt cx="834262" cy="546225"/>
            </a:xfrm>
          </p:grpSpPr>
          <p:pic>
            <p:nvPicPr>
              <p:cNvPr id="209" name="Google Shape;209;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10" name="Google Shape;210;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11" name="Google Shape;211;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pic>
            <p:nvPicPr>
              <p:cNvPr id="212" name="Google Shape;212;p10" descr="Shape, circle&#10;&#10;Description automatically generated"/>
              <p:cNvPicPr preferRelativeResize="0"/>
              <p:nvPr/>
            </p:nvPicPr>
            <p:blipFill rotWithShape="1">
              <a:blip r:embed="rId6">
                <a:alphaModFix/>
              </a:blip>
              <a:srcRect/>
              <a:stretch/>
            </p:blipFill>
            <p:spPr>
              <a:xfrm>
                <a:off x="5763812" y="2089614"/>
                <a:ext cx="248400" cy="248400"/>
              </a:xfrm>
              <a:prstGeom prst="rect">
                <a:avLst/>
              </a:prstGeom>
              <a:noFill/>
              <a:ln>
                <a:noFill/>
              </a:ln>
            </p:spPr>
          </p:pic>
          <p:pic>
            <p:nvPicPr>
              <p:cNvPr id="213" name="Google Shape;213;p10" descr="Shape, circle&#10;&#10;Description automatically generated"/>
              <p:cNvPicPr preferRelativeResize="0"/>
              <p:nvPr/>
            </p:nvPicPr>
            <p:blipFill rotWithShape="1">
              <a:blip r:embed="rId6">
                <a:alphaModFix/>
              </a:blip>
              <a:srcRect/>
              <a:stretch/>
            </p:blipFill>
            <p:spPr>
              <a:xfrm>
                <a:off x="6056749" y="2089614"/>
                <a:ext cx="248400" cy="248400"/>
              </a:xfrm>
              <a:prstGeom prst="rect">
                <a:avLst/>
              </a:prstGeom>
              <a:noFill/>
              <a:ln>
                <a:noFill/>
              </a:ln>
            </p:spPr>
          </p:pic>
          <p:pic>
            <p:nvPicPr>
              <p:cNvPr id="214" name="Google Shape;214;p10" descr="Shape, circle&#10;&#10;Description automatically generated"/>
              <p:cNvPicPr preferRelativeResize="0"/>
              <p:nvPr/>
            </p:nvPicPr>
            <p:blipFill rotWithShape="1">
              <a:blip r:embed="rId6">
                <a:alphaModFix/>
              </a:blip>
              <a:srcRect/>
              <a:stretch/>
            </p:blipFill>
            <p:spPr>
              <a:xfrm>
                <a:off x="6349661" y="2089614"/>
                <a:ext cx="248400" cy="248400"/>
              </a:xfrm>
              <a:prstGeom prst="rect">
                <a:avLst/>
              </a:prstGeom>
              <a:noFill/>
              <a:ln>
                <a:noFill/>
              </a:ln>
            </p:spPr>
          </p:pic>
        </p:grpSp>
        <p:grpSp>
          <p:nvGrpSpPr>
            <p:cNvPr id="215" name="Google Shape;215;p10"/>
            <p:cNvGrpSpPr/>
            <p:nvPr/>
          </p:nvGrpSpPr>
          <p:grpSpPr>
            <a:xfrm>
              <a:off x="6771662" y="1791789"/>
              <a:ext cx="550900" cy="248400"/>
              <a:chOff x="10943612" y="1791789"/>
              <a:chExt cx="550900" cy="248400"/>
            </a:xfrm>
          </p:grpSpPr>
          <p:pic>
            <p:nvPicPr>
              <p:cNvPr id="216" name="Google Shape;216;p10" descr="Shape, circle&#10;&#10;Description automatically generated"/>
              <p:cNvPicPr preferRelativeResize="0"/>
              <p:nvPr/>
            </p:nvPicPr>
            <p:blipFill rotWithShape="1">
              <a:blip r:embed="rId5">
                <a:alphaModFix/>
              </a:blip>
              <a:srcRect/>
              <a:stretch/>
            </p:blipFill>
            <p:spPr>
              <a:xfrm>
                <a:off x="10943612" y="1791789"/>
                <a:ext cx="248400" cy="248400"/>
              </a:xfrm>
              <a:prstGeom prst="rect">
                <a:avLst/>
              </a:prstGeom>
              <a:noFill/>
              <a:ln>
                <a:noFill/>
              </a:ln>
            </p:spPr>
          </p:pic>
          <p:pic>
            <p:nvPicPr>
              <p:cNvPr id="217" name="Google Shape;217;p10" descr="Shape, circle&#10;&#10;Description automatically generated"/>
              <p:cNvPicPr preferRelativeResize="0"/>
              <p:nvPr/>
            </p:nvPicPr>
            <p:blipFill rotWithShape="1">
              <a:blip r:embed="rId5">
                <a:alphaModFix/>
              </a:blip>
              <a:srcRect/>
              <a:stretch/>
            </p:blipFill>
            <p:spPr>
              <a:xfrm>
                <a:off x="11246112" y="1791789"/>
                <a:ext cx="248400" cy="248400"/>
              </a:xfrm>
              <a:prstGeom prst="rect">
                <a:avLst/>
              </a:prstGeom>
              <a:noFill/>
              <a:ln>
                <a:noFill/>
              </a:ln>
            </p:spPr>
          </p:pic>
        </p:grpSp>
        <p:pic>
          <p:nvPicPr>
            <p:cNvPr id="218" name="Google Shape;218;p10" descr="Shape, circle&#10;&#10;Description automatically generated"/>
            <p:cNvPicPr preferRelativeResize="0"/>
            <p:nvPr/>
          </p:nvPicPr>
          <p:blipFill rotWithShape="1">
            <a:blip r:embed="rId4">
              <a:alphaModFix/>
            </a:blip>
            <a:srcRect/>
            <a:stretch/>
          </p:blipFill>
          <p:spPr>
            <a:xfrm>
              <a:off x="4723768" y="1791789"/>
              <a:ext cx="248400" cy="248400"/>
            </a:xfrm>
            <a:prstGeom prst="rect">
              <a:avLst/>
            </a:prstGeom>
            <a:noFill/>
            <a:ln>
              <a:noFill/>
            </a:ln>
          </p:spPr>
        </p:pic>
        <p:pic>
          <p:nvPicPr>
            <p:cNvPr id="219" name="Google Shape;219;p10" descr="Shape, circle&#10;&#10;Description automatically generated"/>
            <p:cNvPicPr preferRelativeResize="0"/>
            <p:nvPr/>
          </p:nvPicPr>
          <p:blipFill rotWithShape="1">
            <a:blip r:embed="rId4">
              <a:alphaModFix/>
            </a:blip>
            <a:srcRect/>
            <a:stretch/>
          </p:blipFill>
          <p:spPr>
            <a:xfrm>
              <a:off x="5032793" y="1791789"/>
              <a:ext cx="248400" cy="248400"/>
            </a:xfrm>
            <a:prstGeom prst="rect">
              <a:avLst/>
            </a:prstGeom>
            <a:noFill/>
            <a:ln>
              <a:noFill/>
            </a:ln>
          </p:spPr>
        </p:pic>
        <p:pic>
          <p:nvPicPr>
            <p:cNvPr id="220" name="Google Shape;220;p10" descr="Shape, circle&#10;&#10;Description automatically generated"/>
            <p:cNvPicPr preferRelativeResize="0"/>
            <p:nvPr/>
          </p:nvPicPr>
          <p:blipFill rotWithShape="1">
            <a:blip r:embed="rId4">
              <a:alphaModFix/>
            </a:blip>
            <a:srcRect/>
            <a:stretch/>
          </p:blipFill>
          <p:spPr>
            <a:xfrm>
              <a:off x="5341818" y="1791789"/>
              <a:ext cx="248400" cy="248400"/>
            </a:xfrm>
            <a:prstGeom prst="rect">
              <a:avLst/>
            </a:prstGeom>
            <a:noFill/>
            <a:ln>
              <a:noFill/>
            </a:ln>
          </p:spPr>
        </p:pic>
      </p:grpSp>
      <p:grpSp>
        <p:nvGrpSpPr>
          <p:cNvPr id="221" name="Google Shape;221;p10"/>
          <p:cNvGrpSpPr/>
          <p:nvPr/>
        </p:nvGrpSpPr>
        <p:grpSpPr>
          <a:xfrm>
            <a:off x="8652410" y="1795704"/>
            <a:ext cx="3195176" cy="1245643"/>
            <a:chOff x="8805254" y="1462758"/>
            <a:chExt cx="3195176" cy="1245643"/>
          </a:xfrm>
        </p:grpSpPr>
        <p:pic>
          <p:nvPicPr>
            <p:cNvPr id="222" name="Google Shape;222;p10" descr="Treemap chart&#10;&#10;Description automatically generated with medium confidence"/>
            <p:cNvPicPr preferRelativeResize="0"/>
            <p:nvPr/>
          </p:nvPicPr>
          <p:blipFill rotWithShape="1">
            <a:blip r:embed="rId3">
              <a:alphaModFix/>
            </a:blip>
            <a:srcRect/>
            <a:stretch/>
          </p:blipFill>
          <p:spPr>
            <a:xfrm>
              <a:off x="8805254" y="1462758"/>
              <a:ext cx="3195176" cy="1245643"/>
            </a:xfrm>
            <a:prstGeom prst="rect">
              <a:avLst/>
            </a:prstGeom>
            <a:noFill/>
            <a:ln>
              <a:noFill/>
            </a:ln>
          </p:spPr>
        </p:pic>
        <p:grpSp>
          <p:nvGrpSpPr>
            <p:cNvPr id="223" name="Google Shape;223;p10"/>
            <p:cNvGrpSpPr/>
            <p:nvPr/>
          </p:nvGrpSpPr>
          <p:grpSpPr>
            <a:xfrm>
              <a:off x="10943612" y="1791789"/>
              <a:ext cx="550900" cy="248400"/>
              <a:chOff x="10943612" y="1791789"/>
              <a:chExt cx="550900" cy="248400"/>
            </a:xfrm>
          </p:grpSpPr>
          <p:pic>
            <p:nvPicPr>
              <p:cNvPr id="224" name="Google Shape;224;p10" descr="Shape, circle&#10;&#10;Description automatically generated"/>
              <p:cNvPicPr preferRelativeResize="0"/>
              <p:nvPr/>
            </p:nvPicPr>
            <p:blipFill rotWithShape="1">
              <a:blip r:embed="rId5">
                <a:alphaModFix/>
              </a:blip>
              <a:srcRect/>
              <a:stretch/>
            </p:blipFill>
            <p:spPr>
              <a:xfrm>
                <a:off x="10943612" y="1791789"/>
                <a:ext cx="248400" cy="248400"/>
              </a:xfrm>
              <a:prstGeom prst="rect">
                <a:avLst/>
              </a:prstGeom>
              <a:noFill/>
              <a:ln>
                <a:noFill/>
              </a:ln>
            </p:spPr>
          </p:pic>
          <p:pic>
            <p:nvPicPr>
              <p:cNvPr id="225" name="Google Shape;225;p10" descr="Shape, circle&#10;&#10;Description automatically generated"/>
              <p:cNvPicPr preferRelativeResize="0"/>
              <p:nvPr/>
            </p:nvPicPr>
            <p:blipFill rotWithShape="1">
              <a:blip r:embed="rId5">
                <a:alphaModFix/>
              </a:blip>
              <a:srcRect/>
              <a:stretch/>
            </p:blipFill>
            <p:spPr>
              <a:xfrm>
                <a:off x="11246112" y="1791789"/>
                <a:ext cx="248400" cy="248400"/>
              </a:xfrm>
              <a:prstGeom prst="rect">
                <a:avLst/>
              </a:prstGeom>
              <a:noFill/>
              <a:ln>
                <a:noFill/>
              </a:ln>
            </p:spPr>
          </p:pic>
        </p:grpSp>
        <p:pic>
          <p:nvPicPr>
            <p:cNvPr id="226" name="Google Shape;226;p10" descr="Shape, circle&#10;&#10;Description automatically generated"/>
            <p:cNvPicPr preferRelativeResize="0"/>
            <p:nvPr/>
          </p:nvPicPr>
          <p:blipFill rotWithShape="1">
            <a:blip r:embed="rId4">
              <a:alphaModFix/>
            </a:blip>
            <a:srcRect/>
            <a:stretch/>
          </p:blipFill>
          <p:spPr>
            <a:xfrm>
              <a:off x="8891268" y="1791789"/>
              <a:ext cx="248400" cy="248400"/>
            </a:xfrm>
            <a:prstGeom prst="rect">
              <a:avLst/>
            </a:prstGeom>
            <a:noFill/>
            <a:ln>
              <a:noFill/>
            </a:ln>
          </p:spPr>
        </p:pic>
        <p:pic>
          <p:nvPicPr>
            <p:cNvPr id="227" name="Google Shape;227;p10" descr="Shape, circle&#10;&#10;Description automatically generated"/>
            <p:cNvPicPr preferRelativeResize="0"/>
            <p:nvPr/>
          </p:nvPicPr>
          <p:blipFill rotWithShape="1">
            <a:blip r:embed="rId4">
              <a:alphaModFix/>
            </a:blip>
            <a:srcRect/>
            <a:stretch/>
          </p:blipFill>
          <p:spPr>
            <a:xfrm>
              <a:off x="9200293" y="1791789"/>
              <a:ext cx="248400" cy="248400"/>
            </a:xfrm>
            <a:prstGeom prst="rect">
              <a:avLst/>
            </a:prstGeom>
            <a:noFill/>
            <a:ln>
              <a:noFill/>
            </a:ln>
          </p:spPr>
        </p:pic>
        <p:pic>
          <p:nvPicPr>
            <p:cNvPr id="228" name="Google Shape;228;p10" descr="Shape, circle&#10;&#10;Description automatically generated"/>
            <p:cNvPicPr preferRelativeResize="0"/>
            <p:nvPr/>
          </p:nvPicPr>
          <p:blipFill rotWithShape="1">
            <a:blip r:embed="rId4">
              <a:alphaModFix/>
            </a:blip>
            <a:srcRect/>
            <a:stretch/>
          </p:blipFill>
          <p:spPr>
            <a:xfrm>
              <a:off x="9509318" y="1791789"/>
              <a:ext cx="248400" cy="248400"/>
            </a:xfrm>
            <a:prstGeom prst="rect">
              <a:avLst/>
            </a:prstGeom>
            <a:noFill/>
            <a:ln>
              <a:noFill/>
            </a:ln>
          </p:spPr>
        </p:pic>
        <p:pic>
          <p:nvPicPr>
            <p:cNvPr id="229" name="Google Shape;229;p10" descr="Shape, circle&#10;&#10;Description automatically generated"/>
            <p:cNvPicPr preferRelativeResize="0"/>
            <p:nvPr/>
          </p:nvPicPr>
          <p:blipFill rotWithShape="1">
            <a:blip r:embed="rId4">
              <a:alphaModFix/>
            </a:blip>
            <a:srcRect/>
            <a:stretch/>
          </p:blipFill>
          <p:spPr>
            <a:xfrm>
              <a:off x="8891268" y="2089614"/>
              <a:ext cx="248400" cy="248400"/>
            </a:xfrm>
            <a:prstGeom prst="rect">
              <a:avLst/>
            </a:prstGeom>
            <a:noFill/>
            <a:ln>
              <a:noFill/>
            </a:ln>
          </p:spPr>
        </p:pic>
        <p:pic>
          <p:nvPicPr>
            <p:cNvPr id="230" name="Google Shape;230;p10" descr="Shape, circle&#10;&#10;Description automatically generated"/>
            <p:cNvPicPr preferRelativeResize="0"/>
            <p:nvPr/>
          </p:nvPicPr>
          <p:blipFill rotWithShape="1">
            <a:blip r:embed="rId4">
              <a:alphaModFix/>
            </a:blip>
            <a:srcRect/>
            <a:stretch/>
          </p:blipFill>
          <p:spPr>
            <a:xfrm>
              <a:off x="9200293" y="2089614"/>
              <a:ext cx="248400" cy="248400"/>
            </a:xfrm>
            <a:prstGeom prst="rect">
              <a:avLst/>
            </a:prstGeom>
            <a:noFill/>
            <a:ln>
              <a:noFill/>
            </a:ln>
          </p:spPr>
        </p:pic>
        <p:pic>
          <p:nvPicPr>
            <p:cNvPr id="231" name="Google Shape;231;p10" descr="Shape, circle&#10;&#10;Description automatically generated"/>
            <p:cNvPicPr preferRelativeResize="0"/>
            <p:nvPr/>
          </p:nvPicPr>
          <p:blipFill rotWithShape="1">
            <a:blip r:embed="rId4">
              <a:alphaModFix/>
            </a:blip>
            <a:srcRect/>
            <a:stretch/>
          </p:blipFill>
          <p:spPr>
            <a:xfrm>
              <a:off x="9509318" y="2089614"/>
              <a:ext cx="248400" cy="248400"/>
            </a:xfrm>
            <a:prstGeom prst="rect">
              <a:avLst/>
            </a:prstGeom>
            <a:noFill/>
            <a:ln>
              <a:noFill/>
            </a:ln>
          </p:spPr>
        </p:pic>
        <p:grpSp>
          <p:nvGrpSpPr>
            <p:cNvPr id="232" name="Google Shape;232;p10"/>
            <p:cNvGrpSpPr/>
            <p:nvPr/>
          </p:nvGrpSpPr>
          <p:grpSpPr>
            <a:xfrm>
              <a:off x="9957061" y="1791789"/>
              <a:ext cx="834262" cy="546225"/>
              <a:chOff x="5763812" y="1791789"/>
              <a:chExt cx="834262" cy="546225"/>
            </a:xfrm>
          </p:grpSpPr>
          <p:pic>
            <p:nvPicPr>
              <p:cNvPr id="233" name="Google Shape;233;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34" name="Google Shape;234;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35" name="Google Shape;235;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pic>
            <p:nvPicPr>
              <p:cNvPr id="236" name="Google Shape;236;p10" descr="Shape, circle&#10;&#10;Description automatically generated"/>
              <p:cNvPicPr preferRelativeResize="0"/>
              <p:nvPr/>
            </p:nvPicPr>
            <p:blipFill rotWithShape="1">
              <a:blip r:embed="rId6">
                <a:alphaModFix/>
              </a:blip>
              <a:srcRect/>
              <a:stretch/>
            </p:blipFill>
            <p:spPr>
              <a:xfrm>
                <a:off x="5763812" y="2089614"/>
                <a:ext cx="248400" cy="248400"/>
              </a:xfrm>
              <a:prstGeom prst="rect">
                <a:avLst/>
              </a:prstGeom>
              <a:noFill/>
              <a:ln>
                <a:noFill/>
              </a:ln>
            </p:spPr>
          </p:pic>
          <p:pic>
            <p:nvPicPr>
              <p:cNvPr id="237" name="Google Shape;237;p10" descr="Shape, circle&#10;&#10;Description automatically generated"/>
              <p:cNvPicPr preferRelativeResize="0"/>
              <p:nvPr/>
            </p:nvPicPr>
            <p:blipFill rotWithShape="1">
              <a:blip r:embed="rId6">
                <a:alphaModFix/>
              </a:blip>
              <a:srcRect/>
              <a:stretch/>
            </p:blipFill>
            <p:spPr>
              <a:xfrm>
                <a:off x="6056749" y="2089614"/>
                <a:ext cx="248400" cy="248400"/>
              </a:xfrm>
              <a:prstGeom prst="rect">
                <a:avLst/>
              </a:prstGeom>
              <a:noFill/>
              <a:ln>
                <a:noFill/>
              </a:ln>
            </p:spPr>
          </p:pic>
          <p:pic>
            <p:nvPicPr>
              <p:cNvPr id="238" name="Google Shape;238;p10" descr="Shape, circle&#10;&#10;Description automatically generated"/>
              <p:cNvPicPr preferRelativeResize="0"/>
              <p:nvPr/>
            </p:nvPicPr>
            <p:blipFill rotWithShape="1">
              <a:blip r:embed="rId6">
                <a:alphaModFix/>
              </a:blip>
              <a:srcRect/>
              <a:stretch/>
            </p:blipFill>
            <p:spPr>
              <a:xfrm>
                <a:off x="6349661" y="2089614"/>
                <a:ext cx="248400" cy="248400"/>
              </a:xfrm>
              <a:prstGeom prst="rect">
                <a:avLst/>
              </a:prstGeom>
              <a:noFill/>
              <a:ln>
                <a:noFill/>
              </a:ln>
            </p:spPr>
          </p:pic>
        </p:grpSp>
      </p:grpSp>
      <p:grpSp>
        <p:nvGrpSpPr>
          <p:cNvPr id="239" name="Google Shape;239;p10"/>
          <p:cNvGrpSpPr/>
          <p:nvPr/>
        </p:nvGrpSpPr>
        <p:grpSpPr>
          <a:xfrm>
            <a:off x="437659" y="4376810"/>
            <a:ext cx="3195176" cy="1245643"/>
            <a:chOff x="437659" y="4266633"/>
            <a:chExt cx="3195176" cy="1245643"/>
          </a:xfrm>
        </p:grpSpPr>
        <p:pic>
          <p:nvPicPr>
            <p:cNvPr id="240" name="Google Shape;240;p10" descr="Treemap chart&#10;&#10;Description automatically generated with medium confidence"/>
            <p:cNvPicPr preferRelativeResize="0"/>
            <p:nvPr/>
          </p:nvPicPr>
          <p:blipFill rotWithShape="1">
            <a:blip r:embed="rId3">
              <a:alphaModFix/>
            </a:blip>
            <a:srcRect/>
            <a:stretch/>
          </p:blipFill>
          <p:spPr>
            <a:xfrm>
              <a:off x="437659" y="4266633"/>
              <a:ext cx="3195176" cy="1245643"/>
            </a:xfrm>
            <a:prstGeom prst="rect">
              <a:avLst/>
            </a:prstGeom>
            <a:noFill/>
            <a:ln>
              <a:noFill/>
            </a:ln>
          </p:spPr>
        </p:pic>
        <p:pic>
          <p:nvPicPr>
            <p:cNvPr id="241" name="Google Shape;241;p10" descr="Shape, circle&#10;&#10;Description automatically generated"/>
            <p:cNvPicPr preferRelativeResize="0"/>
            <p:nvPr/>
          </p:nvPicPr>
          <p:blipFill rotWithShape="1">
            <a:blip r:embed="rId5">
              <a:alphaModFix/>
            </a:blip>
            <a:srcRect/>
            <a:stretch/>
          </p:blipFill>
          <p:spPr>
            <a:xfrm>
              <a:off x="2609237" y="4620714"/>
              <a:ext cx="248400" cy="248400"/>
            </a:xfrm>
            <a:prstGeom prst="rect">
              <a:avLst/>
            </a:prstGeom>
            <a:noFill/>
            <a:ln>
              <a:noFill/>
            </a:ln>
          </p:spPr>
        </p:pic>
        <p:pic>
          <p:nvPicPr>
            <p:cNvPr id="242" name="Google Shape;242;p10" descr="Shape, circle&#10;&#10;Description automatically generated"/>
            <p:cNvPicPr preferRelativeResize="0"/>
            <p:nvPr/>
          </p:nvPicPr>
          <p:blipFill rotWithShape="1">
            <a:blip r:embed="rId5">
              <a:alphaModFix/>
            </a:blip>
            <a:srcRect/>
            <a:stretch/>
          </p:blipFill>
          <p:spPr>
            <a:xfrm>
              <a:off x="2914037" y="4620714"/>
              <a:ext cx="248400" cy="248400"/>
            </a:xfrm>
            <a:prstGeom prst="rect">
              <a:avLst/>
            </a:prstGeom>
            <a:noFill/>
            <a:ln>
              <a:noFill/>
            </a:ln>
          </p:spPr>
        </p:pic>
        <p:grpSp>
          <p:nvGrpSpPr>
            <p:cNvPr id="243" name="Google Shape;243;p10"/>
            <p:cNvGrpSpPr/>
            <p:nvPr/>
          </p:nvGrpSpPr>
          <p:grpSpPr>
            <a:xfrm>
              <a:off x="1570574" y="4620714"/>
              <a:ext cx="834262" cy="834400"/>
              <a:chOff x="1570574" y="4620714"/>
              <a:chExt cx="834262" cy="834400"/>
            </a:xfrm>
          </p:grpSpPr>
          <p:grpSp>
            <p:nvGrpSpPr>
              <p:cNvPr id="244" name="Google Shape;244;p10"/>
              <p:cNvGrpSpPr/>
              <p:nvPr/>
            </p:nvGrpSpPr>
            <p:grpSpPr>
              <a:xfrm>
                <a:off x="1570586" y="4620714"/>
                <a:ext cx="834250" cy="248400"/>
                <a:chOff x="5763824" y="1791789"/>
                <a:chExt cx="834250" cy="248400"/>
              </a:xfrm>
            </p:grpSpPr>
            <p:pic>
              <p:nvPicPr>
                <p:cNvPr id="245" name="Google Shape;245;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46" name="Google Shape;246;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47" name="Google Shape;247;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grpSp>
          <p:grpSp>
            <p:nvGrpSpPr>
              <p:cNvPr id="248" name="Google Shape;248;p10"/>
              <p:cNvGrpSpPr/>
              <p:nvPr/>
            </p:nvGrpSpPr>
            <p:grpSpPr>
              <a:xfrm>
                <a:off x="1570574" y="4908889"/>
                <a:ext cx="834262" cy="546225"/>
                <a:chOff x="5763812" y="1791789"/>
                <a:chExt cx="834262" cy="546225"/>
              </a:xfrm>
            </p:grpSpPr>
            <p:pic>
              <p:nvPicPr>
                <p:cNvPr id="249" name="Google Shape;249;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50" name="Google Shape;250;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51" name="Google Shape;251;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pic>
              <p:nvPicPr>
                <p:cNvPr id="252" name="Google Shape;252;p10" descr="Shape, circle&#10;&#10;Description automatically generated"/>
                <p:cNvPicPr preferRelativeResize="0"/>
                <p:nvPr/>
              </p:nvPicPr>
              <p:blipFill rotWithShape="1">
                <a:blip r:embed="rId6">
                  <a:alphaModFix/>
                </a:blip>
                <a:srcRect/>
                <a:stretch/>
              </p:blipFill>
              <p:spPr>
                <a:xfrm>
                  <a:off x="5763812" y="2089614"/>
                  <a:ext cx="248400" cy="248400"/>
                </a:xfrm>
                <a:prstGeom prst="rect">
                  <a:avLst/>
                </a:prstGeom>
                <a:noFill/>
                <a:ln>
                  <a:noFill/>
                </a:ln>
              </p:spPr>
            </p:pic>
            <p:pic>
              <p:nvPicPr>
                <p:cNvPr id="253" name="Google Shape;253;p10" descr="Shape, circle&#10;&#10;Description automatically generated"/>
                <p:cNvPicPr preferRelativeResize="0"/>
                <p:nvPr/>
              </p:nvPicPr>
              <p:blipFill rotWithShape="1">
                <a:blip r:embed="rId6">
                  <a:alphaModFix/>
                </a:blip>
                <a:srcRect/>
                <a:stretch/>
              </p:blipFill>
              <p:spPr>
                <a:xfrm>
                  <a:off x="6056749" y="2089614"/>
                  <a:ext cx="248400" cy="248400"/>
                </a:xfrm>
                <a:prstGeom prst="rect">
                  <a:avLst/>
                </a:prstGeom>
                <a:noFill/>
                <a:ln>
                  <a:noFill/>
                </a:ln>
              </p:spPr>
            </p:pic>
            <p:pic>
              <p:nvPicPr>
                <p:cNvPr id="254" name="Google Shape;254;p10" descr="Shape, circle&#10;&#10;Description automatically generated"/>
                <p:cNvPicPr preferRelativeResize="0"/>
                <p:nvPr/>
              </p:nvPicPr>
              <p:blipFill rotWithShape="1">
                <a:blip r:embed="rId6">
                  <a:alphaModFix/>
                </a:blip>
                <a:srcRect/>
                <a:stretch/>
              </p:blipFill>
              <p:spPr>
                <a:xfrm>
                  <a:off x="6349661" y="2089614"/>
                  <a:ext cx="248400" cy="248400"/>
                </a:xfrm>
                <a:prstGeom prst="rect">
                  <a:avLst/>
                </a:prstGeom>
                <a:noFill/>
                <a:ln>
                  <a:noFill/>
                </a:ln>
              </p:spPr>
            </p:pic>
          </p:grpSp>
        </p:grpSp>
        <p:pic>
          <p:nvPicPr>
            <p:cNvPr id="255" name="Google Shape;255;p10" descr="Shape, circle&#10;&#10;Description automatically generated"/>
            <p:cNvPicPr preferRelativeResize="0"/>
            <p:nvPr/>
          </p:nvPicPr>
          <p:blipFill rotWithShape="1">
            <a:blip r:embed="rId4">
              <a:alphaModFix/>
            </a:blip>
            <a:srcRect/>
            <a:stretch/>
          </p:blipFill>
          <p:spPr>
            <a:xfrm>
              <a:off x="509268" y="4620714"/>
              <a:ext cx="248400" cy="248400"/>
            </a:xfrm>
            <a:prstGeom prst="rect">
              <a:avLst/>
            </a:prstGeom>
            <a:noFill/>
            <a:ln>
              <a:noFill/>
            </a:ln>
          </p:spPr>
        </p:pic>
      </p:grpSp>
      <p:grpSp>
        <p:nvGrpSpPr>
          <p:cNvPr id="256" name="Google Shape;256;p10"/>
          <p:cNvGrpSpPr/>
          <p:nvPr/>
        </p:nvGrpSpPr>
        <p:grpSpPr>
          <a:xfrm>
            <a:off x="8652410" y="4376810"/>
            <a:ext cx="3195176" cy="1245643"/>
            <a:chOff x="8805254" y="4266633"/>
            <a:chExt cx="3195176" cy="1245643"/>
          </a:xfrm>
        </p:grpSpPr>
        <p:pic>
          <p:nvPicPr>
            <p:cNvPr id="257" name="Google Shape;257;p10" descr="Treemap chart&#10;&#10;Description automatically generated with medium confidence"/>
            <p:cNvPicPr preferRelativeResize="0"/>
            <p:nvPr/>
          </p:nvPicPr>
          <p:blipFill rotWithShape="1">
            <a:blip r:embed="rId3">
              <a:alphaModFix/>
            </a:blip>
            <a:srcRect/>
            <a:stretch/>
          </p:blipFill>
          <p:spPr>
            <a:xfrm>
              <a:off x="8805254" y="4266633"/>
              <a:ext cx="3195176" cy="1245643"/>
            </a:xfrm>
            <a:prstGeom prst="rect">
              <a:avLst/>
            </a:prstGeom>
            <a:noFill/>
            <a:ln>
              <a:noFill/>
            </a:ln>
          </p:spPr>
        </p:pic>
        <p:grpSp>
          <p:nvGrpSpPr>
            <p:cNvPr id="258" name="Google Shape;258;p10"/>
            <p:cNvGrpSpPr/>
            <p:nvPr/>
          </p:nvGrpSpPr>
          <p:grpSpPr>
            <a:xfrm>
              <a:off x="9957061" y="4620714"/>
              <a:ext cx="834262" cy="834400"/>
              <a:chOff x="1570574" y="4620714"/>
              <a:chExt cx="834262" cy="834400"/>
            </a:xfrm>
          </p:grpSpPr>
          <p:grpSp>
            <p:nvGrpSpPr>
              <p:cNvPr id="259" name="Google Shape;259;p10"/>
              <p:cNvGrpSpPr/>
              <p:nvPr/>
            </p:nvGrpSpPr>
            <p:grpSpPr>
              <a:xfrm>
                <a:off x="1570586" y="4620714"/>
                <a:ext cx="834250" cy="248400"/>
                <a:chOff x="5763824" y="1791789"/>
                <a:chExt cx="834250" cy="248400"/>
              </a:xfrm>
            </p:grpSpPr>
            <p:pic>
              <p:nvPicPr>
                <p:cNvPr id="260" name="Google Shape;260;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61" name="Google Shape;261;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62" name="Google Shape;262;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grpSp>
          <p:grpSp>
            <p:nvGrpSpPr>
              <p:cNvPr id="263" name="Google Shape;263;p10"/>
              <p:cNvGrpSpPr/>
              <p:nvPr/>
            </p:nvGrpSpPr>
            <p:grpSpPr>
              <a:xfrm>
                <a:off x="1570574" y="4908889"/>
                <a:ext cx="834262" cy="546225"/>
                <a:chOff x="5763812" y="1791789"/>
                <a:chExt cx="834262" cy="546225"/>
              </a:xfrm>
            </p:grpSpPr>
            <p:pic>
              <p:nvPicPr>
                <p:cNvPr id="264" name="Google Shape;264;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65" name="Google Shape;265;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66" name="Google Shape;266;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pic>
              <p:nvPicPr>
                <p:cNvPr id="267" name="Google Shape;267;p10" descr="Shape, circle&#10;&#10;Description automatically generated"/>
                <p:cNvPicPr preferRelativeResize="0"/>
                <p:nvPr/>
              </p:nvPicPr>
              <p:blipFill rotWithShape="1">
                <a:blip r:embed="rId6">
                  <a:alphaModFix/>
                </a:blip>
                <a:srcRect/>
                <a:stretch/>
              </p:blipFill>
              <p:spPr>
                <a:xfrm>
                  <a:off x="5763812" y="2089614"/>
                  <a:ext cx="248400" cy="248400"/>
                </a:xfrm>
                <a:prstGeom prst="rect">
                  <a:avLst/>
                </a:prstGeom>
                <a:noFill/>
                <a:ln>
                  <a:noFill/>
                </a:ln>
              </p:spPr>
            </p:pic>
            <p:pic>
              <p:nvPicPr>
                <p:cNvPr id="268" name="Google Shape;268;p10" descr="Shape, circle&#10;&#10;Description automatically generated"/>
                <p:cNvPicPr preferRelativeResize="0"/>
                <p:nvPr/>
              </p:nvPicPr>
              <p:blipFill rotWithShape="1">
                <a:blip r:embed="rId6">
                  <a:alphaModFix/>
                </a:blip>
                <a:srcRect/>
                <a:stretch/>
              </p:blipFill>
              <p:spPr>
                <a:xfrm>
                  <a:off x="6056749" y="2089614"/>
                  <a:ext cx="248400" cy="248400"/>
                </a:xfrm>
                <a:prstGeom prst="rect">
                  <a:avLst/>
                </a:prstGeom>
                <a:noFill/>
                <a:ln>
                  <a:noFill/>
                </a:ln>
              </p:spPr>
            </p:pic>
            <p:pic>
              <p:nvPicPr>
                <p:cNvPr id="269" name="Google Shape;269;p10" descr="Shape, circle&#10;&#10;Description automatically generated"/>
                <p:cNvPicPr preferRelativeResize="0"/>
                <p:nvPr/>
              </p:nvPicPr>
              <p:blipFill rotWithShape="1">
                <a:blip r:embed="rId6">
                  <a:alphaModFix/>
                </a:blip>
                <a:srcRect/>
                <a:stretch/>
              </p:blipFill>
              <p:spPr>
                <a:xfrm>
                  <a:off x="6349661" y="2089614"/>
                  <a:ext cx="248400" cy="248400"/>
                </a:xfrm>
                <a:prstGeom prst="rect">
                  <a:avLst/>
                </a:prstGeom>
                <a:noFill/>
                <a:ln>
                  <a:noFill/>
                </a:ln>
              </p:spPr>
            </p:pic>
          </p:grpSp>
        </p:grpSp>
        <p:pic>
          <p:nvPicPr>
            <p:cNvPr id="270" name="Google Shape;270;p10" descr="Shape, circle&#10;&#10;Description automatically generated"/>
            <p:cNvPicPr preferRelativeResize="0"/>
            <p:nvPr/>
          </p:nvPicPr>
          <p:blipFill rotWithShape="1">
            <a:blip r:embed="rId4">
              <a:alphaModFix/>
            </a:blip>
            <a:srcRect/>
            <a:stretch/>
          </p:blipFill>
          <p:spPr>
            <a:xfrm>
              <a:off x="8891268" y="4620714"/>
              <a:ext cx="248400" cy="248400"/>
            </a:xfrm>
            <a:prstGeom prst="rect">
              <a:avLst/>
            </a:prstGeom>
            <a:noFill/>
            <a:ln>
              <a:noFill/>
            </a:ln>
          </p:spPr>
        </p:pic>
        <p:pic>
          <p:nvPicPr>
            <p:cNvPr id="271" name="Google Shape;271;p10" descr="Shape, circle&#10;&#10;Description automatically generated"/>
            <p:cNvPicPr preferRelativeResize="0"/>
            <p:nvPr/>
          </p:nvPicPr>
          <p:blipFill rotWithShape="1">
            <a:blip r:embed="rId4">
              <a:alphaModFix/>
            </a:blip>
            <a:srcRect/>
            <a:stretch/>
          </p:blipFill>
          <p:spPr>
            <a:xfrm>
              <a:off x="9200293" y="4620714"/>
              <a:ext cx="248400" cy="248400"/>
            </a:xfrm>
            <a:prstGeom prst="rect">
              <a:avLst/>
            </a:prstGeom>
            <a:noFill/>
            <a:ln>
              <a:noFill/>
            </a:ln>
          </p:spPr>
        </p:pic>
        <p:pic>
          <p:nvPicPr>
            <p:cNvPr id="272" name="Google Shape;272;p10" descr="Shape, circle&#10;&#10;Description automatically generated"/>
            <p:cNvPicPr preferRelativeResize="0"/>
            <p:nvPr/>
          </p:nvPicPr>
          <p:blipFill rotWithShape="1">
            <a:blip r:embed="rId5">
              <a:alphaModFix/>
            </a:blip>
            <a:srcRect/>
            <a:stretch/>
          </p:blipFill>
          <p:spPr>
            <a:xfrm>
              <a:off x="10943612" y="4620714"/>
              <a:ext cx="248400" cy="248400"/>
            </a:xfrm>
            <a:prstGeom prst="rect">
              <a:avLst/>
            </a:prstGeom>
            <a:noFill/>
            <a:ln>
              <a:noFill/>
            </a:ln>
          </p:spPr>
        </p:pic>
      </p:grpSp>
      <p:grpSp>
        <p:nvGrpSpPr>
          <p:cNvPr id="273" name="Google Shape;273;p10"/>
          <p:cNvGrpSpPr/>
          <p:nvPr/>
        </p:nvGrpSpPr>
        <p:grpSpPr>
          <a:xfrm>
            <a:off x="4545035" y="4376810"/>
            <a:ext cx="3195176" cy="1245643"/>
            <a:chOff x="4621456" y="4266633"/>
            <a:chExt cx="3195176" cy="1245643"/>
          </a:xfrm>
        </p:grpSpPr>
        <p:pic>
          <p:nvPicPr>
            <p:cNvPr id="274" name="Google Shape;274;p10" descr="Treemap chart&#10;&#10;Description automatically generated with medium confidence"/>
            <p:cNvPicPr preferRelativeResize="0"/>
            <p:nvPr/>
          </p:nvPicPr>
          <p:blipFill rotWithShape="1">
            <a:blip r:embed="rId3">
              <a:alphaModFix/>
            </a:blip>
            <a:srcRect/>
            <a:stretch/>
          </p:blipFill>
          <p:spPr>
            <a:xfrm>
              <a:off x="4621456" y="4266633"/>
              <a:ext cx="3195176" cy="1245643"/>
            </a:xfrm>
            <a:prstGeom prst="rect">
              <a:avLst/>
            </a:prstGeom>
            <a:noFill/>
            <a:ln>
              <a:noFill/>
            </a:ln>
          </p:spPr>
        </p:pic>
        <p:grpSp>
          <p:nvGrpSpPr>
            <p:cNvPr id="275" name="Google Shape;275;p10"/>
            <p:cNvGrpSpPr/>
            <p:nvPr/>
          </p:nvGrpSpPr>
          <p:grpSpPr>
            <a:xfrm>
              <a:off x="5764236" y="4620714"/>
              <a:ext cx="834262" cy="834400"/>
              <a:chOff x="1570574" y="4620714"/>
              <a:chExt cx="834262" cy="834400"/>
            </a:xfrm>
          </p:grpSpPr>
          <p:grpSp>
            <p:nvGrpSpPr>
              <p:cNvPr id="276" name="Google Shape;276;p10"/>
              <p:cNvGrpSpPr/>
              <p:nvPr/>
            </p:nvGrpSpPr>
            <p:grpSpPr>
              <a:xfrm>
                <a:off x="1570586" y="4620714"/>
                <a:ext cx="834250" cy="248400"/>
                <a:chOff x="5763824" y="1791789"/>
                <a:chExt cx="834250" cy="248400"/>
              </a:xfrm>
            </p:grpSpPr>
            <p:pic>
              <p:nvPicPr>
                <p:cNvPr id="277" name="Google Shape;277;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78" name="Google Shape;278;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79" name="Google Shape;279;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grpSp>
          <p:grpSp>
            <p:nvGrpSpPr>
              <p:cNvPr id="280" name="Google Shape;280;p10"/>
              <p:cNvGrpSpPr/>
              <p:nvPr/>
            </p:nvGrpSpPr>
            <p:grpSpPr>
              <a:xfrm>
                <a:off x="1570574" y="4908889"/>
                <a:ext cx="834262" cy="546225"/>
                <a:chOff x="5763812" y="1791789"/>
                <a:chExt cx="834262" cy="546225"/>
              </a:xfrm>
            </p:grpSpPr>
            <p:pic>
              <p:nvPicPr>
                <p:cNvPr id="281" name="Google Shape;281;p10" descr="Shape, circle&#10;&#10;Description automatically generated"/>
                <p:cNvPicPr preferRelativeResize="0"/>
                <p:nvPr/>
              </p:nvPicPr>
              <p:blipFill rotWithShape="1">
                <a:blip r:embed="rId6">
                  <a:alphaModFix/>
                </a:blip>
                <a:srcRect/>
                <a:stretch/>
              </p:blipFill>
              <p:spPr>
                <a:xfrm>
                  <a:off x="5763824" y="1791789"/>
                  <a:ext cx="248400" cy="248400"/>
                </a:xfrm>
                <a:prstGeom prst="rect">
                  <a:avLst/>
                </a:prstGeom>
                <a:noFill/>
                <a:ln>
                  <a:noFill/>
                </a:ln>
              </p:spPr>
            </p:pic>
            <p:pic>
              <p:nvPicPr>
                <p:cNvPr id="282" name="Google Shape;282;p10" descr="Shape, circle&#10;&#10;Description automatically generated"/>
                <p:cNvPicPr preferRelativeResize="0"/>
                <p:nvPr/>
              </p:nvPicPr>
              <p:blipFill rotWithShape="1">
                <a:blip r:embed="rId6">
                  <a:alphaModFix/>
                </a:blip>
                <a:srcRect/>
                <a:stretch/>
              </p:blipFill>
              <p:spPr>
                <a:xfrm>
                  <a:off x="6056762" y="1791789"/>
                  <a:ext cx="248400" cy="248400"/>
                </a:xfrm>
                <a:prstGeom prst="rect">
                  <a:avLst/>
                </a:prstGeom>
                <a:noFill/>
                <a:ln>
                  <a:noFill/>
                </a:ln>
              </p:spPr>
            </p:pic>
            <p:pic>
              <p:nvPicPr>
                <p:cNvPr id="283" name="Google Shape;283;p10" descr="Shape, circle&#10;&#10;Description automatically generated"/>
                <p:cNvPicPr preferRelativeResize="0"/>
                <p:nvPr/>
              </p:nvPicPr>
              <p:blipFill rotWithShape="1">
                <a:blip r:embed="rId6">
                  <a:alphaModFix/>
                </a:blip>
                <a:srcRect/>
                <a:stretch/>
              </p:blipFill>
              <p:spPr>
                <a:xfrm>
                  <a:off x="6349674" y="1791789"/>
                  <a:ext cx="248400" cy="248400"/>
                </a:xfrm>
                <a:prstGeom prst="rect">
                  <a:avLst/>
                </a:prstGeom>
                <a:noFill/>
                <a:ln>
                  <a:noFill/>
                </a:ln>
              </p:spPr>
            </p:pic>
            <p:pic>
              <p:nvPicPr>
                <p:cNvPr id="284" name="Google Shape;284;p10" descr="Shape, circle&#10;&#10;Description automatically generated"/>
                <p:cNvPicPr preferRelativeResize="0"/>
                <p:nvPr/>
              </p:nvPicPr>
              <p:blipFill rotWithShape="1">
                <a:blip r:embed="rId6">
                  <a:alphaModFix/>
                </a:blip>
                <a:srcRect/>
                <a:stretch/>
              </p:blipFill>
              <p:spPr>
                <a:xfrm>
                  <a:off x="5763812" y="2089614"/>
                  <a:ext cx="248400" cy="248400"/>
                </a:xfrm>
                <a:prstGeom prst="rect">
                  <a:avLst/>
                </a:prstGeom>
                <a:noFill/>
                <a:ln>
                  <a:noFill/>
                </a:ln>
              </p:spPr>
            </p:pic>
            <p:pic>
              <p:nvPicPr>
                <p:cNvPr id="285" name="Google Shape;285;p10" descr="Shape, circle&#10;&#10;Description automatically generated"/>
                <p:cNvPicPr preferRelativeResize="0"/>
                <p:nvPr/>
              </p:nvPicPr>
              <p:blipFill rotWithShape="1">
                <a:blip r:embed="rId6">
                  <a:alphaModFix/>
                </a:blip>
                <a:srcRect/>
                <a:stretch/>
              </p:blipFill>
              <p:spPr>
                <a:xfrm>
                  <a:off x="6056749" y="2089614"/>
                  <a:ext cx="248400" cy="248400"/>
                </a:xfrm>
                <a:prstGeom prst="rect">
                  <a:avLst/>
                </a:prstGeom>
                <a:noFill/>
                <a:ln>
                  <a:noFill/>
                </a:ln>
              </p:spPr>
            </p:pic>
            <p:pic>
              <p:nvPicPr>
                <p:cNvPr id="286" name="Google Shape;286;p10" descr="Shape, circle&#10;&#10;Description automatically generated"/>
                <p:cNvPicPr preferRelativeResize="0"/>
                <p:nvPr/>
              </p:nvPicPr>
              <p:blipFill rotWithShape="1">
                <a:blip r:embed="rId6">
                  <a:alphaModFix/>
                </a:blip>
                <a:srcRect/>
                <a:stretch/>
              </p:blipFill>
              <p:spPr>
                <a:xfrm>
                  <a:off x="6349661" y="2089614"/>
                  <a:ext cx="248400" cy="248400"/>
                </a:xfrm>
                <a:prstGeom prst="rect">
                  <a:avLst/>
                </a:prstGeom>
                <a:noFill/>
                <a:ln>
                  <a:noFill/>
                </a:ln>
              </p:spPr>
            </p:pic>
          </p:grpSp>
        </p:grpSp>
        <p:pic>
          <p:nvPicPr>
            <p:cNvPr id="287" name="Google Shape;287;p10" descr="Shape, circle&#10;&#10;Description automatically generated"/>
            <p:cNvPicPr preferRelativeResize="0"/>
            <p:nvPr/>
          </p:nvPicPr>
          <p:blipFill rotWithShape="1">
            <a:blip r:embed="rId5">
              <a:alphaModFix/>
            </a:blip>
            <a:srcRect/>
            <a:stretch/>
          </p:blipFill>
          <p:spPr>
            <a:xfrm>
              <a:off x="6770512" y="4620714"/>
              <a:ext cx="248400" cy="248400"/>
            </a:xfrm>
            <a:prstGeom prst="rect">
              <a:avLst/>
            </a:prstGeom>
            <a:noFill/>
            <a:ln>
              <a:noFill/>
            </a:ln>
          </p:spPr>
        </p:pic>
        <p:pic>
          <p:nvPicPr>
            <p:cNvPr id="288" name="Google Shape;288;p10" descr="Shape, circle&#10;&#10;Description automatically generated"/>
            <p:cNvPicPr preferRelativeResize="0"/>
            <p:nvPr/>
          </p:nvPicPr>
          <p:blipFill rotWithShape="1">
            <a:blip r:embed="rId4">
              <a:alphaModFix/>
            </a:blip>
            <a:srcRect/>
            <a:stretch/>
          </p:blipFill>
          <p:spPr>
            <a:xfrm>
              <a:off x="4723768" y="4620714"/>
              <a:ext cx="248400" cy="248400"/>
            </a:xfrm>
            <a:prstGeom prst="rect">
              <a:avLst/>
            </a:prstGeom>
            <a:noFill/>
            <a:ln>
              <a:noFill/>
            </a:ln>
          </p:spPr>
        </p:pic>
        <p:pic>
          <p:nvPicPr>
            <p:cNvPr id="289" name="Google Shape;289;p10" descr="Shape, circle&#10;&#10;Description automatically generated"/>
            <p:cNvPicPr preferRelativeResize="0"/>
            <p:nvPr/>
          </p:nvPicPr>
          <p:blipFill rotWithShape="1">
            <a:blip r:embed="rId4">
              <a:alphaModFix/>
            </a:blip>
            <a:srcRect/>
            <a:stretch/>
          </p:blipFill>
          <p:spPr>
            <a:xfrm>
              <a:off x="5032793" y="4620714"/>
              <a:ext cx="248400" cy="248400"/>
            </a:xfrm>
            <a:prstGeom prst="rect">
              <a:avLst/>
            </a:prstGeom>
            <a:noFill/>
            <a:ln>
              <a:noFill/>
            </a:ln>
          </p:spPr>
        </p:pic>
        <p:pic>
          <p:nvPicPr>
            <p:cNvPr id="290" name="Google Shape;290;p10" descr="Shape, circle&#10;&#10;Description automatically generated"/>
            <p:cNvPicPr preferRelativeResize="0"/>
            <p:nvPr/>
          </p:nvPicPr>
          <p:blipFill rotWithShape="1">
            <a:blip r:embed="rId5">
              <a:alphaModFix/>
            </a:blip>
            <a:srcRect/>
            <a:stretch/>
          </p:blipFill>
          <p:spPr>
            <a:xfrm>
              <a:off x="7081537" y="4620714"/>
              <a:ext cx="248400" cy="248400"/>
            </a:xfrm>
            <a:prstGeom prst="rect">
              <a:avLst/>
            </a:prstGeom>
            <a:noFill/>
            <a:ln>
              <a:noFill/>
            </a:ln>
          </p:spPr>
        </p:pic>
        <p:pic>
          <p:nvPicPr>
            <p:cNvPr id="291" name="Google Shape;291;p10" descr="Shape, circle&#10;&#10;Description automatically generated"/>
            <p:cNvPicPr preferRelativeResize="0"/>
            <p:nvPr/>
          </p:nvPicPr>
          <p:blipFill rotWithShape="1">
            <a:blip r:embed="rId5">
              <a:alphaModFix/>
            </a:blip>
            <a:srcRect/>
            <a:stretch/>
          </p:blipFill>
          <p:spPr>
            <a:xfrm>
              <a:off x="7392562" y="4620714"/>
              <a:ext cx="248400" cy="248400"/>
            </a:xfrm>
            <a:prstGeom prst="rect">
              <a:avLst/>
            </a:prstGeom>
            <a:noFill/>
            <a:ln>
              <a:noFill/>
            </a:ln>
          </p:spPr>
        </p:pic>
      </p:grpSp>
      <p:sp>
        <p:nvSpPr>
          <p:cNvPr id="292" name="Google Shape;292;p10"/>
          <p:cNvSpPr txBox="1"/>
          <p:nvPr/>
        </p:nvSpPr>
        <p:spPr>
          <a:xfrm>
            <a:off x="263524" y="3703654"/>
            <a:ext cx="6657108" cy="41357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222222"/>
              </a:buClr>
              <a:buSzPts val="1665"/>
              <a:buFont typeface="Arial"/>
              <a:buNone/>
            </a:pPr>
            <a:r>
              <a:rPr lang="en-GB" sz="1800" b="1" i="0" u="none" strike="noStrike" cap="none">
                <a:solidFill>
                  <a:srgbClr val="000000"/>
                </a:solidFill>
                <a:latin typeface="Century Gothic"/>
                <a:ea typeface="Century Gothic"/>
                <a:cs typeface="Century Gothic"/>
                <a:sym typeface="Century Gothic"/>
              </a:rPr>
              <a:t>Put the numbers in descending order.</a:t>
            </a:r>
            <a:endParaRPr/>
          </a:p>
        </p:txBody>
      </p:sp>
      <p:sp>
        <p:nvSpPr>
          <p:cNvPr id="293" name="Google Shape;293;p10"/>
          <p:cNvSpPr txBox="1"/>
          <p:nvPr/>
        </p:nvSpPr>
        <p:spPr>
          <a:xfrm>
            <a:off x="4720322" y="1209928"/>
            <a:ext cx="228479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362, 632, 662</a:t>
            </a:r>
            <a:endParaRPr sz="1800" b="0" i="0" u="none" strike="noStrike" cap="none">
              <a:solidFill>
                <a:srgbClr val="000000"/>
              </a:solidFill>
              <a:latin typeface="Arial"/>
              <a:ea typeface="Arial"/>
              <a:cs typeface="Arial"/>
              <a:sym typeface="Arial"/>
            </a:endParaRPr>
          </a:p>
        </p:txBody>
      </p:sp>
      <p:sp>
        <p:nvSpPr>
          <p:cNvPr id="294" name="Google Shape;294;p10"/>
          <p:cNvSpPr txBox="1"/>
          <p:nvPr/>
        </p:nvSpPr>
        <p:spPr>
          <a:xfrm>
            <a:off x="4694768" y="3756552"/>
            <a:ext cx="23103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293, 291, 192</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fade">
                                      <p:cBhvr>
                                        <p:cTn id="10" dur="500"/>
                                        <p:tgtEl>
                                          <p:spTgt spid="294"/>
                                        </p:tgtEl>
                                      </p:cBhvr>
                                    </p:animEffect>
                                  </p:childTnLst>
                                </p:cTn>
                              </p:par>
                            </p:childTnLst>
                          </p:cTn>
                        </p:par>
                      </p:childTnLst>
                    </p:cTn>
                  </p:par>
                </p:childTnLst>
              </p:cTn>
              <p:nextCondLst>
                <p:cond evt="onClick" delay="0">
                  <p:tgtEl>
                    <p:spTgt spid="19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66457810-64F7-D04F-A73E-98955B848054}"/>
              </a:ext>
            </a:extLst>
          </p:cNvPr>
          <p:cNvPicPr>
            <a:picLocks noChangeAspect="1"/>
          </p:cNvPicPr>
          <p:nvPr/>
        </p:nvPicPr>
        <p:blipFill>
          <a:blip r:embed="rId3"/>
          <a:stretch>
            <a:fillRect/>
          </a:stretch>
        </p:blipFill>
        <p:spPr>
          <a:xfrm>
            <a:off x="263524" y="1077157"/>
            <a:ext cx="6540500" cy="23876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08" name="Google Shape;308;p12"/>
          <p:cNvSpPr txBox="1">
            <a:spLocks noGrp="1"/>
          </p:cNvSpPr>
          <p:nvPr>
            <p:ph type="body" idx="2"/>
          </p:nvPr>
        </p:nvSpPr>
        <p:spPr>
          <a:xfrm>
            <a:off x="263525" y="1077166"/>
            <a:ext cx="11736900" cy="3079198"/>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1000"/>
              </a:spcBef>
              <a:spcAft>
                <a:spcPts val="0"/>
              </a:spcAft>
              <a:buSzPts val="1800"/>
              <a:buNone/>
            </a:pPr>
            <a:r>
              <a:rPr lang="en-GB"/>
              <a:t>Class 3 entered a sunflower growing competition. Here are the heights of their 5 sunflowers.</a:t>
            </a:r>
            <a:endParaRPr/>
          </a:p>
          <a:p>
            <a:pPr marL="12700" lvl="0" indent="0" algn="l" rtl="0">
              <a:lnSpc>
                <a:spcPct val="150000"/>
              </a:lnSpc>
              <a:spcBef>
                <a:spcPts val="1000"/>
              </a:spcBef>
              <a:spcAft>
                <a:spcPts val="0"/>
              </a:spcAft>
              <a:buSzPts val="1800"/>
              <a:buNone/>
            </a:pPr>
            <a:endParaRPr/>
          </a:p>
          <a:p>
            <a:pPr marL="12700" lvl="0" indent="0" algn="l" rtl="0">
              <a:lnSpc>
                <a:spcPct val="150000"/>
              </a:lnSpc>
              <a:spcBef>
                <a:spcPts val="1000"/>
              </a:spcBef>
              <a:spcAft>
                <a:spcPts val="0"/>
              </a:spcAft>
              <a:buSzPts val="1800"/>
              <a:buNone/>
            </a:pPr>
            <a:endParaRPr/>
          </a:p>
          <a:p>
            <a:pPr marL="12700" lvl="0" indent="0" algn="l" rtl="0">
              <a:lnSpc>
                <a:spcPct val="150000"/>
              </a:lnSpc>
              <a:spcBef>
                <a:spcPts val="1000"/>
              </a:spcBef>
              <a:spcAft>
                <a:spcPts val="0"/>
              </a:spcAft>
              <a:buSzPts val="1800"/>
              <a:buNone/>
            </a:pPr>
            <a:r>
              <a:rPr lang="en-GB" b="1"/>
              <a:t>Write the heights in ascending order.	</a:t>
            </a:r>
            <a:endParaRPr/>
          </a:p>
          <a:p>
            <a:pPr marL="12700" lvl="0" indent="0" algn="l" rtl="0">
              <a:lnSpc>
                <a:spcPct val="150000"/>
              </a:lnSpc>
              <a:spcBef>
                <a:spcPts val="1000"/>
              </a:spcBef>
              <a:spcAft>
                <a:spcPts val="0"/>
              </a:spcAft>
              <a:buSzPts val="1800"/>
              <a:buNone/>
            </a:pPr>
            <a:r>
              <a:rPr lang="en-GB" b="1"/>
              <a:t>Write the heights in descending order. </a:t>
            </a:r>
            <a:endParaRPr/>
          </a:p>
        </p:txBody>
      </p:sp>
      <p:sp>
        <p:nvSpPr>
          <p:cNvPr id="309" name="Google Shape;309;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310" name="Google Shape;310;p12"/>
          <p:cNvSpPr txBox="1"/>
          <p:nvPr/>
        </p:nvSpPr>
        <p:spPr>
          <a:xfrm>
            <a:off x="5272884" y="2920578"/>
            <a:ext cx="5576671" cy="9848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104cm     122cm     129cm    140cm    142cm</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3A047"/>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142cm     140cm     129cm    122cm    104 cm</a:t>
            </a:r>
            <a:endParaRPr sz="1800" b="0" i="0" u="none" strike="noStrike" cap="none">
              <a:solidFill>
                <a:srgbClr val="43A047"/>
              </a:solidFill>
              <a:latin typeface="Century Gothic"/>
              <a:ea typeface="Century Gothic"/>
              <a:cs typeface="Century Gothic"/>
              <a:sym typeface="Century Gothic"/>
            </a:endParaRPr>
          </a:p>
        </p:txBody>
      </p:sp>
      <p:grpSp>
        <p:nvGrpSpPr>
          <p:cNvPr id="311" name="Google Shape;311;p12"/>
          <p:cNvGrpSpPr/>
          <p:nvPr/>
        </p:nvGrpSpPr>
        <p:grpSpPr>
          <a:xfrm>
            <a:off x="2361534" y="1914824"/>
            <a:ext cx="6936300" cy="670500"/>
            <a:chOff x="2361534" y="1739187"/>
            <a:chExt cx="6936300" cy="670500"/>
          </a:xfrm>
        </p:grpSpPr>
        <p:sp>
          <p:nvSpPr>
            <p:cNvPr id="312" name="Google Shape;312;p12"/>
            <p:cNvSpPr/>
            <p:nvPr/>
          </p:nvSpPr>
          <p:spPr>
            <a:xfrm>
              <a:off x="2361534" y="1739187"/>
              <a:ext cx="1113600" cy="670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122cm</a:t>
              </a:r>
              <a:endParaRPr sz="1800" b="0" i="0" u="none" strike="noStrike" cap="none">
                <a:solidFill>
                  <a:srgbClr val="000000"/>
                </a:solidFill>
                <a:latin typeface="Century Gothic"/>
                <a:ea typeface="Century Gothic"/>
                <a:cs typeface="Century Gothic"/>
                <a:sym typeface="Century Gothic"/>
              </a:endParaRPr>
            </a:p>
          </p:txBody>
        </p:sp>
        <p:sp>
          <p:nvSpPr>
            <p:cNvPr id="313" name="Google Shape;313;p12"/>
            <p:cNvSpPr/>
            <p:nvPr/>
          </p:nvSpPr>
          <p:spPr>
            <a:xfrm>
              <a:off x="3817209" y="1739187"/>
              <a:ext cx="1113600" cy="670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104cm</a:t>
              </a:r>
              <a:endParaRPr sz="1800" b="0" i="0" u="none" strike="noStrike" cap="none">
                <a:solidFill>
                  <a:srgbClr val="000000"/>
                </a:solidFill>
                <a:latin typeface="Century Gothic"/>
                <a:ea typeface="Century Gothic"/>
                <a:cs typeface="Century Gothic"/>
                <a:sym typeface="Century Gothic"/>
              </a:endParaRPr>
            </a:p>
          </p:txBody>
        </p:sp>
        <p:sp>
          <p:nvSpPr>
            <p:cNvPr id="314" name="Google Shape;314;p12"/>
            <p:cNvSpPr/>
            <p:nvPr/>
          </p:nvSpPr>
          <p:spPr>
            <a:xfrm>
              <a:off x="5272884" y="1739187"/>
              <a:ext cx="1113600" cy="670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142cm</a:t>
              </a:r>
              <a:endParaRPr sz="1800" b="0" i="0" u="none" strike="noStrike" cap="none">
                <a:solidFill>
                  <a:srgbClr val="000000"/>
                </a:solidFill>
                <a:latin typeface="Century Gothic"/>
                <a:ea typeface="Century Gothic"/>
                <a:cs typeface="Century Gothic"/>
                <a:sym typeface="Century Gothic"/>
              </a:endParaRPr>
            </a:p>
          </p:txBody>
        </p:sp>
        <p:sp>
          <p:nvSpPr>
            <p:cNvPr id="315" name="Google Shape;315;p12"/>
            <p:cNvSpPr/>
            <p:nvPr/>
          </p:nvSpPr>
          <p:spPr>
            <a:xfrm>
              <a:off x="6728559" y="1739187"/>
              <a:ext cx="1113600" cy="670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140cm</a:t>
              </a:r>
              <a:endParaRPr sz="1800" b="0" i="0" u="none" strike="noStrike" cap="none">
                <a:solidFill>
                  <a:srgbClr val="000000"/>
                </a:solidFill>
                <a:latin typeface="Century Gothic"/>
                <a:ea typeface="Century Gothic"/>
                <a:cs typeface="Century Gothic"/>
                <a:sym typeface="Century Gothic"/>
              </a:endParaRPr>
            </a:p>
          </p:txBody>
        </p:sp>
        <p:sp>
          <p:nvSpPr>
            <p:cNvPr id="316" name="Google Shape;316;p12"/>
            <p:cNvSpPr/>
            <p:nvPr/>
          </p:nvSpPr>
          <p:spPr>
            <a:xfrm>
              <a:off x="8184234" y="1739187"/>
              <a:ext cx="1113600" cy="670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129cm</a:t>
              </a:r>
              <a:endParaRPr sz="1800" b="0" i="0" u="none" strike="noStrike" cap="none">
                <a:solidFill>
                  <a:srgbClr val="000000"/>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childTnLst>
              </p:cTn>
              <p:nextCondLst>
                <p:cond evt="onClick" delay="0">
                  <p:tgtEl>
                    <p:spTgt spid="30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23" name="Google Shape;323;p13" descr="Graphical user interface, text, application&#10;&#10;Description automatically generated"/>
          <p:cNvPicPr preferRelativeResize="0"/>
          <p:nvPr/>
        </p:nvPicPr>
        <p:blipFill rotWithShape="1">
          <a:blip r:embed="rId3">
            <a:alphaModFix/>
          </a:blip>
          <a:srcRect/>
          <a:stretch/>
        </p:blipFill>
        <p:spPr>
          <a:xfrm>
            <a:off x="263524" y="1077157"/>
            <a:ext cx="7848600" cy="3413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330" name="Google Shape;330;p14"/>
          <p:cNvSpPr txBox="1">
            <a:spLocks noGrp="1"/>
          </p:cNvSpPr>
          <p:nvPr>
            <p:ph type="body" idx="2"/>
          </p:nvPr>
        </p:nvSpPr>
        <p:spPr>
          <a:xfrm>
            <a:off x="263525" y="995801"/>
            <a:ext cx="11736900" cy="56817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These numbers are in ascending order.</a:t>
            </a:r>
            <a:endParaRPr/>
          </a:p>
          <a:p>
            <a:pPr marL="0" lvl="0" indent="0" algn="l" rtl="0">
              <a:lnSpc>
                <a:spcPct val="150000"/>
              </a:lnSpc>
              <a:spcBef>
                <a:spcPts val="0"/>
              </a:spcBef>
              <a:spcAft>
                <a:spcPts val="0"/>
              </a:spcAft>
              <a:buClr>
                <a:srgbClr val="222222"/>
              </a:buClr>
              <a:buSzPts val="1800"/>
              <a:buNone/>
            </a:pPr>
            <a:r>
              <a:rPr lang="en-GB"/>
              <a:t>The same digit is missing in each number.</a:t>
            </a:r>
            <a:endParaRPr/>
          </a:p>
          <a:p>
            <a:pPr marL="0" lvl="0" indent="0" algn="l" rtl="0">
              <a:lnSpc>
                <a:spcPct val="150000"/>
              </a:lnSpc>
              <a:spcBef>
                <a:spcPts val="0"/>
              </a:spcBef>
              <a:spcAft>
                <a:spcPts val="0"/>
              </a:spcAft>
              <a:buClr>
                <a:srgbClr val="222222"/>
              </a:buClr>
              <a:buSzPts val="1800"/>
              <a:buNone/>
            </a:pPr>
            <a:r>
              <a:rPr lang="en-GB" b="1"/>
              <a:t>What could the missing digit be? </a:t>
            </a:r>
            <a:endParaRPr/>
          </a:p>
          <a:p>
            <a:pPr marL="0" lvl="0" indent="0" algn="l" rtl="0">
              <a:lnSpc>
                <a:spcPct val="150000"/>
              </a:lnSpc>
              <a:spcBef>
                <a:spcPts val="0"/>
              </a:spcBef>
              <a:spcAft>
                <a:spcPts val="0"/>
              </a:spcAft>
              <a:buClr>
                <a:srgbClr val="222222"/>
              </a:buClr>
              <a:buSzPts val="1800"/>
              <a:buNone/>
            </a:pPr>
            <a:r>
              <a:rPr lang="en-GB"/>
              <a:t>Explain your reasoning.</a:t>
            </a:r>
            <a:endParaRPr/>
          </a:p>
        </p:txBody>
      </p:sp>
      <p:grpSp>
        <p:nvGrpSpPr>
          <p:cNvPr id="332" name="Google Shape;332;p14"/>
          <p:cNvGrpSpPr/>
          <p:nvPr/>
        </p:nvGrpSpPr>
        <p:grpSpPr>
          <a:xfrm>
            <a:off x="1202325" y="2996550"/>
            <a:ext cx="9859300" cy="864900"/>
            <a:chOff x="951475" y="2594925"/>
            <a:chExt cx="9859300" cy="864900"/>
          </a:xfrm>
        </p:grpSpPr>
        <p:sp>
          <p:nvSpPr>
            <p:cNvPr id="333" name="Google Shape;333;p14"/>
            <p:cNvSpPr/>
            <p:nvPr/>
          </p:nvSpPr>
          <p:spPr>
            <a:xfrm>
              <a:off x="951475" y="2594925"/>
              <a:ext cx="1742400" cy="864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Century Gothic"/>
                  <a:ea typeface="Century Gothic"/>
                  <a:cs typeface="Century Gothic"/>
                  <a:sym typeface="Century Gothic"/>
                </a:rPr>
                <a:t>65</a:t>
              </a:r>
              <a:r>
                <a:rPr lang="en-GB" sz="1800" b="0" i="0" u="none" strike="noStrike" cap="none">
                  <a:solidFill>
                    <a:srgbClr val="000000"/>
                  </a:solidFill>
                  <a:latin typeface="Century Gothic"/>
                  <a:ea typeface="Century Gothic"/>
                  <a:cs typeface="Century Gothic"/>
                  <a:sym typeface="Century Gothic"/>
                </a:rPr>
                <a:t>___</a:t>
              </a:r>
              <a:endParaRPr sz="1800" b="0" i="0" u="none" strike="noStrike" cap="none">
                <a:solidFill>
                  <a:srgbClr val="000000"/>
                </a:solidFill>
                <a:latin typeface="Century Gothic"/>
                <a:ea typeface="Century Gothic"/>
                <a:cs typeface="Century Gothic"/>
                <a:sym typeface="Century Gothic"/>
              </a:endParaRPr>
            </a:p>
          </p:txBody>
        </p:sp>
        <p:sp>
          <p:nvSpPr>
            <p:cNvPr id="334" name="Google Shape;334;p14"/>
            <p:cNvSpPr/>
            <p:nvPr/>
          </p:nvSpPr>
          <p:spPr>
            <a:xfrm>
              <a:off x="2980700" y="2594925"/>
              <a:ext cx="1742400" cy="864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Century Gothic"/>
                  <a:ea typeface="Century Gothic"/>
                  <a:cs typeface="Century Gothic"/>
                  <a:sym typeface="Century Gothic"/>
                </a:rPr>
                <a:t>6</a:t>
              </a:r>
              <a:r>
                <a:rPr lang="en-GB" sz="1800" b="0" i="0" u="none" strike="noStrike" cap="none">
                  <a:solidFill>
                    <a:srgbClr val="000000"/>
                  </a:solidFill>
                  <a:latin typeface="Century Gothic"/>
                  <a:ea typeface="Century Gothic"/>
                  <a:cs typeface="Century Gothic"/>
                  <a:sym typeface="Century Gothic"/>
                </a:rPr>
                <a:t>___</a:t>
              </a:r>
              <a:r>
                <a:rPr lang="en-GB" sz="2700" b="0" i="0" u="none" strike="noStrike" cap="none">
                  <a:solidFill>
                    <a:schemeClr val="dk1"/>
                  </a:solidFill>
                  <a:latin typeface="Century Gothic"/>
                  <a:ea typeface="Century Gothic"/>
                  <a:cs typeface="Century Gothic"/>
                  <a:sym typeface="Century Gothic"/>
                </a:rPr>
                <a:t>5</a:t>
              </a:r>
              <a:endParaRPr sz="1800" b="0" i="0" u="none" strike="noStrike" cap="none">
                <a:solidFill>
                  <a:srgbClr val="000000"/>
                </a:solidFill>
                <a:latin typeface="Century Gothic"/>
                <a:ea typeface="Century Gothic"/>
                <a:cs typeface="Century Gothic"/>
                <a:sym typeface="Century Gothic"/>
              </a:endParaRPr>
            </a:p>
          </p:txBody>
        </p:sp>
        <p:sp>
          <p:nvSpPr>
            <p:cNvPr id="335" name="Google Shape;335;p14"/>
            <p:cNvSpPr/>
            <p:nvPr/>
          </p:nvSpPr>
          <p:spPr>
            <a:xfrm>
              <a:off x="5009925" y="2594925"/>
              <a:ext cx="1742400" cy="864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Century Gothic"/>
                  <a:ea typeface="Century Gothic"/>
                  <a:cs typeface="Century Gothic"/>
                  <a:sym typeface="Century Gothic"/>
                </a:rPr>
                <a:t>5</a:t>
              </a:r>
              <a:r>
                <a:rPr lang="en-GB" sz="1800" b="0" i="0" u="none" strike="noStrike" cap="none">
                  <a:solidFill>
                    <a:srgbClr val="000000"/>
                  </a:solidFill>
                  <a:latin typeface="Century Gothic"/>
                  <a:ea typeface="Century Gothic"/>
                  <a:cs typeface="Century Gothic"/>
                  <a:sym typeface="Century Gothic"/>
                </a:rPr>
                <a:t>___</a:t>
              </a:r>
              <a:r>
                <a:rPr lang="en-GB" sz="2700" b="0" i="0" u="none" strike="noStrike" cap="none">
                  <a:solidFill>
                    <a:schemeClr val="dk1"/>
                  </a:solidFill>
                  <a:latin typeface="Century Gothic"/>
                  <a:ea typeface="Century Gothic"/>
                  <a:cs typeface="Century Gothic"/>
                  <a:sym typeface="Century Gothic"/>
                </a:rPr>
                <a:t>6</a:t>
              </a:r>
              <a:endParaRPr sz="1800" b="0" i="0" u="none" strike="noStrike" cap="none">
                <a:solidFill>
                  <a:srgbClr val="000000"/>
                </a:solidFill>
                <a:latin typeface="Century Gothic"/>
                <a:ea typeface="Century Gothic"/>
                <a:cs typeface="Century Gothic"/>
                <a:sym typeface="Century Gothic"/>
              </a:endParaRPr>
            </a:p>
          </p:txBody>
        </p:sp>
        <p:sp>
          <p:nvSpPr>
            <p:cNvPr id="336" name="Google Shape;336;p14"/>
            <p:cNvSpPr/>
            <p:nvPr/>
          </p:nvSpPr>
          <p:spPr>
            <a:xfrm>
              <a:off x="7039150" y="2594925"/>
              <a:ext cx="1742400" cy="864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___</a:t>
              </a:r>
              <a:r>
                <a:rPr lang="en-GB" sz="2700" b="0" i="0" u="none" strike="noStrike" cap="none">
                  <a:solidFill>
                    <a:schemeClr val="dk1"/>
                  </a:solidFill>
                  <a:latin typeface="Century Gothic"/>
                  <a:ea typeface="Century Gothic"/>
                  <a:cs typeface="Century Gothic"/>
                  <a:sym typeface="Century Gothic"/>
                </a:rPr>
                <a:t>65</a:t>
              </a:r>
              <a:endParaRPr sz="1800" b="0" i="0" u="none" strike="noStrike" cap="none">
                <a:solidFill>
                  <a:srgbClr val="000000"/>
                </a:solidFill>
                <a:latin typeface="Century Gothic"/>
                <a:ea typeface="Century Gothic"/>
                <a:cs typeface="Century Gothic"/>
                <a:sym typeface="Century Gothic"/>
              </a:endParaRPr>
            </a:p>
          </p:txBody>
        </p:sp>
        <p:sp>
          <p:nvSpPr>
            <p:cNvPr id="337" name="Google Shape;337;p14"/>
            <p:cNvSpPr/>
            <p:nvPr/>
          </p:nvSpPr>
          <p:spPr>
            <a:xfrm>
              <a:off x="9068375" y="2594925"/>
              <a:ext cx="1742400" cy="8649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___</a:t>
              </a:r>
              <a:r>
                <a:rPr lang="en-GB" sz="2700" b="0" i="0" u="none" strike="noStrike" cap="none">
                  <a:solidFill>
                    <a:schemeClr val="dk1"/>
                  </a:solidFill>
                  <a:latin typeface="Century Gothic"/>
                  <a:ea typeface="Century Gothic"/>
                  <a:cs typeface="Century Gothic"/>
                  <a:sym typeface="Century Gothic"/>
                </a:rPr>
                <a:t>56</a:t>
              </a:r>
              <a:endParaRPr sz="1800" b="0" i="0" u="none" strike="noStrike" cap="none">
                <a:solidFill>
                  <a:srgbClr val="000000"/>
                </a:solidFill>
                <a:latin typeface="Century Gothic"/>
                <a:ea typeface="Century Gothic"/>
                <a:cs typeface="Century Gothic"/>
                <a:sym typeface="Century Gothic"/>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Ordering objects and numbers</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6"/>
          <p:cNvSpPr txBox="1">
            <a:spLocks noGrp="1"/>
          </p:cNvSpPr>
          <p:nvPr>
            <p:ph type="body" idx="2"/>
          </p:nvPr>
        </p:nvSpPr>
        <p:spPr>
          <a:xfrm>
            <a:off x="304800" y="894129"/>
            <a:ext cx="11659650" cy="1337422"/>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buNone/>
            </a:pPr>
            <a:r>
              <a:rPr lang="en-GB"/>
              <a:t>These pictures show different numbers.  </a:t>
            </a:r>
            <a:endParaRPr/>
          </a:p>
          <a:p>
            <a:pPr marL="12700" lvl="0" indent="0" algn="l" rtl="0">
              <a:lnSpc>
                <a:spcPct val="150000"/>
              </a:lnSpc>
              <a:spcBef>
                <a:spcPts val="0"/>
              </a:spcBef>
              <a:spcAft>
                <a:spcPts val="0"/>
              </a:spcAft>
              <a:buSzPts val="1800"/>
              <a:buNone/>
            </a:pPr>
            <a:r>
              <a:rPr lang="en-GB" b="1"/>
              <a:t>Which is the smallest number?</a:t>
            </a:r>
            <a:endParaRPr/>
          </a:p>
          <a:p>
            <a:pPr marL="12700" lvl="0" indent="0" algn="l" rtl="0">
              <a:lnSpc>
                <a:spcPct val="150000"/>
              </a:lnSpc>
              <a:spcBef>
                <a:spcPts val="0"/>
              </a:spcBef>
              <a:spcAft>
                <a:spcPts val="0"/>
              </a:spcAft>
              <a:buSzPts val="1800"/>
              <a:buNone/>
            </a:pPr>
            <a:r>
              <a:rPr lang="en-GB" b="1"/>
              <a:t>Which is the greatest number? </a:t>
            </a:r>
            <a:endParaRPr/>
          </a:p>
        </p:txBody>
      </p:sp>
      <p:sp>
        <p:nvSpPr>
          <p:cNvPr id="349" name="Google Shape;349;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350" name="Google Shape;350;p16"/>
          <p:cNvGrpSpPr/>
          <p:nvPr/>
        </p:nvGrpSpPr>
        <p:grpSpPr>
          <a:xfrm>
            <a:off x="1389278" y="2276481"/>
            <a:ext cx="2187252" cy="1589731"/>
            <a:chOff x="664274" y="1386791"/>
            <a:chExt cx="2576875" cy="1870272"/>
          </a:xfrm>
        </p:grpSpPr>
        <p:grpSp>
          <p:nvGrpSpPr>
            <p:cNvPr id="351" name="Google Shape;351;p16"/>
            <p:cNvGrpSpPr/>
            <p:nvPr/>
          </p:nvGrpSpPr>
          <p:grpSpPr>
            <a:xfrm>
              <a:off x="664274" y="1386791"/>
              <a:ext cx="1769550" cy="957630"/>
              <a:chOff x="527235" y="2401347"/>
              <a:chExt cx="2368876" cy="1282826"/>
            </a:xfrm>
          </p:grpSpPr>
          <p:pic>
            <p:nvPicPr>
              <p:cNvPr id="352" name="Google Shape;352;p16"/>
              <p:cNvPicPr preferRelativeResize="0"/>
              <p:nvPr/>
            </p:nvPicPr>
            <p:blipFill rotWithShape="1">
              <a:blip r:embed="rId3">
                <a:alphaModFix/>
              </a:blip>
              <a:srcRect/>
              <a:stretch/>
            </p:blipFill>
            <p:spPr>
              <a:xfrm>
                <a:off x="527235" y="2401347"/>
                <a:ext cx="1315931" cy="1282826"/>
              </a:xfrm>
              <a:prstGeom prst="rect">
                <a:avLst/>
              </a:prstGeom>
              <a:noFill/>
              <a:ln>
                <a:noFill/>
              </a:ln>
            </p:spPr>
          </p:pic>
          <p:pic>
            <p:nvPicPr>
              <p:cNvPr id="353" name="Google Shape;353;p16"/>
              <p:cNvPicPr preferRelativeResize="0"/>
              <p:nvPr/>
            </p:nvPicPr>
            <p:blipFill rotWithShape="1">
              <a:blip r:embed="rId3">
                <a:alphaModFix/>
              </a:blip>
              <a:srcRect/>
              <a:stretch/>
            </p:blipFill>
            <p:spPr>
              <a:xfrm>
                <a:off x="1580180" y="2401347"/>
                <a:ext cx="1315931" cy="1282826"/>
              </a:xfrm>
              <a:prstGeom prst="rect">
                <a:avLst/>
              </a:prstGeom>
              <a:noFill/>
              <a:ln>
                <a:noFill/>
              </a:ln>
            </p:spPr>
          </p:pic>
        </p:grpSp>
        <p:pic>
          <p:nvPicPr>
            <p:cNvPr id="354" name="Google Shape;354;p16"/>
            <p:cNvPicPr preferRelativeResize="0"/>
            <p:nvPr/>
          </p:nvPicPr>
          <p:blipFill rotWithShape="1">
            <a:blip r:embed="rId3">
              <a:alphaModFix/>
            </a:blip>
            <a:srcRect/>
            <a:stretch/>
          </p:blipFill>
          <p:spPr>
            <a:xfrm>
              <a:off x="2258149" y="1386791"/>
              <a:ext cx="983000" cy="957630"/>
            </a:xfrm>
            <a:prstGeom prst="rect">
              <a:avLst/>
            </a:prstGeom>
            <a:noFill/>
            <a:ln>
              <a:noFill/>
            </a:ln>
          </p:spPr>
        </p:pic>
        <p:pic>
          <p:nvPicPr>
            <p:cNvPr id="355" name="Google Shape;355;p16"/>
            <p:cNvPicPr preferRelativeResize="0"/>
            <p:nvPr/>
          </p:nvPicPr>
          <p:blipFill rotWithShape="1">
            <a:blip r:embed="rId4">
              <a:alphaModFix/>
            </a:blip>
            <a:srcRect/>
            <a:stretch/>
          </p:blipFill>
          <p:spPr>
            <a:xfrm>
              <a:off x="815119" y="2344426"/>
              <a:ext cx="770719" cy="777600"/>
            </a:xfrm>
            <a:prstGeom prst="rect">
              <a:avLst/>
            </a:prstGeom>
            <a:noFill/>
            <a:ln>
              <a:noFill/>
            </a:ln>
          </p:spPr>
        </p:pic>
        <p:pic>
          <p:nvPicPr>
            <p:cNvPr id="356" name="Google Shape;356;p16"/>
            <p:cNvPicPr preferRelativeResize="0"/>
            <p:nvPr/>
          </p:nvPicPr>
          <p:blipFill rotWithShape="1">
            <a:blip r:embed="rId4">
              <a:alphaModFix/>
            </a:blip>
            <a:srcRect/>
            <a:stretch/>
          </p:blipFill>
          <p:spPr>
            <a:xfrm>
              <a:off x="1016944" y="2434451"/>
              <a:ext cx="770719" cy="777600"/>
            </a:xfrm>
            <a:prstGeom prst="rect">
              <a:avLst/>
            </a:prstGeom>
            <a:noFill/>
            <a:ln>
              <a:noFill/>
            </a:ln>
          </p:spPr>
        </p:pic>
        <p:pic>
          <p:nvPicPr>
            <p:cNvPr id="357" name="Google Shape;357;p16"/>
            <p:cNvPicPr preferRelativeResize="0"/>
            <p:nvPr/>
          </p:nvPicPr>
          <p:blipFill rotWithShape="1">
            <a:blip r:embed="rId4">
              <a:alphaModFix/>
            </a:blip>
            <a:srcRect/>
            <a:stretch/>
          </p:blipFill>
          <p:spPr>
            <a:xfrm>
              <a:off x="1338219" y="2389426"/>
              <a:ext cx="770719" cy="777600"/>
            </a:xfrm>
            <a:prstGeom prst="rect">
              <a:avLst/>
            </a:prstGeom>
            <a:noFill/>
            <a:ln>
              <a:noFill/>
            </a:ln>
          </p:spPr>
        </p:pic>
        <p:pic>
          <p:nvPicPr>
            <p:cNvPr id="358" name="Google Shape;358;p16"/>
            <p:cNvPicPr preferRelativeResize="0"/>
            <p:nvPr/>
          </p:nvPicPr>
          <p:blipFill rotWithShape="1">
            <a:blip r:embed="rId4">
              <a:alphaModFix/>
            </a:blip>
            <a:srcRect/>
            <a:stretch/>
          </p:blipFill>
          <p:spPr>
            <a:xfrm>
              <a:off x="1540044" y="2479451"/>
              <a:ext cx="770719" cy="777600"/>
            </a:xfrm>
            <a:prstGeom prst="rect">
              <a:avLst/>
            </a:prstGeom>
            <a:noFill/>
            <a:ln>
              <a:noFill/>
            </a:ln>
          </p:spPr>
        </p:pic>
        <p:pic>
          <p:nvPicPr>
            <p:cNvPr id="359" name="Google Shape;359;p16"/>
            <p:cNvPicPr preferRelativeResize="0"/>
            <p:nvPr/>
          </p:nvPicPr>
          <p:blipFill rotWithShape="1">
            <a:blip r:embed="rId4">
              <a:alphaModFix/>
            </a:blip>
            <a:srcRect/>
            <a:stretch/>
          </p:blipFill>
          <p:spPr>
            <a:xfrm>
              <a:off x="1923568" y="2389438"/>
              <a:ext cx="770719" cy="777600"/>
            </a:xfrm>
            <a:prstGeom prst="rect">
              <a:avLst/>
            </a:prstGeom>
            <a:noFill/>
            <a:ln>
              <a:noFill/>
            </a:ln>
          </p:spPr>
        </p:pic>
        <p:pic>
          <p:nvPicPr>
            <p:cNvPr id="360" name="Google Shape;360;p16"/>
            <p:cNvPicPr preferRelativeResize="0"/>
            <p:nvPr/>
          </p:nvPicPr>
          <p:blipFill rotWithShape="1">
            <a:blip r:embed="rId4">
              <a:alphaModFix/>
            </a:blip>
            <a:srcRect/>
            <a:stretch/>
          </p:blipFill>
          <p:spPr>
            <a:xfrm>
              <a:off x="2125393" y="2479463"/>
              <a:ext cx="770719" cy="777600"/>
            </a:xfrm>
            <a:prstGeom prst="rect">
              <a:avLst/>
            </a:prstGeom>
            <a:noFill/>
            <a:ln>
              <a:noFill/>
            </a:ln>
          </p:spPr>
        </p:pic>
      </p:grpSp>
      <p:grpSp>
        <p:nvGrpSpPr>
          <p:cNvPr id="361" name="Google Shape;361;p16"/>
          <p:cNvGrpSpPr/>
          <p:nvPr/>
        </p:nvGrpSpPr>
        <p:grpSpPr>
          <a:xfrm>
            <a:off x="4973985" y="2392753"/>
            <a:ext cx="2331675" cy="1357204"/>
            <a:chOff x="3527100" y="3291050"/>
            <a:chExt cx="2331675" cy="1357204"/>
          </a:xfrm>
        </p:grpSpPr>
        <p:pic>
          <p:nvPicPr>
            <p:cNvPr id="362" name="Google Shape;362;p16"/>
            <p:cNvPicPr preferRelativeResize="0"/>
            <p:nvPr/>
          </p:nvPicPr>
          <p:blipFill rotWithShape="1">
            <a:blip r:embed="rId5">
              <a:alphaModFix/>
            </a:blip>
            <a:srcRect/>
            <a:stretch/>
          </p:blipFill>
          <p:spPr>
            <a:xfrm>
              <a:off x="3527100" y="3291050"/>
              <a:ext cx="543582" cy="1357200"/>
            </a:xfrm>
            <a:prstGeom prst="rect">
              <a:avLst/>
            </a:prstGeom>
            <a:noFill/>
            <a:ln>
              <a:noFill/>
            </a:ln>
          </p:spPr>
        </p:pic>
        <p:pic>
          <p:nvPicPr>
            <p:cNvPr id="363" name="Google Shape;363;p16"/>
            <p:cNvPicPr preferRelativeResize="0"/>
            <p:nvPr/>
          </p:nvPicPr>
          <p:blipFill rotWithShape="1">
            <a:blip r:embed="rId5">
              <a:alphaModFix/>
            </a:blip>
            <a:srcRect/>
            <a:stretch/>
          </p:blipFill>
          <p:spPr>
            <a:xfrm>
              <a:off x="4124325" y="3291050"/>
              <a:ext cx="543582" cy="1357200"/>
            </a:xfrm>
            <a:prstGeom prst="rect">
              <a:avLst/>
            </a:prstGeom>
            <a:noFill/>
            <a:ln>
              <a:noFill/>
            </a:ln>
          </p:spPr>
        </p:pic>
        <p:pic>
          <p:nvPicPr>
            <p:cNvPr id="364" name="Google Shape;364;p16"/>
            <p:cNvPicPr preferRelativeResize="0"/>
            <p:nvPr/>
          </p:nvPicPr>
          <p:blipFill rotWithShape="1">
            <a:blip r:embed="rId5">
              <a:alphaModFix/>
            </a:blip>
            <a:srcRect/>
            <a:stretch/>
          </p:blipFill>
          <p:spPr>
            <a:xfrm>
              <a:off x="4721550" y="3291050"/>
              <a:ext cx="543582" cy="1357200"/>
            </a:xfrm>
            <a:prstGeom prst="rect">
              <a:avLst/>
            </a:prstGeom>
            <a:noFill/>
            <a:ln>
              <a:noFill/>
            </a:ln>
          </p:spPr>
        </p:pic>
        <p:pic>
          <p:nvPicPr>
            <p:cNvPr id="365" name="Google Shape;365;p16"/>
            <p:cNvPicPr preferRelativeResize="0"/>
            <p:nvPr/>
          </p:nvPicPr>
          <p:blipFill rotWithShape="1">
            <a:blip r:embed="rId6">
              <a:alphaModFix/>
            </a:blip>
            <a:srcRect/>
            <a:stretch/>
          </p:blipFill>
          <p:spPr>
            <a:xfrm>
              <a:off x="5318775" y="4108254"/>
              <a:ext cx="540000" cy="540000"/>
            </a:xfrm>
            <a:prstGeom prst="rect">
              <a:avLst/>
            </a:prstGeom>
            <a:noFill/>
            <a:ln>
              <a:noFill/>
            </a:ln>
          </p:spPr>
        </p:pic>
      </p:grpSp>
      <p:grpSp>
        <p:nvGrpSpPr>
          <p:cNvPr id="366" name="Google Shape;366;p16"/>
          <p:cNvGrpSpPr/>
          <p:nvPr/>
        </p:nvGrpSpPr>
        <p:grpSpPr>
          <a:xfrm>
            <a:off x="8703116" y="2460541"/>
            <a:ext cx="2147006" cy="1221606"/>
            <a:chOff x="8820394" y="1454588"/>
            <a:chExt cx="2147006" cy="1221606"/>
          </a:xfrm>
        </p:grpSpPr>
        <p:pic>
          <p:nvPicPr>
            <p:cNvPr id="367" name="Google Shape;367;p16"/>
            <p:cNvPicPr preferRelativeResize="0"/>
            <p:nvPr/>
          </p:nvPicPr>
          <p:blipFill rotWithShape="1">
            <a:blip r:embed="rId7">
              <a:alphaModFix/>
            </a:blip>
            <a:srcRect/>
            <a:stretch/>
          </p:blipFill>
          <p:spPr>
            <a:xfrm>
              <a:off x="8820394" y="1454613"/>
              <a:ext cx="207169" cy="1221581"/>
            </a:xfrm>
            <a:prstGeom prst="rect">
              <a:avLst/>
            </a:prstGeom>
            <a:noFill/>
            <a:ln>
              <a:noFill/>
            </a:ln>
          </p:spPr>
        </p:pic>
        <p:pic>
          <p:nvPicPr>
            <p:cNvPr id="368" name="Google Shape;368;p16"/>
            <p:cNvPicPr preferRelativeResize="0"/>
            <p:nvPr/>
          </p:nvPicPr>
          <p:blipFill rotWithShape="1">
            <a:blip r:embed="rId7">
              <a:alphaModFix/>
            </a:blip>
            <a:srcRect/>
            <a:stretch/>
          </p:blipFill>
          <p:spPr>
            <a:xfrm>
              <a:off x="9083994" y="1454613"/>
              <a:ext cx="207169" cy="1221581"/>
            </a:xfrm>
            <a:prstGeom prst="rect">
              <a:avLst/>
            </a:prstGeom>
            <a:noFill/>
            <a:ln>
              <a:noFill/>
            </a:ln>
          </p:spPr>
        </p:pic>
        <p:pic>
          <p:nvPicPr>
            <p:cNvPr id="369" name="Google Shape;369;p16"/>
            <p:cNvPicPr preferRelativeResize="0"/>
            <p:nvPr/>
          </p:nvPicPr>
          <p:blipFill rotWithShape="1">
            <a:blip r:embed="rId7">
              <a:alphaModFix/>
            </a:blip>
            <a:srcRect/>
            <a:stretch/>
          </p:blipFill>
          <p:spPr>
            <a:xfrm>
              <a:off x="9347594" y="1454600"/>
              <a:ext cx="207169" cy="1221581"/>
            </a:xfrm>
            <a:prstGeom prst="rect">
              <a:avLst/>
            </a:prstGeom>
            <a:noFill/>
            <a:ln>
              <a:noFill/>
            </a:ln>
          </p:spPr>
        </p:pic>
        <p:pic>
          <p:nvPicPr>
            <p:cNvPr id="370" name="Google Shape;370;p16"/>
            <p:cNvPicPr preferRelativeResize="0"/>
            <p:nvPr/>
          </p:nvPicPr>
          <p:blipFill rotWithShape="1">
            <a:blip r:embed="rId7">
              <a:alphaModFix/>
            </a:blip>
            <a:srcRect/>
            <a:stretch/>
          </p:blipFill>
          <p:spPr>
            <a:xfrm>
              <a:off x="9611194" y="1454600"/>
              <a:ext cx="207169" cy="1221581"/>
            </a:xfrm>
            <a:prstGeom prst="rect">
              <a:avLst/>
            </a:prstGeom>
            <a:noFill/>
            <a:ln>
              <a:noFill/>
            </a:ln>
          </p:spPr>
        </p:pic>
        <p:pic>
          <p:nvPicPr>
            <p:cNvPr id="371" name="Google Shape;371;p16"/>
            <p:cNvPicPr preferRelativeResize="0"/>
            <p:nvPr/>
          </p:nvPicPr>
          <p:blipFill rotWithShape="1">
            <a:blip r:embed="rId7">
              <a:alphaModFix/>
            </a:blip>
            <a:srcRect/>
            <a:stretch/>
          </p:blipFill>
          <p:spPr>
            <a:xfrm>
              <a:off x="9874794" y="1454588"/>
              <a:ext cx="207169" cy="1221581"/>
            </a:xfrm>
            <a:prstGeom prst="rect">
              <a:avLst/>
            </a:prstGeom>
            <a:noFill/>
            <a:ln>
              <a:noFill/>
            </a:ln>
          </p:spPr>
        </p:pic>
        <p:pic>
          <p:nvPicPr>
            <p:cNvPr id="372" name="Google Shape;372;p16"/>
            <p:cNvPicPr preferRelativeResize="0"/>
            <p:nvPr/>
          </p:nvPicPr>
          <p:blipFill rotWithShape="1">
            <a:blip r:embed="rId7">
              <a:alphaModFix/>
            </a:blip>
            <a:srcRect/>
            <a:stretch/>
          </p:blipFill>
          <p:spPr>
            <a:xfrm>
              <a:off x="10138394" y="1454588"/>
              <a:ext cx="207169" cy="1221581"/>
            </a:xfrm>
            <a:prstGeom prst="rect">
              <a:avLst/>
            </a:prstGeom>
            <a:noFill/>
            <a:ln>
              <a:noFill/>
            </a:ln>
          </p:spPr>
        </p:pic>
        <p:pic>
          <p:nvPicPr>
            <p:cNvPr id="373" name="Google Shape;373;p16"/>
            <p:cNvPicPr preferRelativeResize="0"/>
            <p:nvPr/>
          </p:nvPicPr>
          <p:blipFill rotWithShape="1">
            <a:blip r:embed="rId8">
              <a:alphaModFix/>
            </a:blip>
            <a:srcRect/>
            <a:stretch/>
          </p:blipFill>
          <p:spPr>
            <a:xfrm>
              <a:off x="10480156" y="2295181"/>
              <a:ext cx="207169" cy="228600"/>
            </a:xfrm>
            <a:prstGeom prst="rect">
              <a:avLst/>
            </a:prstGeom>
            <a:noFill/>
            <a:ln>
              <a:noFill/>
            </a:ln>
          </p:spPr>
        </p:pic>
        <p:pic>
          <p:nvPicPr>
            <p:cNvPr id="374" name="Google Shape;374;p16"/>
            <p:cNvPicPr preferRelativeResize="0"/>
            <p:nvPr/>
          </p:nvPicPr>
          <p:blipFill rotWithShape="1">
            <a:blip r:embed="rId8">
              <a:alphaModFix/>
            </a:blip>
            <a:srcRect/>
            <a:stretch/>
          </p:blipFill>
          <p:spPr>
            <a:xfrm>
              <a:off x="10665606" y="2436256"/>
              <a:ext cx="207169" cy="228600"/>
            </a:xfrm>
            <a:prstGeom prst="rect">
              <a:avLst/>
            </a:prstGeom>
            <a:noFill/>
            <a:ln>
              <a:noFill/>
            </a:ln>
          </p:spPr>
        </p:pic>
        <p:pic>
          <p:nvPicPr>
            <p:cNvPr id="375" name="Google Shape;375;p16"/>
            <p:cNvPicPr preferRelativeResize="0"/>
            <p:nvPr/>
          </p:nvPicPr>
          <p:blipFill rotWithShape="1">
            <a:blip r:embed="rId8">
              <a:alphaModFix/>
            </a:blip>
            <a:srcRect/>
            <a:stretch/>
          </p:blipFill>
          <p:spPr>
            <a:xfrm>
              <a:off x="10760231" y="2207644"/>
              <a:ext cx="207169" cy="228600"/>
            </a:xfrm>
            <a:prstGeom prst="rect">
              <a:avLst/>
            </a:prstGeom>
            <a:noFill/>
            <a:ln>
              <a:noFill/>
            </a:ln>
          </p:spPr>
        </p:pic>
      </p:grpSp>
      <p:grpSp>
        <p:nvGrpSpPr>
          <p:cNvPr id="376" name="Google Shape;376;p16"/>
          <p:cNvGrpSpPr/>
          <p:nvPr/>
        </p:nvGrpSpPr>
        <p:grpSpPr>
          <a:xfrm>
            <a:off x="1389278" y="5341033"/>
            <a:ext cx="9446800" cy="514500"/>
            <a:chOff x="802150" y="5849200"/>
            <a:chExt cx="9446800" cy="514500"/>
          </a:xfrm>
        </p:grpSpPr>
        <p:sp>
          <p:nvSpPr>
            <p:cNvPr id="377" name="Google Shape;377;p16"/>
            <p:cNvSpPr/>
            <p:nvPr/>
          </p:nvSpPr>
          <p:spPr>
            <a:xfrm>
              <a:off x="802150" y="5849200"/>
              <a:ext cx="2331600" cy="514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24, 18, 28</a:t>
              </a:r>
              <a:endParaRPr sz="1800" b="0" i="0" u="none" strike="noStrike" cap="none">
                <a:solidFill>
                  <a:srgbClr val="000000"/>
                </a:solidFill>
                <a:latin typeface="Century Gothic"/>
                <a:ea typeface="Century Gothic"/>
                <a:cs typeface="Century Gothic"/>
                <a:sym typeface="Century Gothic"/>
              </a:endParaRPr>
            </a:p>
          </p:txBody>
        </p:sp>
        <p:sp>
          <p:nvSpPr>
            <p:cNvPr id="378" name="Google Shape;378;p16"/>
            <p:cNvSpPr/>
            <p:nvPr/>
          </p:nvSpPr>
          <p:spPr>
            <a:xfrm>
              <a:off x="3549450" y="5849200"/>
              <a:ext cx="2331600" cy="514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42, 24, 40</a:t>
              </a:r>
              <a:endParaRPr sz="1800" b="0" i="0" u="none" strike="noStrike" cap="none">
                <a:solidFill>
                  <a:srgbClr val="000000"/>
                </a:solidFill>
                <a:latin typeface="Century Gothic"/>
                <a:ea typeface="Century Gothic"/>
                <a:cs typeface="Century Gothic"/>
                <a:sym typeface="Century Gothic"/>
              </a:endParaRPr>
            </a:p>
          </p:txBody>
        </p:sp>
        <p:sp>
          <p:nvSpPr>
            <p:cNvPr id="379" name="Google Shape;379;p16"/>
            <p:cNvSpPr/>
            <p:nvPr/>
          </p:nvSpPr>
          <p:spPr>
            <a:xfrm>
              <a:off x="6296750" y="5849200"/>
              <a:ext cx="3952200" cy="514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entury Gothic"/>
                  <a:ea typeface="Century Gothic"/>
                  <a:cs typeface="Century Gothic"/>
                  <a:sym typeface="Century Gothic"/>
                </a:rPr>
                <a:t>fifty, </a:t>
              </a:r>
              <a:r>
                <a:rPr lang="en-GB" sz="1800" b="0" i="0" u="none" strike="noStrike" cap="none">
                  <a:solidFill>
                    <a:srgbClr val="000000"/>
                  </a:solidFill>
                  <a:latin typeface="Century Gothic"/>
                  <a:ea typeface="Century Gothic"/>
                  <a:cs typeface="Century Gothic"/>
                  <a:sym typeface="Century Gothic"/>
                </a:rPr>
                <a:t>fifteen, fifty-six</a:t>
              </a:r>
              <a:endParaRPr sz="1800" b="0" i="0" u="none" strike="noStrike" cap="none">
                <a:solidFill>
                  <a:srgbClr val="000000"/>
                </a:solidFill>
                <a:latin typeface="Century Gothic"/>
                <a:ea typeface="Century Gothic"/>
                <a:cs typeface="Century Gothic"/>
                <a:sym typeface="Century Gothic"/>
              </a:endParaRPr>
            </a:p>
          </p:txBody>
        </p:sp>
      </p:grpSp>
      <p:sp>
        <p:nvSpPr>
          <p:cNvPr id="380" name="Google Shape;380;p16"/>
          <p:cNvSpPr txBox="1"/>
          <p:nvPr/>
        </p:nvSpPr>
        <p:spPr>
          <a:xfrm>
            <a:off x="304800" y="4308066"/>
            <a:ext cx="8812136" cy="870623"/>
          </a:xfrm>
          <a:prstGeom prst="rect">
            <a:avLst/>
          </a:prstGeom>
          <a:noFill/>
          <a:ln>
            <a:noFill/>
          </a:ln>
        </p:spPr>
        <p:txBody>
          <a:bodyPr spcFirstLastPara="1" wrap="square" lIns="91425" tIns="45700" rIns="91425" bIns="45700" anchor="t" anchorCtr="0">
            <a:spAutoFit/>
          </a:bodyPr>
          <a:lstStyle/>
          <a:p>
            <a:pPr marL="1270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Use equipment to make these sets of numbers.</a:t>
            </a:r>
            <a:endParaRPr/>
          </a:p>
          <a:p>
            <a:pPr marL="1270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Write each set of numbers in order, starting with the smallest number.</a:t>
            </a:r>
            <a:endParaRPr/>
          </a:p>
        </p:txBody>
      </p:sp>
      <p:sp>
        <p:nvSpPr>
          <p:cNvPr id="381" name="Google Shape;381;p16"/>
          <p:cNvSpPr txBox="1"/>
          <p:nvPr/>
        </p:nvSpPr>
        <p:spPr>
          <a:xfrm>
            <a:off x="1405337" y="5932831"/>
            <a:ext cx="16152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18, 24, 28</a:t>
            </a:r>
            <a:endParaRPr sz="1800" b="0" i="0" u="none" strike="noStrike" cap="none">
              <a:solidFill>
                <a:srgbClr val="000000"/>
              </a:solidFill>
              <a:latin typeface="Arial"/>
              <a:ea typeface="Arial"/>
              <a:cs typeface="Arial"/>
              <a:sym typeface="Arial"/>
            </a:endParaRPr>
          </a:p>
        </p:txBody>
      </p:sp>
      <p:sp>
        <p:nvSpPr>
          <p:cNvPr id="382" name="Google Shape;382;p16"/>
          <p:cNvSpPr txBox="1"/>
          <p:nvPr/>
        </p:nvSpPr>
        <p:spPr>
          <a:xfrm>
            <a:off x="4198061" y="5915825"/>
            <a:ext cx="17287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24, 40, 42</a:t>
            </a:r>
            <a:endParaRPr sz="1800" b="0" i="0" u="none" strike="noStrike" cap="none">
              <a:solidFill>
                <a:srgbClr val="000000"/>
              </a:solidFill>
              <a:latin typeface="Arial"/>
              <a:ea typeface="Arial"/>
              <a:cs typeface="Arial"/>
              <a:sym typeface="Arial"/>
            </a:endParaRPr>
          </a:p>
        </p:txBody>
      </p:sp>
      <p:sp>
        <p:nvSpPr>
          <p:cNvPr id="383" name="Google Shape;383;p16"/>
          <p:cNvSpPr txBox="1"/>
          <p:nvPr/>
        </p:nvSpPr>
        <p:spPr>
          <a:xfrm>
            <a:off x="6922786" y="5932831"/>
            <a:ext cx="2331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fifteen, fifty, fifty-six</a:t>
            </a:r>
            <a:endParaRPr sz="1800" b="0" i="0" u="none" strike="noStrike" cap="none">
              <a:solidFill>
                <a:srgbClr val="000000"/>
              </a:solidFill>
              <a:latin typeface="Arial"/>
              <a:ea typeface="Arial"/>
              <a:cs typeface="Arial"/>
              <a:sym typeface="Arial"/>
            </a:endParaRPr>
          </a:p>
        </p:txBody>
      </p:sp>
      <p:sp>
        <p:nvSpPr>
          <p:cNvPr id="384" name="Google Shape;384;p16"/>
          <p:cNvSpPr txBox="1"/>
          <p:nvPr/>
        </p:nvSpPr>
        <p:spPr>
          <a:xfrm>
            <a:off x="4010923" y="1815092"/>
            <a:ext cx="38317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The Base 10 is the largest (63)</a:t>
            </a:r>
            <a:endParaRPr sz="1800" b="0" i="0" u="none" strike="noStrike" cap="none">
              <a:solidFill>
                <a:srgbClr val="000000"/>
              </a:solidFill>
              <a:latin typeface="Arial"/>
              <a:ea typeface="Arial"/>
              <a:cs typeface="Arial"/>
              <a:sym typeface="Arial"/>
            </a:endParaRPr>
          </a:p>
        </p:txBody>
      </p:sp>
      <p:sp>
        <p:nvSpPr>
          <p:cNvPr id="385" name="Google Shape;385;p16"/>
          <p:cNvSpPr txBox="1"/>
          <p:nvPr/>
        </p:nvSpPr>
        <p:spPr>
          <a:xfrm>
            <a:off x="4010922" y="1344591"/>
            <a:ext cx="50278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The number shapes are the smallest (33)</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par>
                                <p:cTn id="8" presetID="10" presetClass="entr" presetSubtype="0" fill="hold" nodeType="withEffect">
                                  <p:stCondLst>
                                    <p:cond delay="0"/>
                                  </p:stCondLst>
                                  <p:childTnLst>
                                    <p:set>
                                      <p:cBhvr>
                                        <p:cTn id="9" dur="1" fill="hold">
                                          <p:stCondLst>
                                            <p:cond delay="0"/>
                                          </p:stCondLst>
                                        </p:cTn>
                                        <p:tgtEl>
                                          <p:spTgt spid="384"/>
                                        </p:tgtEl>
                                        <p:attrNameLst>
                                          <p:attrName>style.visibility</p:attrName>
                                        </p:attrNameLst>
                                      </p:cBhvr>
                                      <p:to>
                                        <p:strVal val="visible"/>
                                      </p:to>
                                    </p:set>
                                    <p:animEffect transition="in" filter="fade">
                                      <p:cBhvr>
                                        <p:cTn id="10" dur="500"/>
                                        <p:tgtEl>
                                          <p:spTgt spid="384"/>
                                        </p:tgtEl>
                                      </p:cBhvr>
                                    </p:animEffect>
                                  </p:childTnLst>
                                </p:cTn>
                              </p:par>
                              <p:par>
                                <p:cTn id="11" presetID="10" presetClass="entr" presetSubtype="0" fill="hold" nodeType="withEffect">
                                  <p:stCondLst>
                                    <p:cond delay="0"/>
                                  </p:stCondLst>
                                  <p:childTnLst>
                                    <p:set>
                                      <p:cBhvr>
                                        <p:cTn id="12" dur="1" fill="hold">
                                          <p:stCondLst>
                                            <p:cond delay="0"/>
                                          </p:stCondLst>
                                        </p:cTn>
                                        <p:tgtEl>
                                          <p:spTgt spid="381"/>
                                        </p:tgtEl>
                                        <p:attrNameLst>
                                          <p:attrName>style.visibility</p:attrName>
                                        </p:attrNameLst>
                                      </p:cBhvr>
                                      <p:to>
                                        <p:strVal val="visible"/>
                                      </p:to>
                                    </p:set>
                                    <p:animEffect transition="in" filter="fade">
                                      <p:cBhvr>
                                        <p:cTn id="13" dur="500"/>
                                        <p:tgtEl>
                                          <p:spTgt spid="381"/>
                                        </p:tgtEl>
                                      </p:cBhvr>
                                    </p:animEffect>
                                  </p:childTnLst>
                                </p:cTn>
                              </p:par>
                              <p:par>
                                <p:cTn id="14" presetID="10" presetClass="entr" presetSubtype="0" fill="hold" nodeType="with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500"/>
                                        <p:tgtEl>
                                          <p:spTgt spid="382"/>
                                        </p:tgtEl>
                                      </p:cBhvr>
                                    </p:animEffect>
                                  </p:childTnLst>
                                </p:cTn>
                              </p:par>
                              <p:par>
                                <p:cTn id="17" presetID="10" presetClass="entr" presetSubtype="0" fill="hold" nodeType="withEffect">
                                  <p:stCondLst>
                                    <p:cond delay="0"/>
                                  </p:stCondLst>
                                  <p:childTnLst>
                                    <p:set>
                                      <p:cBhvr>
                                        <p:cTn id="18" dur="1" fill="hold">
                                          <p:stCondLst>
                                            <p:cond delay="0"/>
                                          </p:stCondLst>
                                        </p:cTn>
                                        <p:tgtEl>
                                          <p:spTgt spid="383"/>
                                        </p:tgtEl>
                                        <p:attrNameLst>
                                          <p:attrName>style.visibility</p:attrName>
                                        </p:attrNameLst>
                                      </p:cBhvr>
                                      <p:to>
                                        <p:strVal val="visible"/>
                                      </p:to>
                                    </p:set>
                                    <p:animEffect transition="in" filter="fade">
                                      <p:cBhvr>
                                        <p:cTn id="19" dur="500"/>
                                        <p:tgtEl>
                                          <p:spTgt spid="383"/>
                                        </p:tgtEl>
                                      </p:cBhvr>
                                    </p:animEffect>
                                  </p:childTnLst>
                                </p:cTn>
                              </p:par>
                            </p:childTnLst>
                          </p:cTn>
                        </p:par>
                      </p:childTnLst>
                    </p:cTn>
                  </p:par>
                </p:childTnLst>
              </p:cTn>
              <p:nextCondLst>
                <p:cond evt="onClick" delay="0">
                  <p:tgtEl>
                    <p:spTgt spid="34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7"/>
          <p:cNvSpPr txBox="1"/>
          <p:nvPr/>
        </p:nvSpPr>
        <p:spPr>
          <a:xfrm>
            <a:off x="334106" y="3193883"/>
            <a:ext cx="11594658" cy="317381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The Mathling has made a list of four 2-digit numbers. What are the Mathling’s numbers?</a:t>
            </a:r>
            <a:endParaRPr/>
          </a:p>
          <a:p>
            <a:pPr marL="0" marR="0" lvl="0" indent="0" algn="l" rtl="0">
              <a:lnSpc>
                <a:spcPct val="150000"/>
              </a:lnSpc>
              <a:spcBef>
                <a:spcPts val="1000"/>
              </a:spcBef>
              <a:spcAft>
                <a:spcPts val="0"/>
              </a:spcAft>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1000"/>
              </a:spcBef>
              <a:spcAft>
                <a:spcPts val="0"/>
              </a:spcAft>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1000"/>
              </a:spcBef>
              <a:spcAft>
                <a:spcPts val="0"/>
              </a:spcAft>
              <a:buNone/>
            </a:pPr>
            <a:endParaRPr sz="1800" b="0" i="0" u="none" strike="noStrike" cap="none">
              <a:solidFill>
                <a:srgbClr val="000000"/>
              </a:solidFill>
              <a:latin typeface="Century Gothic"/>
              <a:ea typeface="Century Gothic"/>
              <a:cs typeface="Century Gothic"/>
              <a:sym typeface="Century Gothic"/>
            </a:endParaRPr>
          </a:p>
          <a:p>
            <a:pPr marL="0" marR="0" lvl="0" indent="0" algn="l" rtl="0">
              <a:lnSpc>
                <a:spcPct val="150000"/>
              </a:lnSpc>
              <a:spcBef>
                <a:spcPts val="1000"/>
              </a:spcBef>
              <a:spcAft>
                <a:spcPts val="0"/>
              </a:spcAft>
              <a:buNone/>
            </a:pPr>
            <a:r>
              <a:rPr lang="en-GB" sz="1800" b="0" i="0" u="none" strike="noStrike" cap="none">
                <a:solidFill>
                  <a:srgbClr val="000000"/>
                </a:solidFill>
                <a:latin typeface="Century Gothic"/>
                <a:ea typeface="Century Gothic"/>
                <a:cs typeface="Century Gothic"/>
                <a:sym typeface="Century Gothic"/>
              </a:rPr>
              <a:t>Write the numbers in order from largest to smallest.</a:t>
            </a:r>
            <a:endParaRPr/>
          </a:p>
          <a:p>
            <a:pPr marL="0" marR="0" lvl="0" indent="0" algn="l" rtl="0">
              <a:lnSpc>
                <a:spcPct val="150000"/>
              </a:lnSpc>
              <a:spcBef>
                <a:spcPts val="1000"/>
              </a:spcBef>
              <a:spcAft>
                <a:spcPts val="0"/>
              </a:spcAft>
              <a:buNone/>
            </a:pPr>
            <a:r>
              <a:rPr lang="en-GB" sz="1800" b="0" i="0" u="none" strike="noStrike" cap="none">
                <a:solidFill>
                  <a:srgbClr val="000000"/>
                </a:solidFill>
                <a:latin typeface="Century Gothic"/>
                <a:ea typeface="Century Gothic"/>
                <a:cs typeface="Century Gothic"/>
                <a:sym typeface="Century Gothic"/>
              </a:rPr>
              <a:t>How did you do it? Explain your thinking.</a:t>
            </a:r>
            <a:endParaRPr/>
          </a:p>
        </p:txBody>
      </p:sp>
      <p:sp>
        <p:nvSpPr>
          <p:cNvPr id="392" name="Google Shape;392;p17"/>
          <p:cNvSpPr txBox="1">
            <a:spLocks noGrp="1"/>
          </p:cNvSpPr>
          <p:nvPr>
            <p:ph type="body" idx="2"/>
          </p:nvPr>
        </p:nvSpPr>
        <p:spPr>
          <a:xfrm>
            <a:off x="334106" y="841425"/>
            <a:ext cx="11736900" cy="1277948"/>
          </a:xfrm>
          <a:prstGeom prst="rect">
            <a:avLst/>
          </a:prstGeom>
          <a:noFill/>
          <a:ln>
            <a:noFill/>
          </a:ln>
        </p:spPr>
        <p:txBody>
          <a:bodyPr spcFirstLastPara="1" wrap="square" lIns="91425" tIns="45700" rIns="91425" bIns="45700" anchor="t" anchorCtr="0">
            <a:normAutofit/>
          </a:bodyPr>
          <a:lstStyle/>
          <a:p>
            <a:pPr marL="122238" lvl="0" indent="-122238" algn="l" rtl="0">
              <a:lnSpc>
                <a:spcPct val="150000"/>
              </a:lnSpc>
              <a:spcBef>
                <a:spcPts val="1000"/>
              </a:spcBef>
              <a:spcAft>
                <a:spcPts val="0"/>
              </a:spcAft>
              <a:buSzPts val="1800"/>
              <a:buNone/>
            </a:pPr>
            <a:r>
              <a:rPr lang="en-GB" b="1"/>
              <a:t>Which sets of numbers are ordered from smallest to greatest?  </a:t>
            </a:r>
            <a:endParaRPr/>
          </a:p>
          <a:p>
            <a:pPr marL="122238" lvl="0" indent="-122238" algn="l" rtl="0">
              <a:lnSpc>
                <a:spcPct val="150000"/>
              </a:lnSpc>
              <a:spcBef>
                <a:spcPts val="1000"/>
              </a:spcBef>
              <a:spcAft>
                <a:spcPts val="0"/>
              </a:spcAft>
              <a:buSzPts val="1800"/>
              <a:buNone/>
            </a:pPr>
            <a:r>
              <a:rPr lang="en-GB"/>
              <a:t>Explain how you know.</a:t>
            </a:r>
            <a:endParaRPr/>
          </a:p>
        </p:txBody>
      </p:sp>
      <p:sp>
        <p:nvSpPr>
          <p:cNvPr id="393" name="Google Shape;393;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394" name="Google Shape;394;p17"/>
          <p:cNvGrpSpPr/>
          <p:nvPr/>
        </p:nvGrpSpPr>
        <p:grpSpPr>
          <a:xfrm>
            <a:off x="1263845" y="2119373"/>
            <a:ext cx="9731800" cy="514500"/>
            <a:chOff x="802150" y="5849200"/>
            <a:chExt cx="9731800" cy="514500"/>
          </a:xfrm>
        </p:grpSpPr>
        <p:sp>
          <p:nvSpPr>
            <p:cNvPr id="395" name="Google Shape;395;p17"/>
            <p:cNvSpPr/>
            <p:nvPr/>
          </p:nvSpPr>
          <p:spPr>
            <a:xfrm>
              <a:off x="802150" y="5849200"/>
              <a:ext cx="2331600" cy="514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31, 13, 33</a:t>
              </a:r>
              <a:endParaRPr sz="1800" b="0" i="0" u="none" strike="noStrike" cap="none">
                <a:solidFill>
                  <a:srgbClr val="000000"/>
                </a:solidFill>
                <a:latin typeface="Century Gothic"/>
                <a:ea typeface="Century Gothic"/>
                <a:cs typeface="Century Gothic"/>
                <a:sym typeface="Century Gothic"/>
              </a:endParaRPr>
            </a:p>
          </p:txBody>
        </p:sp>
        <p:sp>
          <p:nvSpPr>
            <p:cNvPr id="396" name="Google Shape;396;p17"/>
            <p:cNvSpPr/>
            <p:nvPr/>
          </p:nvSpPr>
          <p:spPr>
            <a:xfrm>
              <a:off x="3549450" y="5849200"/>
              <a:ext cx="2616600" cy="514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44, 48, 84, 88</a:t>
              </a:r>
              <a:endParaRPr sz="1800" b="0" i="0" u="none" strike="noStrike" cap="none">
                <a:solidFill>
                  <a:srgbClr val="000000"/>
                </a:solidFill>
                <a:latin typeface="Century Gothic"/>
                <a:ea typeface="Century Gothic"/>
                <a:cs typeface="Century Gothic"/>
                <a:sym typeface="Century Gothic"/>
              </a:endParaRPr>
            </a:p>
          </p:txBody>
        </p:sp>
        <p:sp>
          <p:nvSpPr>
            <p:cNvPr id="397" name="Google Shape;397;p17"/>
            <p:cNvSpPr/>
            <p:nvPr/>
          </p:nvSpPr>
          <p:spPr>
            <a:xfrm>
              <a:off x="6581750" y="5849200"/>
              <a:ext cx="3952200" cy="5145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sixteen, sixty, sixty-six</a:t>
              </a:r>
              <a:endParaRPr sz="1800" b="0" i="0" u="none" strike="noStrike" cap="none">
                <a:solidFill>
                  <a:srgbClr val="000000"/>
                </a:solidFill>
                <a:latin typeface="Century Gothic"/>
                <a:ea typeface="Century Gothic"/>
                <a:cs typeface="Century Gothic"/>
                <a:sym typeface="Century Gothic"/>
              </a:endParaRPr>
            </a:p>
          </p:txBody>
        </p:sp>
      </p:grpSp>
      <p:pic>
        <p:nvPicPr>
          <p:cNvPr id="398" name="Google Shape;398;p17"/>
          <p:cNvPicPr preferRelativeResize="0"/>
          <p:nvPr/>
        </p:nvPicPr>
        <p:blipFill rotWithShape="1">
          <a:blip r:embed="rId3">
            <a:alphaModFix/>
          </a:blip>
          <a:srcRect/>
          <a:stretch/>
        </p:blipFill>
        <p:spPr>
          <a:xfrm>
            <a:off x="1808690" y="4262944"/>
            <a:ext cx="972783" cy="982131"/>
          </a:xfrm>
          <a:prstGeom prst="rect">
            <a:avLst/>
          </a:prstGeom>
          <a:noFill/>
          <a:ln>
            <a:noFill/>
          </a:ln>
        </p:spPr>
      </p:pic>
      <p:sp>
        <p:nvSpPr>
          <p:cNvPr id="399" name="Google Shape;399;p17"/>
          <p:cNvSpPr/>
          <p:nvPr/>
        </p:nvSpPr>
        <p:spPr>
          <a:xfrm>
            <a:off x="3089729" y="3637117"/>
            <a:ext cx="6918691" cy="1474525"/>
          </a:xfrm>
          <a:prstGeom prst="wedgeEllipseCallout">
            <a:avLst>
              <a:gd name="adj1" fmla="val -55874"/>
              <a:gd name="adj2" fmla="val 7384"/>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The digits of each number add up to 6. None of the digits are zero.  </a:t>
            </a:r>
            <a:endParaRPr/>
          </a:p>
          <a:p>
            <a:pPr marL="0" marR="0" lvl="0" indent="0" algn="ctr" rtl="0">
              <a:lnSpc>
                <a:spcPct val="15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All of the digits are different.</a:t>
            </a:r>
            <a:endParaRPr sz="1800" b="0" i="0" u="none" strike="noStrike" cap="none">
              <a:solidFill>
                <a:srgbClr val="000000"/>
              </a:solidFill>
              <a:latin typeface="Century Gothic"/>
              <a:ea typeface="Century Gothic"/>
              <a:cs typeface="Century Gothic"/>
              <a:sym typeface="Century Gothic"/>
            </a:endParaRPr>
          </a:p>
        </p:txBody>
      </p:sp>
      <p:sp>
        <p:nvSpPr>
          <p:cNvPr id="400" name="Google Shape;400;p17"/>
          <p:cNvSpPr txBox="1"/>
          <p:nvPr/>
        </p:nvSpPr>
        <p:spPr>
          <a:xfrm>
            <a:off x="5785256" y="5372141"/>
            <a:ext cx="558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    51      42       24      15</a:t>
            </a:r>
            <a:endParaRPr sz="1800" b="0" i="0" u="none" strike="noStrike" cap="none">
              <a:solidFill>
                <a:srgbClr val="43A047"/>
              </a:solidFill>
              <a:latin typeface="Century Gothic"/>
              <a:ea typeface="Century Gothic"/>
              <a:cs typeface="Century Gothic"/>
              <a:sym typeface="Century Gothic"/>
            </a:endParaRPr>
          </a:p>
        </p:txBody>
      </p:sp>
      <p:sp>
        <p:nvSpPr>
          <p:cNvPr id="401" name="Google Shape;401;p17"/>
          <p:cNvSpPr/>
          <p:nvPr/>
        </p:nvSpPr>
        <p:spPr>
          <a:xfrm>
            <a:off x="3793463" y="2002513"/>
            <a:ext cx="3064500" cy="7290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7"/>
          <p:cNvSpPr/>
          <p:nvPr/>
        </p:nvSpPr>
        <p:spPr>
          <a:xfrm>
            <a:off x="6857963" y="2002513"/>
            <a:ext cx="4386600" cy="7290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1"/>
                                        </p:tgtEl>
                                        <p:attrNameLst>
                                          <p:attrName>style.visibility</p:attrName>
                                        </p:attrNameLst>
                                      </p:cBhvr>
                                      <p:to>
                                        <p:strVal val="visible"/>
                                      </p:to>
                                    </p:set>
                                    <p:animEffect transition="in" filter="fade">
                                      <p:cBhvr>
                                        <p:cTn id="10" dur="500"/>
                                        <p:tgtEl>
                                          <p:spTgt spid="4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fade">
                                      <p:cBhvr>
                                        <p:cTn id="13" dur="500"/>
                                        <p:tgtEl>
                                          <p:spTgt spid="400"/>
                                        </p:tgtEl>
                                      </p:cBhvr>
                                    </p:animEffect>
                                  </p:childTnLst>
                                </p:cTn>
                              </p:par>
                            </p:childTnLst>
                          </p:cTn>
                        </p:par>
                      </p:childTnLst>
                    </p:cTn>
                  </p:par>
                </p:childTnLst>
              </p:cTn>
              <p:nextCondLst>
                <p:cond evt="onClick" delay="0">
                  <p:tgtEl>
                    <p:spTgt spid="393"/>
                  </p:tgtEl>
                </p:cond>
              </p:nextCondLst>
            </p:seq>
          </p:childTnLst>
        </p:cTn>
      </p:par>
    </p:tnLst>
    <p:bldLst>
      <p:bldP spid="400" grpId="0"/>
      <p:bldP spid="401" grpId="0" animBg="1"/>
      <p:bldP spid="4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Order 2-digit numbers</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 </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Order 3-digit numbers with base 10, ascending and descending</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Order 3-digit numbers with base 10, ascending and descending</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Order 3-digit numbers with place value charts and counters, ascending and descending</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Order 3-digit numbers with place value charts and counters, ascending and descending</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Reasoning and problem solving</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Reasoning and problem solving</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sz="1400" b="0" i="0" u="none" strike="noStrike" cap="none" dirty="0">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ordering objects and numbers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111006"/>
            <a:ext cx="2717100" cy="423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263574" y="3534907"/>
            <a:ext cx="11736300" cy="297769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222222"/>
                </a:solidFill>
                <a:latin typeface="Century Gothic"/>
                <a:ea typeface="Century Gothic"/>
                <a:cs typeface="Century Gothic"/>
                <a:sym typeface="Century Gothic"/>
              </a:rPr>
              <a:t>When comparing three-digit numbers, start with the hundreds. If the hundreds are the same, compare the tens. If the tens are the same, compare the ones.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(number) is greater than (number).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751 is greater than 715.</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(number) is smaller than (number). </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715 is smaller than 751</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700"/>
              <a:buFont typeface="Arial"/>
              <a:buNone/>
            </a:pPr>
            <a:r>
              <a:rPr lang="en-GB" sz="1700" b="0" i="0" u="none" strike="noStrike" cap="none">
                <a:solidFill>
                  <a:srgbClr val="000000"/>
                </a:solidFill>
                <a:latin typeface="Century Gothic"/>
                <a:ea typeface="Century Gothic"/>
                <a:cs typeface="Century Gothic"/>
                <a:sym typeface="Century Gothic"/>
              </a:rPr>
              <a:t>The numbers are ordered in ascending/descending order.</a:t>
            </a:r>
            <a:endParaRPr sz="1700" b="0" i="0" u="none" strike="noStrike" cap="none">
              <a:solidFill>
                <a:srgbClr val="000000"/>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1884995742"/>
              </p:ext>
            </p:extLst>
          </p:nvPr>
        </p:nvGraphicFramePr>
        <p:xfrm>
          <a:off x="263524" y="1155866"/>
          <a:ext cx="11736400" cy="1849170"/>
        </p:xfrm>
        <a:graphic>
          <a:graphicData uri="http://schemas.openxmlformats.org/drawingml/2006/table">
            <a:tbl>
              <a:tblPr firstRow="1" bandRow="1">
                <a:noFill/>
                <a:tableStyleId>{B3138F2B-AECC-4070-8AF1-C359E2A48630}</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greater than</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solidFill>
                            <a:srgbClr val="222222"/>
                          </a:solidFill>
                          <a:latin typeface="Century Gothic"/>
                          <a:ea typeface="Century Gothic"/>
                          <a:cs typeface="Century Gothic"/>
                          <a:sym typeface="Century Gothic"/>
                        </a:rPr>
                        <a:t>less than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hundreds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tens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ones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compare</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ascending</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descending</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fewest</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greatest</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50727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Put the numbers in ascending order. </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341, 314, 413</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314, 341, 413</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They cannot be put into an order</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413, 341, 314</a:t>
            </a:r>
            <a:endParaRPr/>
          </a:p>
        </p:txBody>
      </p:sp>
      <p:sp>
        <p:nvSpPr>
          <p:cNvPr id="74" name="Google Shape;74;p4"/>
          <p:cNvSpPr/>
          <p:nvPr/>
        </p:nvSpPr>
        <p:spPr>
          <a:xfrm>
            <a:off x="3351857" y="1943793"/>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413</a:t>
            </a: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7326405" y="1943793"/>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314</a:t>
            </a: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5339131" y="1943793"/>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341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order numbers to 1,000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8" name="Google Shape;88;p6"/>
          <p:cNvSpPr txBox="1">
            <a:spLocks noGrp="1"/>
          </p:cNvSpPr>
          <p:nvPr>
            <p:ph type="body" idx="2"/>
          </p:nvPr>
        </p:nvSpPr>
        <p:spPr>
          <a:xfrm>
            <a:off x="263046" y="1046963"/>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Put the numbers in order. </a:t>
            </a:r>
            <a:r>
              <a:rPr lang="en-GB"/>
              <a:t>Start with the smallest number. </a:t>
            </a:r>
            <a:endParaRPr/>
          </a:p>
        </p:txBody>
      </p:sp>
      <p:sp>
        <p:nvSpPr>
          <p:cNvPr id="89" name="Google Shape;89;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90" name="Google Shape;90;p6"/>
          <p:cNvSpPr/>
          <p:nvPr/>
        </p:nvSpPr>
        <p:spPr>
          <a:xfrm>
            <a:off x="3670982" y="1891920"/>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25</a:t>
            </a:r>
            <a:endParaRPr sz="1400" b="0" i="0" u="none" strike="noStrike" cap="none">
              <a:solidFill>
                <a:srgbClr val="000000"/>
              </a:solidFill>
              <a:latin typeface="Arial"/>
              <a:ea typeface="Arial"/>
              <a:cs typeface="Arial"/>
              <a:sym typeface="Arial"/>
            </a:endParaRPr>
          </a:p>
        </p:txBody>
      </p:sp>
      <p:sp>
        <p:nvSpPr>
          <p:cNvPr id="91" name="Google Shape;91;p6"/>
          <p:cNvSpPr/>
          <p:nvPr/>
        </p:nvSpPr>
        <p:spPr>
          <a:xfrm>
            <a:off x="7645530" y="1891920"/>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31</a:t>
            </a:r>
            <a:endParaRPr sz="1400" b="0" i="0" u="none" strike="noStrike" cap="none">
              <a:solidFill>
                <a:srgbClr val="000000"/>
              </a:solidFill>
              <a:latin typeface="Arial"/>
              <a:ea typeface="Arial"/>
              <a:cs typeface="Arial"/>
              <a:sym typeface="Arial"/>
            </a:endParaRPr>
          </a:p>
        </p:txBody>
      </p:sp>
      <p:sp>
        <p:nvSpPr>
          <p:cNvPr id="92" name="Google Shape;92;p6"/>
          <p:cNvSpPr/>
          <p:nvPr/>
        </p:nvSpPr>
        <p:spPr>
          <a:xfrm>
            <a:off x="5658256" y="1891920"/>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13</a:t>
            </a:r>
            <a:endParaRPr sz="1400" b="0" i="0" u="none" strike="noStrike" cap="none">
              <a:solidFill>
                <a:srgbClr val="000000"/>
              </a:solidFill>
              <a:latin typeface="Arial"/>
              <a:ea typeface="Arial"/>
              <a:cs typeface="Arial"/>
              <a:sym typeface="Arial"/>
            </a:endParaRPr>
          </a:p>
        </p:txBody>
      </p:sp>
      <p:sp>
        <p:nvSpPr>
          <p:cNvPr id="93" name="Google Shape;93;p6"/>
          <p:cNvSpPr txBox="1"/>
          <p:nvPr/>
        </p:nvSpPr>
        <p:spPr>
          <a:xfrm>
            <a:off x="263046" y="3827610"/>
            <a:ext cx="11736887" cy="984971"/>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Which is the smallest and which is the greatest? How do you know?</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Can you identify the fifth number in the sequence?</a:t>
            </a:r>
            <a:endParaRPr sz="1400" b="0" i="0" u="none" strike="noStrike" cap="none">
              <a:solidFill>
                <a:srgbClr val="000000"/>
              </a:solidFill>
              <a:latin typeface="Arial"/>
              <a:ea typeface="Arial"/>
              <a:cs typeface="Arial"/>
              <a:sym typeface="Arial"/>
            </a:endParaRPr>
          </a:p>
        </p:txBody>
      </p:sp>
      <p:sp>
        <p:nvSpPr>
          <p:cNvPr id="94" name="Google Shape;94;p6"/>
          <p:cNvSpPr/>
          <p:nvPr/>
        </p:nvSpPr>
        <p:spPr>
          <a:xfrm>
            <a:off x="3670982" y="2729574"/>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52</a:t>
            </a:r>
            <a:endParaRPr sz="1400" b="0" i="0" u="none" strike="noStrike" cap="none">
              <a:solidFill>
                <a:srgbClr val="000000"/>
              </a:solidFill>
              <a:latin typeface="Arial"/>
              <a:ea typeface="Arial"/>
              <a:cs typeface="Arial"/>
              <a:sym typeface="Arial"/>
            </a:endParaRPr>
          </a:p>
        </p:txBody>
      </p:sp>
      <p:sp>
        <p:nvSpPr>
          <p:cNvPr id="95" name="Google Shape;95;p6"/>
          <p:cNvSpPr/>
          <p:nvPr/>
        </p:nvSpPr>
        <p:spPr>
          <a:xfrm>
            <a:off x="7645530" y="2729574"/>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75</a:t>
            </a:r>
            <a:endParaRPr sz="1400" b="0" i="0" u="none" strike="noStrike" cap="none">
              <a:solidFill>
                <a:srgbClr val="000000"/>
              </a:solidFill>
              <a:latin typeface="Arial"/>
              <a:ea typeface="Arial"/>
              <a:cs typeface="Arial"/>
              <a:sym typeface="Arial"/>
            </a:endParaRPr>
          </a:p>
        </p:txBody>
      </p:sp>
      <p:sp>
        <p:nvSpPr>
          <p:cNvPr id="96" name="Google Shape;96;p6"/>
          <p:cNvSpPr/>
          <p:nvPr/>
        </p:nvSpPr>
        <p:spPr>
          <a:xfrm>
            <a:off x="5658256" y="2729574"/>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222222"/>
                </a:solidFill>
                <a:latin typeface="Century Gothic"/>
                <a:ea typeface="Century Gothic"/>
                <a:cs typeface="Century Gothic"/>
                <a:sym typeface="Century Gothic"/>
              </a:rPr>
              <a:t>26</a:t>
            </a:r>
            <a:endParaRPr sz="1400" b="0" i="0" u="none" strike="noStrike" cap="none">
              <a:solidFill>
                <a:srgbClr val="000000"/>
              </a:solidFill>
              <a:latin typeface="Arial"/>
              <a:ea typeface="Arial"/>
              <a:cs typeface="Arial"/>
              <a:sym typeface="Arial"/>
            </a:endParaRPr>
          </a:p>
        </p:txBody>
      </p:sp>
      <p:sp>
        <p:nvSpPr>
          <p:cNvPr id="97" name="Google Shape;97;p6"/>
          <p:cNvSpPr/>
          <p:nvPr/>
        </p:nvSpPr>
        <p:spPr>
          <a:xfrm>
            <a:off x="789519" y="5064965"/>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13</a:t>
            </a:r>
            <a:endParaRPr sz="1400" b="0" i="0" u="none" strike="noStrike" cap="none">
              <a:solidFill>
                <a:srgbClr val="000000"/>
              </a:solidFill>
              <a:latin typeface="Arial"/>
              <a:ea typeface="Arial"/>
              <a:cs typeface="Arial"/>
              <a:sym typeface="Arial"/>
            </a:endParaRPr>
          </a:p>
        </p:txBody>
      </p:sp>
      <p:sp>
        <p:nvSpPr>
          <p:cNvPr id="98" name="Google Shape;98;p6"/>
          <p:cNvSpPr/>
          <p:nvPr/>
        </p:nvSpPr>
        <p:spPr>
          <a:xfrm>
            <a:off x="4764067" y="5064965"/>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26</a:t>
            </a:r>
            <a:endParaRPr sz="1400" b="0" i="0" u="none" strike="noStrike" cap="none">
              <a:solidFill>
                <a:srgbClr val="000000"/>
              </a:solidFill>
              <a:latin typeface="Arial"/>
              <a:ea typeface="Arial"/>
              <a:cs typeface="Arial"/>
              <a:sym typeface="Arial"/>
            </a:endParaRPr>
          </a:p>
        </p:txBody>
      </p:sp>
      <p:sp>
        <p:nvSpPr>
          <p:cNvPr id="99" name="Google Shape;99;p6"/>
          <p:cNvSpPr/>
          <p:nvPr/>
        </p:nvSpPr>
        <p:spPr>
          <a:xfrm>
            <a:off x="2776793" y="5064965"/>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25</a:t>
            </a: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6751341" y="5064965"/>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31</a:t>
            </a: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10725889" y="5064965"/>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75</a:t>
            </a: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8738615" y="5064965"/>
            <a:ext cx="875488" cy="507278"/>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43A047"/>
                </a:solidFill>
                <a:latin typeface="Century Gothic"/>
                <a:ea typeface="Century Gothic"/>
                <a:cs typeface="Century Gothic"/>
                <a:sym typeface="Century Gothic"/>
              </a:rPr>
              <a:t>52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childTnLst>
              </p:cTn>
              <p:nextCondLst>
                <p:cond evt="onClick" delay="0">
                  <p:tgtEl>
                    <p:spTgt spid="8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pic>
        <p:nvPicPr>
          <p:cNvPr id="109" name="Google Shape;109;p7" descr="Graphical user interface, application&#10;&#10;Description automatically generated with medium confidence"/>
          <p:cNvPicPr preferRelativeResize="0">
            <a:picLocks noGrp="1"/>
          </p:cNvPicPr>
          <p:nvPr>
            <p:ph type="body" idx="2"/>
          </p:nvPr>
        </p:nvPicPr>
        <p:blipFill rotWithShape="1">
          <a:blip r:embed="rId3">
            <a:alphaModFix/>
          </a:blip>
          <a:srcRect/>
          <a:stretch/>
        </p:blipFill>
        <p:spPr>
          <a:xfrm>
            <a:off x="1554750" y="1077139"/>
            <a:ext cx="9082500" cy="2833200"/>
          </a:xfrm>
          <a:prstGeom prst="rect">
            <a:avLst/>
          </a:prstGeom>
          <a:noFill/>
          <a:ln>
            <a:noFill/>
          </a:ln>
        </p:spPr>
      </p:pic>
      <p:sp>
        <p:nvSpPr>
          <p:cNvPr id="110" name="Google Shape;110;p7"/>
          <p:cNvSpPr txBox="1"/>
          <p:nvPr/>
        </p:nvSpPr>
        <p:spPr>
          <a:xfrm>
            <a:off x="379200" y="4039000"/>
            <a:ext cx="11433600" cy="2262127"/>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Use the word ascending or descending to complete these sentences.</a:t>
            </a:r>
            <a:endParaRPr sz="1800" b="0" i="0" u="none" strike="noStrike" cap="none">
              <a:solidFill>
                <a:srgbClr val="000000"/>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000000"/>
              </a:buClr>
              <a:buSzPts val="1800"/>
              <a:buFont typeface="Century Gothic"/>
              <a:buAutoNum type="arabicPeriod"/>
            </a:pPr>
            <a:r>
              <a:rPr lang="en-GB" sz="1800" b="0" i="0" u="none" strike="noStrike" cap="none">
                <a:solidFill>
                  <a:srgbClr val="000000"/>
                </a:solidFill>
                <a:latin typeface="Century Gothic"/>
                <a:ea typeface="Century Gothic"/>
                <a:cs typeface="Century Gothic"/>
                <a:sym typeface="Century Gothic"/>
              </a:rPr>
              <a:t>When a plane is coming in to land, it is ____________.</a:t>
            </a:r>
            <a:endParaRPr sz="1800" b="0" i="0" u="none" strike="noStrike" cap="none">
              <a:solidFill>
                <a:srgbClr val="000000"/>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000000"/>
              </a:buClr>
              <a:buSzPts val="1800"/>
              <a:buFont typeface="Century Gothic"/>
              <a:buAutoNum type="arabicPeriod"/>
            </a:pPr>
            <a:r>
              <a:rPr lang="en-GB" sz="1800" b="0" i="0" u="none" strike="noStrike" cap="none">
                <a:solidFill>
                  <a:srgbClr val="000000"/>
                </a:solidFill>
                <a:latin typeface="Century Gothic"/>
                <a:ea typeface="Century Gothic"/>
                <a:cs typeface="Century Gothic"/>
                <a:sym typeface="Century Gothic"/>
              </a:rPr>
              <a:t>The Mathling is walking up a hill. It is ____________ the hill.</a:t>
            </a:r>
            <a:endParaRPr sz="1800" b="0" i="0" u="none" strike="noStrike" cap="none">
              <a:solidFill>
                <a:srgbClr val="000000"/>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000000"/>
              </a:buClr>
              <a:buSzPts val="1800"/>
              <a:buFont typeface="Century Gothic"/>
              <a:buAutoNum type="arabicPeriod"/>
            </a:pPr>
            <a:r>
              <a:rPr lang="en-GB" sz="1800" b="0" i="0" u="none" strike="noStrike" cap="none">
                <a:solidFill>
                  <a:srgbClr val="000000"/>
                </a:solidFill>
                <a:latin typeface="Century Gothic"/>
                <a:ea typeface="Century Gothic"/>
                <a:cs typeface="Century Gothic"/>
                <a:sym typeface="Century Gothic"/>
              </a:rPr>
              <a:t>When a set of numbers is ordered from smallest to greatest, they are in ____________ order.</a:t>
            </a:r>
            <a:endParaRPr sz="1800" b="0" i="0" u="none" strike="noStrike" cap="none">
              <a:solidFill>
                <a:srgbClr val="000000"/>
              </a:solidFill>
              <a:latin typeface="Century Gothic"/>
              <a:ea typeface="Century Gothic"/>
              <a:cs typeface="Century Gothic"/>
              <a:sym typeface="Century Gothic"/>
            </a:endParaRPr>
          </a:p>
          <a:p>
            <a:pPr marL="457200" marR="0" lvl="0" indent="-342900" algn="l" rtl="0">
              <a:lnSpc>
                <a:spcPct val="150000"/>
              </a:lnSpc>
              <a:spcBef>
                <a:spcPts val="0"/>
              </a:spcBef>
              <a:spcAft>
                <a:spcPts val="0"/>
              </a:spcAft>
              <a:buClr>
                <a:srgbClr val="000000"/>
              </a:buClr>
              <a:buSzPts val="1800"/>
              <a:buFont typeface="Century Gothic"/>
              <a:buAutoNum type="arabicPeriod"/>
            </a:pPr>
            <a:r>
              <a:rPr lang="en-GB" sz="1800" b="0" i="0" u="none" strike="noStrike" cap="none">
                <a:solidFill>
                  <a:schemeClr val="dk1"/>
                </a:solidFill>
                <a:latin typeface="Century Gothic"/>
                <a:ea typeface="Century Gothic"/>
                <a:cs typeface="Century Gothic"/>
                <a:sym typeface="Century Gothic"/>
              </a:rPr>
              <a:t>When a set of numbers is ordered from greatest to smallest, they are in ____________ order.</a:t>
            </a:r>
            <a:endParaRPr sz="1800" b="0" i="0" u="none" strike="noStrike" cap="none">
              <a:solidFill>
                <a:srgbClr val="000000"/>
              </a:solidFill>
              <a:latin typeface="Century Gothic"/>
              <a:ea typeface="Century Gothic"/>
              <a:cs typeface="Century Gothic"/>
              <a:sym typeface="Century Gothic"/>
            </a:endParaRPr>
          </a:p>
        </p:txBody>
      </p:sp>
      <p:sp>
        <p:nvSpPr>
          <p:cNvPr id="111" name="Google Shape;111;p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112" name="Google Shape;112;p7"/>
          <p:cNvSpPr txBox="1"/>
          <p:nvPr/>
        </p:nvSpPr>
        <p:spPr>
          <a:xfrm>
            <a:off x="4811453" y="4913502"/>
            <a:ext cx="16348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43A047"/>
                </a:solidFill>
                <a:latin typeface="Century Gothic"/>
                <a:ea typeface="Century Gothic"/>
                <a:cs typeface="Century Gothic"/>
                <a:sym typeface="Century Gothic"/>
              </a:rPr>
              <a:t>ascending</a:t>
            </a:r>
            <a:endParaRPr sz="2000" b="0" i="0" u="none" strike="noStrike" cap="none">
              <a:solidFill>
                <a:srgbClr val="000000"/>
              </a:solidFill>
              <a:latin typeface="Arial"/>
              <a:ea typeface="Arial"/>
              <a:cs typeface="Arial"/>
              <a:sym typeface="Arial"/>
            </a:endParaRPr>
          </a:p>
        </p:txBody>
      </p:sp>
      <p:sp>
        <p:nvSpPr>
          <p:cNvPr id="113" name="Google Shape;113;p7"/>
          <p:cNvSpPr txBox="1"/>
          <p:nvPr/>
        </p:nvSpPr>
        <p:spPr>
          <a:xfrm>
            <a:off x="5227089" y="4500835"/>
            <a:ext cx="19911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43A047"/>
                </a:solidFill>
                <a:latin typeface="Century Gothic"/>
                <a:ea typeface="Century Gothic"/>
                <a:cs typeface="Century Gothic"/>
                <a:sym typeface="Century Gothic"/>
              </a:rPr>
              <a:t>descending</a:t>
            </a:r>
            <a:endParaRPr sz="2000" b="0" i="0" u="none" strike="noStrike" cap="none">
              <a:solidFill>
                <a:srgbClr val="000000"/>
              </a:solidFill>
              <a:latin typeface="Arial"/>
              <a:ea typeface="Arial"/>
              <a:cs typeface="Arial"/>
              <a:sym typeface="Arial"/>
            </a:endParaRPr>
          </a:p>
        </p:txBody>
      </p:sp>
      <p:sp>
        <p:nvSpPr>
          <p:cNvPr id="114" name="Google Shape;114;p7"/>
          <p:cNvSpPr txBox="1"/>
          <p:nvPr/>
        </p:nvSpPr>
        <p:spPr>
          <a:xfrm>
            <a:off x="8718436" y="5313612"/>
            <a:ext cx="16348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43A047"/>
                </a:solidFill>
                <a:latin typeface="Century Gothic"/>
                <a:ea typeface="Century Gothic"/>
                <a:cs typeface="Century Gothic"/>
                <a:sym typeface="Century Gothic"/>
              </a:rPr>
              <a:t>ascending</a:t>
            </a:r>
            <a:endParaRPr sz="2000" b="0" i="0" u="none" strike="noStrike" cap="none">
              <a:solidFill>
                <a:srgbClr val="000000"/>
              </a:solidFill>
              <a:latin typeface="Arial"/>
              <a:ea typeface="Arial"/>
              <a:cs typeface="Arial"/>
              <a:sym typeface="Arial"/>
            </a:endParaRPr>
          </a:p>
        </p:txBody>
      </p:sp>
      <p:sp>
        <p:nvSpPr>
          <p:cNvPr id="115" name="Google Shape;115;p7"/>
          <p:cNvSpPr txBox="1"/>
          <p:nvPr/>
        </p:nvSpPr>
        <p:spPr>
          <a:xfrm>
            <a:off x="8650535" y="5738306"/>
            <a:ext cx="19911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dirty="0">
                <a:solidFill>
                  <a:srgbClr val="43A047"/>
                </a:solidFill>
                <a:latin typeface="Century Gothic"/>
                <a:ea typeface="Century Gothic"/>
                <a:cs typeface="Century Gothic"/>
                <a:sym typeface="Century Gothic"/>
              </a:rPr>
              <a:t>descending</a:t>
            </a: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childTnLst>
                    </p:cTn>
                  </p:par>
                </p:childTnLst>
              </p:cTn>
              <p:nextCondLst>
                <p:cond evt="onClick" delay="0">
                  <p:tgtEl>
                    <p:spTgt spid="111"/>
                  </p:tgtEl>
                </p:cond>
              </p:nextCondLst>
            </p:seq>
          </p:childTnLst>
        </p:cTn>
      </p:par>
    </p:tnLst>
    <p:bldLst>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2" name="Google Shape;122;p8"/>
          <p:cNvSpPr txBox="1">
            <a:spLocks noGrp="1"/>
          </p:cNvSpPr>
          <p:nvPr>
            <p:ph type="body" idx="2"/>
          </p:nvPr>
        </p:nvSpPr>
        <p:spPr>
          <a:xfrm>
            <a:off x="263050" y="1176390"/>
            <a:ext cx="11736900" cy="66205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numbers are shown?</a:t>
            </a:r>
            <a:endParaRPr sz="1500"/>
          </a:p>
        </p:txBody>
      </p:sp>
      <p:sp>
        <p:nvSpPr>
          <p:cNvPr id="123" name="Google Shape;123;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124" name="Google Shape;124;p8"/>
          <p:cNvGrpSpPr/>
          <p:nvPr/>
        </p:nvGrpSpPr>
        <p:grpSpPr>
          <a:xfrm>
            <a:off x="369675" y="1824063"/>
            <a:ext cx="4113077" cy="900008"/>
            <a:chOff x="369675" y="1616242"/>
            <a:chExt cx="4113077" cy="900008"/>
          </a:xfrm>
        </p:grpSpPr>
        <p:pic>
          <p:nvPicPr>
            <p:cNvPr id="125" name="Google Shape;125;p8"/>
            <p:cNvPicPr preferRelativeResize="0"/>
            <p:nvPr/>
          </p:nvPicPr>
          <p:blipFill rotWithShape="1">
            <a:blip r:embed="rId3">
              <a:alphaModFix/>
            </a:blip>
            <a:srcRect/>
            <a:stretch/>
          </p:blipFill>
          <p:spPr>
            <a:xfrm>
              <a:off x="369675" y="1616250"/>
              <a:ext cx="900000" cy="900000"/>
            </a:xfrm>
            <a:prstGeom prst="rect">
              <a:avLst/>
            </a:prstGeom>
            <a:noFill/>
            <a:ln>
              <a:noFill/>
            </a:ln>
          </p:spPr>
        </p:pic>
        <p:pic>
          <p:nvPicPr>
            <p:cNvPr id="126" name="Google Shape;126;p8"/>
            <p:cNvPicPr preferRelativeResize="0"/>
            <p:nvPr/>
          </p:nvPicPr>
          <p:blipFill rotWithShape="1">
            <a:blip r:embed="rId3">
              <a:alphaModFix/>
            </a:blip>
            <a:srcRect/>
            <a:stretch/>
          </p:blipFill>
          <p:spPr>
            <a:xfrm>
              <a:off x="1417100" y="1616250"/>
              <a:ext cx="900000" cy="900000"/>
            </a:xfrm>
            <a:prstGeom prst="rect">
              <a:avLst/>
            </a:prstGeom>
            <a:noFill/>
            <a:ln>
              <a:noFill/>
            </a:ln>
          </p:spPr>
        </p:pic>
        <p:pic>
          <p:nvPicPr>
            <p:cNvPr id="127" name="Google Shape;127;p8"/>
            <p:cNvPicPr preferRelativeResize="0"/>
            <p:nvPr/>
          </p:nvPicPr>
          <p:blipFill rotWithShape="1">
            <a:blip r:embed="rId3">
              <a:alphaModFix/>
            </a:blip>
            <a:srcRect/>
            <a:stretch/>
          </p:blipFill>
          <p:spPr>
            <a:xfrm>
              <a:off x="2464525" y="1616250"/>
              <a:ext cx="900000" cy="900000"/>
            </a:xfrm>
            <a:prstGeom prst="rect">
              <a:avLst/>
            </a:prstGeom>
            <a:noFill/>
            <a:ln>
              <a:noFill/>
            </a:ln>
          </p:spPr>
        </p:pic>
        <p:pic>
          <p:nvPicPr>
            <p:cNvPr id="128" name="Google Shape;128;p8"/>
            <p:cNvPicPr preferRelativeResize="0"/>
            <p:nvPr/>
          </p:nvPicPr>
          <p:blipFill rotWithShape="1">
            <a:blip r:embed="rId4">
              <a:alphaModFix/>
            </a:blip>
            <a:srcRect/>
            <a:stretch/>
          </p:blipFill>
          <p:spPr>
            <a:xfrm rot="-5400000">
              <a:off x="3110415" y="2017780"/>
              <a:ext cx="900000" cy="96923"/>
            </a:xfrm>
            <a:prstGeom prst="rect">
              <a:avLst/>
            </a:prstGeom>
            <a:noFill/>
            <a:ln>
              <a:noFill/>
            </a:ln>
          </p:spPr>
        </p:pic>
        <p:pic>
          <p:nvPicPr>
            <p:cNvPr id="129" name="Google Shape;129;p8"/>
            <p:cNvPicPr preferRelativeResize="0"/>
            <p:nvPr/>
          </p:nvPicPr>
          <p:blipFill rotWithShape="1">
            <a:blip r:embed="rId4">
              <a:alphaModFix/>
            </a:blip>
            <a:srcRect/>
            <a:stretch/>
          </p:blipFill>
          <p:spPr>
            <a:xfrm rot="-5400000">
              <a:off x="3285190" y="2017780"/>
              <a:ext cx="900000" cy="96923"/>
            </a:xfrm>
            <a:prstGeom prst="rect">
              <a:avLst/>
            </a:prstGeom>
            <a:noFill/>
            <a:ln>
              <a:noFill/>
            </a:ln>
          </p:spPr>
        </p:pic>
        <p:pic>
          <p:nvPicPr>
            <p:cNvPr id="130" name="Google Shape;130;p8"/>
            <p:cNvPicPr preferRelativeResize="0"/>
            <p:nvPr/>
          </p:nvPicPr>
          <p:blipFill rotWithShape="1">
            <a:blip r:embed="rId4">
              <a:alphaModFix/>
            </a:blip>
            <a:srcRect/>
            <a:stretch/>
          </p:blipFill>
          <p:spPr>
            <a:xfrm rot="-5400000">
              <a:off x="3459965" y="2017780"/>
              <a:ext cx="900000" cy="96923"/>
            </a:xfrm>
            <a:prstGeom prst="rect">
              <a:avLst/>
            </a:prstGeom>
            <a:noFill/>
            <a:ln>
              <a:noFill/>
            </a:ln>
          </p:spPr>
        </p:pic>
        <p:pic>
          <p:nvPicPr>
            <p:cNvPr id="131" name="Google Shape;131;p8"/>
            <p:cNvPicPr preferRelativeResize="0"/>
            <p:nvPr/>
          </p:nvPicPr>
          <p:blipFill rotWithShape="1">
            <a:blip r:embed="rId4">
              <a:alphaModFix/>
            </a:blip>
            <a:srcRect/>
            <a:stretch/>
          </p:blipFill>
          <p:spPr>
            <a:xfrm rot="-5400000">
              <a:off x="3634740" y="2017780"/>
              <a:ext cx="900000" cy="96923"/>
            </a:xfrm>
            <a:prstGeom prst="rect">
              <a:avLst/>
            </a:prstGeom>
            <a:noFill/>
            <a:ln>
              <a:noFill/>
            </a:ln>
          </p:spPr>
        </p:pic>
        <p:pic>
          <p:nvPicPr>
            <p:cNvPr id="132" name="Google Shape;132;p8"/>
            <p:cNvPicPr preferRelativeResize="0"/>
            <p:nvPr/>
          </p:nvPicPr>
          <p:blipFill rotWithShape="1">
            <a:blip r:embed="rId4">
              <a:alphaModFix/>
            </a:blip>
            <a:srcRect/>
            <a:stretch/>
          </p:blipFill>
          <p:spPr>
            <a:xfrm rot="-5400000">
              <a:off x="3809515" y="2017780"/>
              <a:ext cx="900000" cy="96923"/>
            </a:xfrm>
            <a:prstGeom prst="rect">
              <a:avLst/>
            </a:prstGeom>
            <a:noFill/>
            <a:ln>
              <a:noFill/>
            </a:ln>
          </p:spPr>
        </p:pic>
        <p:pic>
          <p:nvPicPr>
            <p:cNvPr id="133" name="Google Shape;133;p8"/>
            <p:cNvPicPr preferRelativeResize="0"/>
            <p:nvPr/>
          </p:nvPicPr>
          <p:blipFill rotWithShape="1">
            <a:blip r:embed="rId4">
              <a:alphaModFix/>
            </a:blip>
            <a:srcRect/>
            <a:stretch/>
          </p:blipFill>
          <p:spPr>
            <a:xfrm rot="-5400000">
              <a:off x="3984290" y="2017780"/>
              <a:ext cx="900000" cy="96923"/>
            </a:xfrm>
            <a:prstGeom prst="rect">
              <a:avLst/>
            </a:prstGeom>
            <a:noFill/>
            <a:ln>
              <a:noFill/>
            </a:ln>
          </p:spPr>
        </p:pic>
      </p:grpSp>
      <p:pic>
        <p:nvPicPr>
          <p:cNvPr id="134" name="Google Shape;134;p8"/>
          <p:cNvPicPr preferRelativeResize="0"/>
          <p:nvPr/>
        </p:nvPicPr>
        <p:blipFill rotWithShape="1">
          <a:blip r:embed="rId5">
            <a:alphaModFix/>
          </a:blip>
          <a:srcRect/>
          <a:stretch/>
        </p:blipFill>
        <p:spPr>
          <a:xfrm>
            <a:off x="4037492" y="3631821"/>
            <a:ext cx="93600" cy="93600"/>
          </a:xfrm>
          <a:prstGeom prst="rect">
            <a:avLst/>
          </a:prstGeom>
          <a:noFill/>
          <a:ln>
            <a:noFill/>
          </a:ln>
        </p:spPr>
      </p:pic>
      <p:pic>
        <p:nvPicPr>
          <p:cNvPr id="135" name="Google Shape;135;p8"/>
          <p:cNvPicPr preferRelativeResize="0"/>
          <p:nvPr/>
        </p:nvPicPr>
        <p:blipFill rotWithShape="1">
          <a:blip r:embed="rId5">
            <a:alphaModFix/>
          </a:blip>
          <a:srcRect/>
          <a:stretch/>
        </p:blipFill>
        <p:spPr>
          <a:xfrm>
            <a:off x="4037492" y="3503221"/>
            <a:ext cx="93600" cy="93600"/>
          </a:xfrm>
          <a:prstGeom prst="rect">
            <a:avLst/>
          </a:prstGeom>
          <a:noFill/>
          <a:ln>
            <a:noFill/>
          </a:ln>
        </p:spPr>
      </p:pic>
      <p:pic>
        <p:nvPicPr>
          <p:cNvPr id="136" name="Google Shape;136;p8"/>
          <p:cNvPicPr preferRelativeResize="0"/>
          <p:nvPr/>
        </p:nvPicPr>
        <p:blipFill rotWithShape="1">
          <a:blip r:embed="rId5">
            <a:alphaModFix/>
          </a:blip>
          <a:srcRect/>
          <a:stretch/>
        </p:blipFill>
        <p:spPr>
          <a:xfrm>
            <a:off x="4208942" y="3631821"/>
            <a:ext cx="93600" cy="93600"/>
          </a:xfrm>
          <a:prstGeom prst="rect">
            <a:avLst/>
          </a:prstGeom>
          <a:noFill/>
          <a:ln>
            <a:noFill/>
          </a:ln>
        </p:spPr>
      </p:pic>
      <p:pic>
        <p:nvPicPr>
          <p:cNvPr id="137" name="Google Shape;137;p8"/>
          <p:cNvPicPr preferRelativeResize="0"/>
          <p:nvPr/>
        </p:nvPicPr>
        <p:blipFill rotWithShape="1">
          <a:blip r:embed="rId5">
            <a:alphaModFix/>
          </a:blip>
          <a:srcRect/>
          <a:stretch/>
        </p:blipFill>
        <p:spPr>
          <a:xfrm>
            <a:off x="4208942" y="3503221"/>
            <a:ext cx="93600" cy="93600"/>
          </a:xfrm>
          <a:prstGeom prst="rect">
            <a:avLst/>
          </a:prstGeom>
          <a:noFill/>
          <a:ln>
            <a:noFill/>
          </a:ln>
        </p:spPr>
      </p:pic>
      <p:grpSp>
        <p:nvGrpSpPr>
          <p:cNvPr id="138" name="Google Shape;138;p8"/>
          <p:cNvGrpSpPr/>
          <p:nvPr/>
        </p:nvGrpSpPr>
        <p:grpSpPr>
          <a:xfrm>
            <a:off x="369675" y="2954013"/>
            <a:ext cx="4104317" cy="900009"/>
            <a:chOff x="369675" y="2746192"/>
            <a:chExt cx="4104317" cy="900008"/>
          </a:xfrm>
        </p:grpSpPr>
        <p:pic>
          <p:nvPicPr>
            <p:cNvPr id="139" name="Google Shape;139;p8"/>
            <p:cNvPicPr preferRelativeResize="0"/>
            <p:nvPr/>
          </p:nvPicPr>
          <p:blipFill rotWithShape="1">
            <a:blip r:embed="rId3">
              <a:alphaModFix/>
            </a:blip>
            <a:srcRect/>
            <a:stretch/>
          </p:blipFill>
          <p:spPr>
            <a:xfrm>
              <a:off x="369675" y="2746200"/>
              <a:ext cx="900000" cy="900000"/>
            </a:xfrm>
            <a:prstGeom prst="rect">
              <a:avLst/>
            </a:prstGeom>
            <a:noFill/>
            <a:ln>
              <a:noFill/>
            </a:ln>
          </p:spPr>
        </p:pic>
        <p:pic>
          <p:nvPicPr>
            <p:cNvPr id="140" name="Google Shape;140;p8"/>
            <p:cNvPicPr preferRelativeResize="0"/>
            <p:nvPr/>
          </p:nvPicPr>
          <p:blipFill rotWithShape="1">
            <a:blip r:embed="rId3">
              <a:alphaModFix/>
            </a:blip>
            <a:srcRect/>
            <a:stretch/>
          </p:blipFill>
          <p:spPr>
            <a:xfrm>
              <a:off x="1417100" y="2746200"/>
              <a:ext cx="900000" cy="900000"/>
            </a:xfrm>
            <a:prstGeom prst="rect">
              <a:avLst/>
            </a:prstGeom>
            <a:noFill/>
            <a:ln>
              <a:noFill/>
            </a:ln>
          </p:spPr>
        </p:pic>
        <p:pic>
          <p:nvPicPr>
            <p:cNvPr id="141" name="Google Shape;141;p8"/>
            <p:cNvPicPr preferRelativeResize="0"/>
            <p:nvPr/>
          </p:nvPicPr>
          <p:blipFill rotWithShape="1">
            <a:blip r:embed="rId4">
              <a:alphaModFix/>
            </a:blip>
            <a:srcRect/>
            <a:stretch/>
          </p:blipFill>
          <p:spPr>
            <a:xfrm rot="-5400000">
              <a:off x="2062990" y="3147730"/>
              <a:ext cx="900000" cy="96923"/>
            </a:xfrm>
            <a:prstGeom prst="rect">
              <a:avLst/>
            </a:prstGeom>
            <a:noFill/>
            <a:ln>
              <a:noFill/>
            </a:ln>
          </p:spPr>
        </p:pic>
        <p:pic>
          <p:nvPicPr>
            <p:cNvPr id="142" name="Google Shape;142;p8"/>
            <p:cNvPicPr preferRelativeResize="0"/>
            <p:nvPr/>
          </p:nvPicPr>
          <p:blipFill rotWithShape="1">
            <a:blip r:embed="rId4">
              <a:alphaModFix/>
            </a:blip>
            <a:srcRect/>
            <a:stretch/>
          </p:blipFill>
          <p:spPr>
            <a:xfrm rot="-5400000">
              <a:off x="2237765" y="3147730"/>
              <a:ext cx="900000" cy="96923"/>
            </a:xfrm>
            <a:prstGeom prst="rect">
              <a:avLst/>
            </a:prstGeom>
            <a:noFill/>
            <a:ln>
              <a:noFill/>
            </a:ln>
          </p:spPr>
        </p:pic>
        <p:pic>
          <p:nvPicPr>
            <p:cNvPr id="143" name="Google Shape;143;p8"/>
            <p:cNvPicPr preferRelativeResize="0"/>
            <p:nvPr/>
          </p:nvPicPr>
          <p:blipFill rotWithShape="1">
            <a:blip r:embed="rId4">
              <a:alphaModFix/>
            </a:blip>
            <a:srcRect/>
            <a:stretch/>
          </p:blipFill>
          <p:spPr>
            <a:xfrm rot="-5400000">
              <a:off x="2412540" y="3147730"/>
              <a:ext cx="900000" cy="96923"/>
            </a:xfrm>
            <a:prstGeom prst="rect">
              <a:avLst/>
            </a:prstGeom>
            <a:noFill/>
            <a:ln>
              <a:noFill/>
            </a:ln>
          </p:spPr>
        </p:pic>
        <p:pic>
          <p:nvPicPr>
            <p:cNvPr id="144" name="Google Shape;144;p8"/>
            <p:cNvPicPr preferRelativeResize="0"/>
            <p:nvPr/>
          </p:nvPicPr>
          <p:blipFill rotWithShape="1">
            <a:blip r:embed="rId4">
              <a:alphaModFix/>
            </a:blip>
            <a:srcRect/>
            <a:stretch/>
          </p:blipFill>
          <p:spPr>
            <a:xfrm rot="-5400000">
              <a:off x="2587315" y="3147730"/>
              <a:ext cx="900000" cy="96923"/>
            </a:xfrm>
            <a:prstGeom prst="rect">
              <a:avLst/>
            </a:prstGeom>
            <a:noFill/>
            <a:ln>
              <a:noFill/>
            </a:ln>
          </p:spPr>
        </p:pic>
        <p:pic>
          <p:nvPicPr>
            <p:cNvPr id="145" name="Google Shape;145;p8"/>
            <p:cNvPicPr preferRelativeResize="0"/>
            <p:nvPr/>
          </p:nvPicPr>
          <p:blipFill rotWithShape="1">
            <a:blip r:embed="rId4">
              <a:alphaModFix/>
            </a:blip>
            <a:srcRect/>
            <a:stretch/>
          </p:blipFill>
          <p:spPr>
            <a:xfrm rot="-5400000">
              <a:off x="2762090" y="3147730"/>
              <a:ext cx="900000" cy="96923"/>
            </a:xfrm>
            <a:prstGeom prst="rect">
              <a:avLst/>
            </a:prstGeom>
            <a:noFill/>
            <a:ln>
              <a:noFill/>
            </a:ln>
          </p:spPr>
        </p:pic>
        <p:pic>
          <p:nvPicPr>
            <p:cNvPr id="146" name="Google Shape;146;p8"/>
            <p:cNvPicPr preferRelativeResize="0"/>
            <p:nvPr/>
          </p:nvPicPr>
          <p:blipFill rotWithShape="1">
            <a:blip r:embed="rId4">
              <a:alphaModFix/>
            </a:blip>
            <a:srcRect/>
            <a:stretch/>
          </p:blipFill>
          <p:spPr>
            <a:xfrm rot="-5400000">
              <a:off x="2936865" y="3147730"/>
              <a:ext cx="900000" cy="96923"/>
            </a:xfrm>
            <a:prstGeom prst="rect">
              <a:avLst/>
            </a:prstGeom>
            <a:noFill/>
            <a:ln>
              <a:noFill/>
            </a:ln>
          </p:spPr>
        </p:pic>
        <p:pic>
          <p:nvPicPr>
            <p:cNvPr id="147" name="Google Shape;147;p8"/>
            <p:cNvPicPr preferRelativeResize="0"/>
            <p:nvPr/>
          </p:nvPicPr>
          <p:blipFill rotWithShape="1">
            <a:blip r:embed="rId4">
              <a:alphaModFix/>
            </a:blip>
            <a:srcRect/>
            <a:stretch/>
          </p:blipFill>
          <p:spPr>
            <a:xfrm rot="-5400000">
              <a:off x="3111640" y="3147730"/>
              <a:ext cx="900000" cy="96923"/>
            </a:xfrm>
            <a:prstGeom prst="rect">
              <a:avLst/>
            </a:prstGeom>
            <a:noFill/>
            <a:ln>
              <a:noFill/>
            </a:ln>
          </p:spPr>
        </p:pic>
        <p:pic>
          <p:nvPicPr>
            <p:cNvPr id="148" name="Google Shape;148;p8"/>
            <p:cNvPicPr preferRelativeResize="0"/>
            <p:nvPr/>
          </p:nvPicPr>
          <p:blipFill rotWithShape="1">
            <a:blip r:embed="rId4">
              <a:alphaModFix/>
            </a:blip>
            <a:srcRect/>
            <a:stretch/>
          </p:blipFill>
          <p:spPr>
            <a:xfrm rot="-5400000">
              <a:off x="3286415" y="3147730"/>
              <a:ext cx="900000" cy="96923"/>
            </a:xfrm>
            <a:prstGeom prst="rect">
              <a:avLst/>
            </a:prstGeom>
            <a:noFill/>
            <a:ln>
              <a:noFill/>
            </a:ln>
          </p:spPr>
        </p:pic>
        <p:pic>
          <p:nvPicPr>
            <p:cNvPr id="149" name="Google Shape;149;p8"/>
            <p:cNvPicPr preferRelativeResize="0"/>
            <p:nvPr/>
          </p:nvPicPr>
          <p:blipFill rotWithShape="1">
            <a:blip r:embed="rId4">
              <a:alphaModFix/>
            </a:blip>
            <a:srcRect/>
            <a:stretch/>
          </p:blipFill>
          <p:spPr>
            <a:xfrm rot="-5400000">
              <a:off x="3461190" y="3147730"/>
              <a:ext cx="900000" cy="96923"/>
            </a:xfrm>
            <a:prstGeom prst="rect">
              <a:avLst/>
            </a:prstGeom>
            <a:noFill/>
            <a:ln>
              <a:noFill/>
            </a:ln>
          </p:spPr>
        </p:pic>
        <p:pic>
          <p:nvPicPr>
            <p:cNvPr id="150" name="Google Shape;150;p8"/>
            <p:cNvPicPr preferRelativeResize="0"/>
            <p:nvPr/>
          </p:nvPicPr>
          <p:blipFill rotWithShape="1">
            <a:blip r:embed="rId5">
              <a:alphaModFix/>
            </a:blip>
            <a:srcRect/>
            <a:stretch/>
          </p:blipFill>
          <p:spPr>
            <a:xfrm>
              <a:off x="4037492" y="3552600"/>
              <a:ext cx="93600" cy="93600"/>
            </a:xfrm>
            <a:prstGeom prst="rect">
              <a:avLst/>
            </a:prstGeom>
            <a:noFill/>
            <a:ln>
              <a:noFill/>
            </a:ln>
          </p:spPr>
        </p:pic>
        <p:pic>
          <p:nvPicPr>
            <p:cNvPr id="151" name="Google Shape;151;p8"/>
            <p:cNvPicPr preferRelativeResize="0"/>
            <p:nvPr/>
          </p:nvPicPr>
          <p:blipFill rotWithShape="1">
            <a:blip r:embed="rId5">
              <a:alphaModFix/>
            </a:blip>
            <a:srcRect/>
            <a:stretch/>
          </p:blipFill>
          <p:spPr>
            <a:xfrm>
              <a:off x="4208942" y="3552600"/>
              <a:ext cx="93600" cy="93600"/>
            </a:xfrm>
            <a:prstGeom prst="rect">
              <a:avLst/>
            </a:prstGeom>
            <a:noFill/>
            <a:ln>
              <a:noFill/>
            </a:ln>
          </p:spPr>
        </p:pic>
        <p:pic>
          <p:nvPicPr>
            <p:cNvPr id="152" name="Google Shape;152;p8"/>
            <p:cNvPicPr preferRelativeResize="0"/>
            <p:nvPr/>
          </p:nvPicPr>
          <p:blipFill rotWithShape="1">
            <a:blip r:embed="rId5">
              <a:alphaModFix/>
            </a:blip>
            <a:srcRect/>
            <a:stretch/>
          </p:blipFill>
          <p:spPr>
            <a:xfrm>
              <a:off x="4380392" y="3552600"/>
              <a:ext cx="93600" cy="93600"/>
            </a:xfrm>
            <a:prstGeom prst="rect">
              <a:avLst/>
            </a:prstGeom>
            <a:noFill/>
            <a:ln>
              <a:noFill/>
            </a:ln>
          </p:spPr>
        </p:pic>
      </p:grpSp>
      <p:pic>
        <p:nvPicPr>
          <p:cNvPr id="153" name="Google Shape;153;p8"/>
          <p:cNvPicPr preferRelativeResize="0"/>
          <p:nvPr/>
        </p:nvPicPr>
        <p:blipFill rotWithShape="1">
          <a:blip r:embed="rId5">
            <a:alphaModFix/>
          </a:blip>
          <a:srcRect/>
          <a:stretch/>
        </p:blipFill>
        <p:spPr>
          <a:xfrm>
            <a:off x="4380392" y="3631821"/>
            <a:ext cx="93600" cy="93600"/>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4380392" y="3503221"/>
            <a:ext cx="93600" cy="93600"/>
          </a:xfrm>
          <a:prstGeom prst="rect">
            <a:avLst/>
          </a:prstGeom>
          <a:noFill/>
          <a:ln>
            <a:noFill/>
          </a:ln>
        </p:spPr>
      </p:pic>
      <p:pic>
        <p:nvPicPr>
          <p:cNvPr id="155" name="Google Shape;155;p8"/>
          <p:cNvPicPr preferRelativeResize="0"/>
          <p:nvPr/>
        </p:nvPicPr>
        <p:blipFill rotWithShape="1">
          <a:blip r:embed="rId5">
            <a:alphaModFix/>
          </a:blip>
          <a:srcRect/>
          <a:stretch/>
        </p:blipFill>
        <p:spPr>
          <a:xfrm>
            <a:off x="4372167" y="4761771"/>
            <a:ext cx="93600" cy="93600"/>
          </a:xfrm>
          <a:prstGeom prst="rect">
            <a:avLst/>
          </a:prstGeom>
          <a:noFill/>
          <a:ln>
            <a:noFill/>
          </a:ln>
        </p:spPr>
      </p:pic>
      <p:pic>
        <p:nvPicPr>
          <p:cNvPr id="156" name="Google Shape;156;p8"/>
          <p:cNvPicPr preferRelativeResize="0"/>
          <p:nvPr/>
        </p:nvPicPr>
        <p:blipFill rotWithShape="1">
          <a:blip r:embed="rId5">
            <a:alphaModFix/>
          </a:blip>
          <a:srcRect/>
          <a:stretch/>
        </p:blipFill>
        <p:spPr>
          <a:xfrm>
            <a:off x="4372167" y="4633171"/>
            <a:ext cx="93600" cy="93600"/>
          </a:xfrm>
          <a:prstGeom prst="rect">
            <a:avLst/>
          </a:prstGeom>
          <a:noFill/>
          <a:ln>
            <a:noFill/>
          </a:ln>
        </p:spPr>
      </p:pic>
      <p:pic>
        <p:nvPicPr>
          <p:cNvPr id="157" name="Google Shape;157;p8"/>
          <p:cNvPicPr preferRelativeResize="0"/>
          <p:nvPr/>
        </p:nvPicPr>
        <p:blipFill rotWithShape="1">
          <a:blip r:embed="rId5">
            <a:alphaModFix/>
          </a:blip>
          <a:srcRect/>
          <a:stretch/>
        </p:blipFill>
        <p:spPr>
          <a:xfrm>
            <a:off x="4543617" y="4761771"/>
            <a:ext cx="93600" cy="93600"/>
          </a:xfrm>
          <a:prstGeom prst="rect">
            <a:avLst/>
          </a:prstGeom>
          <a:noFill/>
          <a:ln>
            <a:noFill/>
          </a:ln>
        </p:spPr>
      </p:pic>
      <p:pic>
        <p:nvPicPr>
          <p:cNvPr id="158" name="Google Shape;158;p8"/>
          <p:cNvPicPr preferRelativeResize="0"/>
          <p:nvPr/>
        </p:nvPicPr>
        <p:blipFill rotWithShape="1">
          <a:blip r:embed="rId5">
            <a:alphaModFix/>
          </a:blip>
          <a:srcRect/>
          <a:stretch/>
        </p:blipFill>
        <p:spPr>
          <a:xfrm>
            <a:off x="4543617" y="4633171"/>
            <a:ext cx="93600" cy="93600"/>
          </a:xfrm>
          <a:prstGeom prst="rect">
            <a:avLst/>
          </a:prstGeom>
          <a:noFill/>
          <a:ln>
            <a:noFill/>
          </a:ln>
        </p:spPr>
      </p:pic>
      <p:grpSp>
        <p:nvGrpSpPr>
          <p:cNvPr id="159" name="Google Shape;159;p8"/>
          <p:cNvGrpSpPr/>
          <p:nvPr/>
        </p:nvGrpSpPr>
        <p:grpSpPr>
          <a:xfrm>
            <a:off x="376500" y="4083963"/>
            <a:ext cx="4432167" cy="900008"/>
            <a:chOff x="376500" y="3876142"/>
            <a:chExt cx="4432167" cy="900008"/>
          </a:xfrm>
        </p:grpSpPr>
        <p:pic>
          <p:nvPicPr>
            <p:cNvPr id="160" name="Google Shape;160;p8"/>
            <p:cNvPicPr preferRelativeResize="0"/>
            <p:nvPr/>
          </p:nvPicPr>
          <p:blipFill rotWithShape="1">
            <a:blip r:embed="rId3">
              <a:alphaModFix/>
            </a:blip>
            <a:srcRect/>
            <a:stretch/>
          </p:blipFill>
          <p:spPr>
            <a:xfrm>
              <a:off x="376500" y="3876150"/>
              <a:ext cx="900000" cy="900000"/>
            </a:xfrm>
            <a:prstGeom prst="rect">
              <a:avLst/>
            </a:prstGeom>
            <a:noFill/>
            <a:ln>
              <a:noFill/>
            </a:ln>
          </p:spPr>
        </p:pic>
        <p:pic>
          <p:nvPicPr>
            <p:cNvPr id="161" name="Google Shape;161;p8"/>
            <p:cNvPicPr preferRelativeResize="0"/>
            <p:nvPr/>
          </p:nvPicPr>
          <p:blipFill rotWithShape="1">
            <a:blip r:embed="rId3">
              <a:alphaModFix/>
            </a:blip>
            <a:srcRect/>
            <a:stretch/>
          </p:blipFill>
          <p:spPr>
            <a:xfrm>
              <a:off x="1417100" y="3876150"/>
              <a:ext cx="900000" cy="900000"/>
            </a:xfrm>
            <a:prstGeom prst="rect">
              <a:avLst/>
            </a:prstGeom>
            <a:noFill/>
            <a:ln>
              <a:noFill/>
            </a:ln>
          </p:spPr>
        </p:pic>
        <p:pic>
          <p:nvPicPr>
            <p:cNvPr id="162" name="Google Shape;162;p8"/>
            <p:cNvPicPr preferRelativeResize="0"/>
            <p:nvPr/>
          </p:nvPicPr>
          <p:blipFill rotWithShape="1">
            <a:blip r:embed="rId3">
              <a:alphaModFix/>
            </a:blip>
            <a:srcRect/>
            <a:stretch/>
          </p:blipFill>
          <p:spPr>
            <a:xfrm>
              <a:off x="2457700" y="3876150"/>
              <a:ext cx="900000" cy="900000"/>
            </a:xfrm>
            <a:prstGeom prst="rect">
              <a:avLst/>
            </a:prstGeom>
            <a:noFill/>
            <a:ln>
              <a:noFill/>
            </a:ln>
          </p:spPr>
        </p:pic>
        <p:pic>
          <p:nvPicPr>
            <p:cNvPr id="163" name="Google Shape;163;p8"/>
            <p:cNvPicPr preferRelativeResize="0"/>
            <p:nvPr/>
          </p:nvPicPr>
          <p:blipFill rotWithShape="1">
            <a:blip r:embed="rId4">
              <a:alphaModFix/>
            </a:blip>
            <a:srcRect/>
            <a:stretch/>
          </p:blipFill>
          <p:spPr>
            <a:xfrm rot="-5400000">
              <a:off x="3096765" y="4277680"/>
              <a:ext cx="900000" cy="96923"/>
            </a:xfrm>
            <a:prstGeom prst="rect">
              <a:avLst/>
            </a:prstGeom>
            <a:noFill/>
            <a:ln>
              <a:noFill/>
            </a:ln>
          </p:spPr>
        </p:pic>
        <p:pic>
          <p:nvPicPr>
            <p:cNvPr id="164" name="Google Shape;164;p8"/>
            <p:cNvPicPr preferRelativeResize="0"/>
            <p:nvPr/>
          </p:nvPicPr>
          <p:blipFill rotWithShape="1">
            <a:blip r:embed="rId4">
              <a:alphaModFix/>
            </a:blip>
            <a:srcRect/>
            <a:stretch/>
          </p:blipFill>
          <p:spPr>
            <a:xfrm rot="-5400000">
              <a:off x="3271540" y="4277680"/>
              <a:ext cx="900000" cy="96923"/>
            </a:xfrm>
            <a:prstGeom prst="rect">
              <a:avLst/>
            </a:prstGeom>
            <a:noFill/>
            <a:ln>
              <a:noFill/>
            </a:ln>
          </p:spPr>
        </p:pic>
        <p:pic>
          <p:nvPicPr>
            <p:cNvPr id="165" name="Google Shape;165;p8"/>
            <p:cNvPicPr preferRelativeResize="0"/>
            <p:nvPr/>
          </p:nvPicPr>
          <p:blipFill rotWithShape="1">
            <a:blip r:embed="rId4">
              <a:alphaModFix/>
            </a:blip>
            <a:srcRect/>
            <a:stretch/>
          </p:blipFill>
          <p:spPr>
            <a:xfrm rot="-5400000">
              <a:off x="3446315" y="4277680"/>
              <a:ext cx="900000" cy="96923"/>
            </a:xfrm>
            <a:prstGeom prst="rect">
              <a:avLst/>
            </a:prstGeom>
            <a:noFill/>
            <a:ln>
              <a:noFill/>
            </a:ln>
          </p:spPr>
        </p:pic>
        <p:pic>
          <p:nvPicPr>
            <p:cNvPr id="166" name="Google Shape;166;p8"/>
            <p:cNvPicPr preferRelativeResize="0"/>
            <p:nvPr/>
          </p:nvPicPr>
          <p:blipFill rotWithShape="1">
            <a:blip r:embed="rId4">
              <a:alphaModFix/>
            </a:blip>
            <a:srcRect/>
            <a:stretch/>
          </p:blipFill>
          <p:spPr>
            <a:xfrm rot="-5400000">
              <a:off x="3621090" y="4277680"/>
              <a:ext cx="900000" cy="96923"/>
            </a:xfrm>
            <a:prstGeom prst="rect">
              <a:avLst/>
            </a:prstGeom>
            <a:noFill/>
            <a:ln>
              <a:noFill/>
            </a:ln>
          </p:spPr>
        </p:pic>
        <p:pic>
          <p:nvPicPr>
            <p:cNvPr id="167" name="Google Shape;167;p8"/>
            <p:cNvPicPr preferRelativeResize="0"/>
            <p:nvPr/>
          </p:nvPicPr>
          <p:blipFill rotWithShape="1">
            <a:blip r:embed="rId4">
              <a:alphaModFix/>
            </a:blip>
            <a:srcRect/>
            <a:stretch/>
          </p:blipFill>
          <p:spPr>
            <a:xfrm rot="-5400000">
              <a:off x="3795865" y="4277680"/>
              <a:ext cx="900000" cy="96923"/>
            </a:xfrm>
            <a:prstGeom prst="rect">
              <a:avLst/>
            </a:prstGeom>
            <a:noFill/>
            <a:ln>
              <a:noFill/>
            </a:ln>
          </p:spPr>
        </p:pic>
        <p:pic>
          <p:nvPicPr>
            <p:cNvPr id="168" name="Google Shape;168;p8"/>
            <p:cNvPicPr preferRelativeResize="0"/>
            <p:nvPr/>
          </p:nvPicPr>
          <p:blipFill rotWithShape="1">
            <a:blip r:embed="rId5">
              <a:alphaModFix/>
            </a:blip>
            <a:srcRect/>
            <a:stretch/>
          </p:blipFill>
          <p:spPr>
            <a:xfrm>
              <a:off x="4372167" y="4682550"/>
              <a:ext cx="93600" cy="93600"/>
            </a:xfrm>
            <a:prstGeom prst="rect">
              <a:avLst/>
            </a:prstGeom>
            <a:noFill/>
            <a:ln>
              <a:noFill/>
            </a:ln>
          </p:spPr>
        </p:pic>
        <p:pic>
          <p:nvPicPr>
            <p:cNvPr id="169" name="Google Shape;169;p8"/>
            <p:cNvPicPr preferRelativeResize="0"/>
            <p:nvPr/>
          </p:nvPicPr>
          <p:blipFill rotWithShape="1">
            <a:blip r:embed="rId5">
              <a:alphaModFix/>
            </a:blip>
            <a:srcRect/>
            <a:stretch/>
          </p:blipFill>
          <p:spPr>
            <a:xfrm>
              <a:off x="4543617" y="4682550"/>
              <a:ext cx="93600" cy="93600"/>
            </a:xfrm>
            <a:prstGeom prst="rect">
              <a:avLst/>
            </a:prstGeom>
            <a:noFill/>
            <a:ln>
              <a:noFill/>
            </a:ln>
          </p:spPr>
        </p:pic>
        <p:pic>
          <p:nvPicPr>
            <p:cNvPr id="170" name="Google Shape;170;p8"/>
            <p:cNvPicPr preferRelativeResize="0"/>
            <p:nvPr/>
          </p:nvPicPr>
          <p:blipFill rotWithShape="1">
            <a:blip r:embed="rId5">
              <a:alphaModFix/>
            </a:blip>
            <a:srcRect/>
            <a:stretch/>
          </p:blipFill>
          <p:spPr>
            <a:xfrm>
              <a:off x="4715067" y="4682550"/>
              <a:ext cx="93600" cy="93600"/>
            </a:xfrm>
            <a:prstGeom prst="rect">
              <a:avLst/>
            </a:prstGeom>
            <a:noFill/>
            <a:ln>
              <a:noFill/>
            </a:ln>
          </p:spPr>
        </p:pic>
        <p:pic>
          <p:nvPicPr>
            <p:cNvPr id="171" name="Google Shape;171;p8"/>
            <p:cNvPicPr preferRelativeResize="0"/>
            <p:nvPr/>
          </p:nvPicPr>
          <p:blipFill rotWithShape="1">
            <a:blip r:embed="rId5">
              <a:alphaModFix/>
            </a:blip>
            <a:srcRect/>
            <a:stretch/>
          </p:blipFill>
          <p:spPr>
            <a:xfrm>
              <a:off x="4715067" y="4553950"/>
              <a:ext cx="93600" cy="93600"/>
            </a:xfrm>
            <a:prstGeom prst="rect">
              <a:avLst/>
            </a:prstGeom>
            <a:noFill/>
            <a:ln>
              <a:noFill/>
            </a:ln>
          </p:spPr>
        </p:pic>
        <p:pic>
          <p:nvPicPr>
            <p:cNvPr id="172" name="Google Shape;172;p8"/>
            <p:cNvPicPr preferRelativeResize="0"/>
            <p:nvPr/>
          </p:nvPicPr>
          <p:blipFill rotWithShape="1">
            <a:blip r:embed="rId5">
              <a:alphaModFix/>
            </a:blip>
            <a:srcRect/>
            <a:stretch/>
          </p:blipFill>
          <p:spPr>
            <a:xfrm>
              <a:off x="4715067" y="4425350"/>
              <a:ext cx="93600" cy="93600"/>
            </a:xfrm>
            <a:prstGeom prst="rect">
              <a:avLst/>
            </a:prstGeom>
            <a:noFill/>
            <a:ln>
              <a:noFill/>
            </a:ln>
          </p:spPr>
        </p:pic>
      </p:grpSp>
      <p:sp>
        <p:nvSpPr>
          <p:cNvPr id="173" name="Google Shape;173;p8"/>
          <p:cNvSpPr txBox="1"/>
          <p:nvPr/>
        </p:nvSpPr>
        <p:spPr>
          <a:xfrm>
            <a:off x="369674" y="5156984"/>
            <a:ext cx="10299900" cy="9132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Write the numbers in ascending order: 		_____, _____, _____	</a:t>
            </a:r>
            <a:endParaRPr/>
          </a:p>
          <a:p>
            <a:pPr marL="0" marR="0" lvl="0" indent="0" algn="l" rtl="0">
              <a:lnSpc>
                <a:spcPct val="100000"/>
              </a:lnSpc>
              <a:spcBef>
                <a:spcPts val="100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Write the numbers in descending order: 		_____, _____, _____	</a:t>
            </a:r>
            <a:endParaRPr/>
          </a:p>
        </p:txBody>
      </p:sp>
      <p:sp>
        <p:nvSpPr>
          <p:cNvPr id="174" name="Google Shape;174;p8"/>
          <p:cNvSpPr txBox="1"/>
          <p:nvPr/>
        </p:nvSpPr>
        <p:spPr>
          <a:xfrm>
            <a:off x="5906961" y="5116334"/>
            <a:ext cx="2268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299     359     360</a:t>
            </a:r>
            <a:endParaRPr dirty="0"/>
          </a:p>
        </p:txBody>
      </p:sp>
      <p:sp>
        <p:nvSpPr>
          <p:cNvPr id="175" name="Google Shape;175;p8"/>
          <p:cNvSpPr txBox="1"/>
          <p:nvPr/>
        </p:nvSpPr>
        <p:spPr>
          <a:xfrm>
            <a:off x="5906961" y="5660073"/>
            <a:ext cx="217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360     359     299</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childTnLst>
              </p:cTn>
              <p:nextCondLst>
                <p:cond evt="onClick" delay="0">
                  <p:tgtEl>
                    <p:spTgt spid="123"/>
                  </p:tgtEl>
                </p:cond>
              </p:nextCondLst>
            </p:seq>
          </p:childTnLst>
        </p:cTn>
      </p:par>
    </p:tnLst>
    <p:bldLst>
      <p:bldP spid="174" grpId="0"/>
      <p:bldP spid="1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182" name="Google Shape;182;p9" descr="Diagram&#10;&#10;Description automatically generated with medium confidence"/>
          <p:cNvPicPr preferRelativeResize="0"/>
          <p:nvPr/>
        </p:nvPicPr>
        <p:blipFill rotWithShape="1">
          <a:blip r:embed="rId3">
            <a:alphaModFix/>
          </a:blip>
          <a:srcRect/>
          <a:stretch/>
        </p:blipFill>
        <p:spPr>
          <a:xfrm>
            <a:off x="263524" y="1077157"/>
            <a:ext cx="7848600" cy="278892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2596</Words>
  <Application>Microsoft Macintosh PowerPoint</Application>
  <PresentationFormat>Widescreen</PresentationFormat>
  <Paragraphs>202</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order numbers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Ordering objects and numbers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2022-08-24T17:55:26Z</dcterms:modified>
</cp:coreProperties>
</file>