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77"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a:srgbClr val="A7D8D6"/>
    <a:srgbClr val="FDB793"/>
    <a:srgbClr val="FDE794"/>
    <a:srgbClr val="D5C2FF"/>
    <a:srgbClr val="F5C6D9"/>
    <a:srgbClr val="FC97A8"/>
    <a:srgbClr val="9FD9FA"/>
    <a:srgbClr val="222222"/>
    <a:srgbClr val="219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415"/>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Answers will vary depending on numbers created. </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have you made? Where do you put ‘and’? Where do the commas go when you write the number in numerals? Did your partner get the same answers as you?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need to have the correct answer themselves to check their work with their partner, some may not have the correct answer themselves.</a:t>
            </a:r>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need to have a good understanding of the place value of each digit in a number in order to write the number accurately in words. Use these slides to recap the value of digits in a number (using place value charts and Gattegno charts as support).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I mean by ‘value’ of the digit? Which column is the digit 5 in in this number? How is this different to the other numbers? Why is the position of a digit within a number important?</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they all have a value of 5.</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Represent the numbers using different resources.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ones/ tens etc are there? How many thousands are there? How do I write this as in numerals? Do I always include the zeros? Which column needs a zero? Why?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write 97,614 or include all the zeros.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Change the number and identify the value of each digit again. Encourage pupils to identify that the Gattegno chart shows the value of the digits.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included a zero to represent ‘and’ .</a:t>
            </a:r>
            <a:endParaRPr lang="en-GB" b="0" dirty="0">
              <a:effectLst/>
            </a:endParaRPr>
          </a:p>
          <a:p>
            <a:pPr rtl="0"/>
            <a:r>
              <a:rPr lang="en-GB" sz="1200" b="0" i="0" u="none" strike="noStrike" kern="1200" dirty="0">
                <a:solidFill>
                  <a:schemeClr val="tx1"/>
                </a:solidFill>
                <a:effectLst/>
                <a:latin typeface="+mn-lt"/>
                <a:ea typeface="+mn-ea"/>
                <a:cs typeface="+mn-cs"/>
              </a:rPr>
              <a:t>B – The pupil has misread 12 as 20. </a:t>
            </a:r>
          </a:p>
          <a:p>
            <a:pPr rtl="0"/>
            <a:r>
              <a:rPr lang="en-GB" sz="1200" b="0" i="0" u="none" strike="noStrike" kern="1200" dirty="0">
                <a:solidFill>
                  <a:schemeClr val="tx1"/>
                </a:solidFill>
                <a:effectLst/>
                <a:latin typeface="+mn-lt"/>
                <a:ea typeface="+mn-ea"/>
                <a:cs typeface="+mn-cs"/>
              </a:rPr>
              <a:t>C – Correct answer. </a:t>
            </a:r>
          </a:p>
          <a:p>
            <a:pPr rtl="0"/>
            <a:r>
              <a:rPr lang="en-GB" sz="1200" b="0" i="0" u="none" strike="noStrike" kern="1200" dirty="0">
                <a:solidFill>
                  <a:schemeClr val="tx1"/>
                </a:solidFill>
                <a:effectLst/>
                <a:latin typeface="+mn-lt"/>
                <a:ea typeface="+mn-ea"/>
                <a:cs typeface="+mn-cs"/>
              </a:rPr>
              <a:t>D – While the parts are correct, this is one number, not three. The pupil may not understand how to write this as one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does the x digit represent? How do you know? What would happen if I swapped these two digits? What is the importance of the 0?</a:t>
            </a:r>
          </a:p>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Further Practice – </a:t>
            </a:r>
            <a:r>
              <a:rPr lang="en-GB" dirty="0">
                <a:latin typeface="Arial"/>
                <a:ea typeface="Arial"/>
                <a:cs typeface="Arial"/>
                <a:sym typeface="Arial"/>
              </a:rPr>
              <a:t>Provide pupils with more numbers, and representations to match together or pairs of pupils create a list of three number and three representations for their partner to match.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a:t>
            </a:r>
            <a:r>
              <a:rPr lang="en-GB" b="1" dirty="0">
                <a:latin typeface="Arial"/>
                <a:ea typeface="Arial"/>
                <a:cs typeface="Arial"/>
                <a:sym typeface="Arial"/>
              </a:rPr>
              <a:t>–</a:t>
            </a:r>
            <a:r>
              <a:rPr lang="en-GB" dirty="0">
                <a:latin typeface="Arial"/>
                <a:ea typeface="Arial"/>
                <a:cs typeface="Arial"/>
                <a:sym typeface="Arial"/>
              </a:rPr>
              <a:t> How many ways can you represent one number? Prove that you have found all the representations.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discuss the structure of larger numbers and when commas/ ands are used in a number. Numbers are grouped into threes with commas separating the groups of threes.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you say this out loud? How do you write this? Where do you put the commas? Where do you write ands? How do you know? </a:t>
            </a:r>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the hundreds/ tens columns? How do I write this word? Where do I put the commas? How do I say/ write this? Where do the ‘ands’ go?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know how to say numbers including place holders.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Create a different number using the place value chart/ counters and write the number using words and numerals.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Is this a good explanation of how to write the number in words? ‘Put and between hundreds and tens’.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60456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4,361,250.    four million, three hundred and sixty-one thousand, two hundred and fifty. </a:t>
            </a:r>
          </a:p>
          <a:p>
            <a:pPr marL="228600" indent="-228600" rtl="0">
              <a:buAutoNum type="alphaLcParenR"/>
            </a:pPr>
            <a:r>
              <a:rPr lang="en-GB" dirty="0"/>
              <a:t>Answers will vary.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charts and counters, Gattegno charts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These numbers involve place holders, where do they go? What is half a million in numerals? What do you notice about the numbers (after half a million)?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find the inclusion of place holders difficult.</a:t>
            </a:r>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4,032,810</a:t>
            </a:r>
          </a:p>
          <a:p>
            <a:pPr marL="228600" indent="-228600" rtl="0">
              <a:buAutoNum type="alphaLcParenR"/>
            </a:pPr>
            <a:r>
              <a:rPr lang="en-GB" dirty="0"/>
              <a:t>4,328,100</a:t>
            </a:r>
          </a:p>
          <a:p>
            <a:pPr marL="228600" indent="-228600" rtl="0">
              <a:buAutoNum type="alphaLcParenR"/>
            </a:pPr>
            <a:r>
              <a:rPr lang="en-GB" dirty="0"/>
              <a:t>4,102,830</a:t>
            </a:r>
          </a:p>
          <a:p>
            <a:pPr marL="228600" indent="-228600" rtl="0">
              <a:buAutoNum type="alphaLcParenR"/>
            </a:pPr>
            <a:r>
              <a:rPr lang="en-GB" dirty="0"/>
              <a:t>4,120,803</a:t>
            </a:r>
          </a:p>
          <a:p>
            <a:pPr marL="228600" indent="-228600" rtl="0">
              <a:buAutoNum type="alphaLcParenR"/>
            </a:pPr>
            <a:r>
              <a:rPr lang="en-GB" dirty="0"/>
              <a:t>4,821,300</a:t>
            </a:r>
          </a:p>
          <a:p>
            <a:pPr marL="228600" indent="-228600" rtl="0">
              <a:buAutoNum type="alphaLcParenR"/>
            </a:pPr>
            <a:r>
              <a:rPr lang="en-GB" dirty="0"/>
              <a:t>4,830,210</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Digit cards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Is this the largest number he can make? Is this how you say/ write the number? What is wrong about the way Simon has written this number?</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know where to put ‘and’, especially as they have looked at examples where there are place holders that seem to move the ‘and’s closer together.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What is the smallest number you can make? Write it in numerals and words.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read and write numbers to 10,000,000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know how to read and write numbers to 10,000,000</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Write these numbers in numerals.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1941500"/>
            <a:ext cx="146877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500,000</a:t>
            </a:r>
          </a:p>
        </p:txBody>
      </p:sp>
      <p:sp>
        <p:nvSpPr>
          <p:cNvPr id="7" name="Rounded Rectangle 6">
            <a:extLst>
              <a:ext uri="{FF2B5EF4-FFF2-40B4-BE49-F238E27FC236}">
                <a16:creationId xmlns:a16="http://schemas.microsoft.com/office/drawing/2014/main" id="{DB5058FE-8C86-FE46-801E-BEDB014B5C16}"/>
              </a:ext>
            </a:extLst>
          </p:cNvPr>
          <p:cNvSpPr/>
          <p:nvPr/>
        </p:nvSpPr>
        <p:spPr>
          <a:xfrm>
            <a:off x="1624024" y="1842092"/>
            <a:ext cx="9525845"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Half a million</a:t>
            </a:r>
          </a:p>
        </p:txBody>
      </p:sp>
      <p:sp>
        <p:nvSpPr>
          <p:cNvPr id="8" name="Rounded Rectangle 7">
            <a:extLst>
              <a:ext uri="{FF2B5EF4-FFF2-40B4-BE49-F238E27FC236}">
                <a16:creationId xmlns:a16="http://schemas.microsoft.com/office/drawing/2014/main" id="{A3E2362E-8161-BD4C-A382-64A95B24BAB9}"/>
              </a:ext>
            </a:extLst>
          </p:cNvPr>
          <p:cNvSpPr/>
          <p:nvPr/>
        </p:nvSpPr>
        <p:spPr>
          <a:xfrm>
            <a:off x="1622114" y="3040992"/>
            <a:ext cx="9525845"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Two million, eight hundred and fifty thousand and twenty-seven</a:t>
            </a:r>
          </a:p>
        </p:txBody>
      </p:sp>
      <p:sp>
        <p:nvSpPr>
          <p:cNvPr id="9" name="Rounded Rectangle 8">
            <a:extLst>
              <a:ext uri="{FF2B5EF4-FFF2-40B4-BE49-F238E27FC236}">
                <a16:creationId xmlns:a16="http://schemas.microsoft.com/office/drawing/2014/main" id="{960A7717-EBF3-DD4E-9458-B49641B13FA8}"/>
              </a:ext>
            </a:extLst>
          </p:cNvPr>
          <p:cNvSpPr/>
          <p:nvPr/>
        </p:nvSpPr>
        <p:spPr>
          <a:xfrm>
            <a:off x="1622114" y="4239892"/>
            <a:ext cx="9525845"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Two million, eight hundred and seventy-two thousand, five hundred</a:t>
            </a:r>
          </a:p>
        </p:txBody>
      </p:sp>
      <p:sp>
        <p:nvSpPr>
          <p:cNvPr id="10" name="Rounded Rectangle 9">
            <a:extLst>
              <a:ext uri="{FF2B5EF4-FFF2-40B4-BE49-F238E27FC236}">
                <a16:creationId xmlns:a16="http://schemas.microsoft.com/office/drawing/2014/main" id="{50CE87E9-47E7-E944-BA52-62DFE0B4D68F}"/>
              </a:ext>
            </a:extLst>
          </p:cNvPr>
          <p:cNvSpPr/>
          <p:nvPr/>
        </p:nvSpPr>
        <p:spPr>
          <a:xfrm>
            <a:off x="1624024" y="5438791"/>
            <a:ext cx="9525845"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Two million, two hundred thousand, eight hundred and seventy-five</a:t>
            </a:r>
          </a:p>
        </p:txBody>
      </p:sp>
      <p:sp>
        <p:nvSpPr>
          <p:cNvPr id="11" name="TextBox 10">
            <a:extLst>
              <a:ext uri="{FF2B5EF4-FFF2-40B4-BE49-F238E27FC236}">
                <a16:creationId xmlns:a16="http://schemas.microsoft.com/office/drawing/2014/main" id="{1BDDE2EA-6F24-DA45-B757-8B89C4CF4DA7}"/>
              </a:ext>
            </a:extLst>
          </p:cNvPr>
          <p:cNvSpPr txBox="1"/>
          <p:nvPr/>
        </p:nvSpPr>
        <p:spPr>
          <a:xfrm>
            <a:off x="263046" y="3107893"/>
            <a:ext cx="146877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2,850,027</a:t>
            </a:r>
          </a:p>
        </p:txBody>
      </p:sp>
      <p:sp>
        <p:nvSpPr>
          <p:cNvPr id="12" name="TextBox 11">
            <a:extLst>
              <a:ext uri="{FF2B5EF4-FFF2-40B4-BE49-F238E27FC236}">
                <a16:creationId xmlns:a16="http://schemas.microsoft.com/office/drawing/2014/main" id="{D143AF2C-1EB5-DC4B-A461-272CB3578DF3}"/>
              </a:ext>
            </a:extLst>
          </p:cNvPr>
          <p:cNvSpPr txBox="1"/>
          <p:nvPr/>
        </p:nvSpPr>
        <p:spPr>
          <a:xfrm>
            <a:off x="263046" y="4324705"/>
            <a:ext cx="146877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2,872,500</a:t>
            </a:r>
          </a:p>
        </p:txBody>
      </p:sp>
      <p:sp>
        <p:nvSpPr>
          <p:cNvPr id="13" name="TextBox 12">
            <a:extLst>
              <a:ext uri="{FF2B5EF4-FFF2-40B4-BE49-F238E27FC236}">
                <a16:creationId xmlns:a16="http://schemas.microsoft.com/office/drawing/2014/main" id="{4F0FA872-11CF-4A4E-B2E6-C77EE523354A}"/>
              </a:ext>
            </a:extLst>
          </p:cNvPr>
          <p:cNvSpPr txBox="1"/>
          <p:nvPr/>
        </p:nvSpPr>
        <p:spPr>
          <a:xfrm>
            <a:off x="263046" y="5541517"/>
            <a:ext cx="146877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2,200,875</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nextCondLst>
                <p:cond evt="onClick" delay="0">
                  <p:tgtEl>
                    <p:spTgt spid="5"/>
                  </p:tgtEl>
                </p:cond>
              </p:nextCondLst>
            </p:seq>
          </p:childTnLst>
        </p:cTn>
      </p:par>
    </p:tnLst>
    <p:bldLst>
      <p:bldP spid="6"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Text&#10;&#10;Description automatically generated with medium confidence">
            <a:extLst>
              <a:ext uri="{FF2B5EF4-FFF2-40B4-BE49-F238E27FC236}">
                <a16:creationId xmlns:a16="http://schemas.microsoft.com/office/drawing/2014/main" id="{BF7BF2D9-B8F4-CF48-9C2E-9166B71FC900}"/>
              </a:ext>
            </a:extLst>
          </p:cNvPr>
          <p:cNvPicPr>
            <a:picLocks noChangeAspect="1"/>
          </p:cNvPicPr>
          <p:nvPr/>
        </p:nvPicPr>
        <p:blipFill>
          <a:blip r:embed="rId3"/>
          <a:stretch>
            <a:fillRect/>
          </a:stretch>
        </p:blipFill>
        <p:spPr>
          <a:xfrm>
            <a:off x="263524" y="1077157"/>
            <a:ext cx="7955280" cy="4008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024062"/>
          </a:xfrm>
        </p:spPr>
        <p:txBody>
          <a:bodyPr/>
          <a:lstStyle/>
          <a:p>
            <a:r>
              <a:rPr lang="en-GB" dirty="0"/>
              <a:t>Simon has these digit cards. </a:t>
            </a:r>
          </a:p>
          <a:p>
            <a:r>
              <a:rPr lang="en-GB" dirty="0"/>
              <a:t>He says, “The largest number I can make is nine million and seven hundred and fifty-four thousand and one hundred and twenty.”</a:t>
            </a:r>
          </a:p>
          <a:p>
            <a:r>
              <a:rPr lang="en-GB" b="1" dirty="0"/>
              <a:t>Do you agree?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4811777"/>
            <a:ext cx="1173688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Simon is right that this is the largest number he can make (9,754,120) but this is not how you write the number. Instead it is written: nine million, seven hundred and fifty-four thousand, one hundred and twenty. </a:t>
            </a:r>
          </a:p>
        </p:txBody>
      </p:sp>
      <p:grpSp>
        <p:nvGrpSpPr>
          <p:cNvPr id="4" name="Group 3">
            <a:extLst>
              <a:ext uri="{FF2B5EF4-FFF2-40B4-BE49-F238E27FC236}">
                <a16:creationId xmlns:a16="http://schemas.microsoft.com/office/drawing/2014/main" id="{5727DC73-4D26-E64C-8B83-62D57C2F3F2E}"/>
              </a:ext>
            </a:extLst>
          </p:cNvPr>
          <p:cNvGrpSpPr/>
          <p:nvPr/>
        </p:nvGrpSpPr>
        <p:grpSpPr>
          <a:xfrm>
            <a:off x="3087914" y="3299583"/>
            <a:ext cx="6016171" cy="979347"/>
            <a:chOff x="3087914" y="3093200"/>
            <a:chExt cx="6016171" cy="979347"/>
          </a:xfrm>
        </p:grpSpPr>
        <p:sp>
          <p:nvSpPr>
            <p:cNvPr id="7" name="Rounded Rectangle 6">
              <a:extLst>
                <a:ext uri="{FF2B5EF4-FFF2-40B4-BE49-F238E27FC236}">
                  <a16:creationId xmlns:a16="http://schemas.microsoft.com/office/drawing/2014/main" id="{3823D6E0-AA01-3245-92D9-4B7F00C001CA}"/>
                </a:ext>
              </a:extLst>
            </p:cNvPr>
            <p:cNvSpPr/>
            <p:nvPr/>
          </p:nvSpPr>
          <p:spPr>
            <a:xfrm>
              <a:off x="3087914" y="3093204"/>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7</a:t>
              </a:r>
              <a:endParaRPr lang="en-GB" sz="2400" dirty="0">
                <a:solidFill>
                  <a:srgbClr val="222222"/>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E45E9641-0DAF-0A49-9EDC-7534AF805B35}"/>
                </a:ext>
              </a:extLst>
            </p:cNvPr>
            <p:cNvSpPr/>
            <p:nvPr/>
          </p:nvSpPr>
          <p:spPr>
            <a:xfrm>
              <a:off x="3992124" y="3093203"/>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5</a:t>
              </a:r>
              <a:endParaRPr lang="en-GB" sz="2400"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B39EBA31-7CD5-2947-B8DE-9F0846B5F24E}"/>
                </a:ext>
              </a:extLst>
            </p:cNvPr>
            <p:cNvSpPr/>
            <p:nvPr/>
          </p:nvSpPr>
          <p:spPr>
            <a:xfrm>
              <a:off x="4896334" y="3093203"/>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0</a:t>
              </a:r>
              <a:endParaRPr lang="en-GB" sz="2400"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7664E269-5CF7-2148-ACA2-D32A65965A04}"/>
                </a:ext>
              </a:extLst>
            </p:cNvPr>
            <p:cNvSpPr/>
            <p:nvPr/>
          </p:nvSpPr>
          <p:spPr>
            <a:xfrm>
              <a:off x="5800544" y="3093202"/>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2</a:t>
              </a:r>
              <a:endParaRPr lang="en-GB" sz="24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B17E1A94-ED44-8A4D-85F2-4DBBFD3D81CF}"/>
                </a:ext>
              </a:extLst>
            </p:cNvPr>
            <p:cNvSpPr/>
            <p:nvPr/>
          </p:nvSpPr>
          <p:spPr>
            <a:xfrm>
              <a:off x="6704754" y="3093201"/>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4</a:t>
              </a:r>
              <a:endParaRPr lang="en-GB" sz="2400"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E6601C02-7E3D-7042-9DE9-6F3BE7C2435F}"/>
                </a:ext>
              </a:extLst>
            </p:cNvPr>
            <p:cNvSpPr/>
            <p:nvPr/>
          </p:nvSpPr>
          <p:spPr>
            <a:xfrm>
              <a:off x="7608964" y="3093201"/>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1</a:t>
              </a:r>
              <a:endParaRPr lang="en-GB" sz="2400" dirty="0">
                <a:solidFill>
                  <a:srgbClr val="222222"/>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D7B4693C-84D0-5947-806C-83EEBCC7DBB0}"/>
                </a:ext>
              </a:extLst>
            </p:cNvPr>
            <p:cNvSpPr/>
            <p:nvPr/>
          </p:nvSpPr>
          <p:spPr>
            <a:xfrm>
              <a:off x="8513174" y="3093200"/>
              <a:ext cx="590911" cy="97934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9</a:t>
              </a:r>
              <a:endParaRPr lang="en-GB" sz="2400" dirty="0">
                <a:solidFill>
                  <a:srgbClr val="222222"/>
                </a:solidFill>
                <a:latin typeface="Century Gothic" panose="020B0502020202020204" pitchFamily="34" charset="0"/>
              </a:endParaRPr>
            </a:p>
          </p:txBody>
        </p:sp>
      </p:gr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3" name="Picture 12" descr="Graphical user interface, text, application, chat or text message&#10;&#10;Description automatically generated">
            <a:extLst>
              <a:ext uri="{FF2B5EF4-FFF2-40B4-BE49-F238E27FC236}">
                <a16:creationId xmlns:a16="http://schemas.microsoft.com/office/drawing/2014/main" id="{578D7D2C-AF3A-D041-B7ED-A2829271A7F9}"/>
              </a:ext>
            </a:extLst>
          </p:cNvPr>
          <p:cNvPicPr>
            <a:picLocks noChangeAspect="1"/>
          </p:cNvPicPr>
          <p:nvPr/>
        </p:nvPicPr>
        <p:blipFill>
          <a:blip r:embed="rId3"/>
          <a:stretch>
            <a:fillRect/>
          </a:stretch>
        </p:blipFill>
        <p:spPr>
          <a:xfrm>
            <a:off x="263524" y="1077157"/>
            <a:ext cx="7833360" cy="1645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23517"/>
          </a:xfrm>
        </p:spPr>
        <p:txBody>
          <a:bodyPr/>
          <a:lstStyle/>
          <a:p>
            <a:r>
              <a:rPr lang="en-GB" b="1" dirty="0"/>
              <a:t>Make 7-digit number for a partner using the Gattegno chart. </a:t>
            </a:r>
          </a:p>
          <a:p>
            <a:r>
              <a:rPr lang="en-GB" b="1" dirty="0"/>
              <a:t>Can your partner write the number you have made in words and numerals? </a:t>
            </a:r>
          </a:p>
        </p:txBody>
      </p:sp>
      <p:pic>
        <p:nvPicPr>
          <p:cNvPr id="8" name="Picture 7" descr="Table&#10;&#10;Description automatically generated with low confidence">
            <a:extLst>
              <a:ext uri="{FF2B5EF4-FFF2-40B4-BE49-F238E27FC236}">
                <a16:creationId xmlns:a16="http://schemas.microsoft.com/office/drawing/2014/main" id="{BD155E0F-408B-7440-A581-9998C6C826B5}"/>
              </a:ext>
            </a:extLst>
          </p:cNvPr>
          <p:cNvPicPr>
            <a:picLocks noChangeAspect="1"/>
          </p:cNvPicPr>
          <p:nvPr/>
        </p:nvPicPr>
        <p:blipFill>
          <a:blip r:embed="rId3"/>
          <a:stretch>
            <a:fillRect/>
          </a:stretch>
        </p:blipFill>
        <p:spPr>
          <a:xfrm>
            <a:off x="2238939" y="2765136"/>
            <a:ext cx="7785100" cy="2768600"/>
          </a:xfrm>
          <a:prstGeom prst="rect">
            <a:avLst/>
          </a:prstGeom>
        </p:spPr>
      </p:pic>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Identifying the value of digits in a number</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280556"/>
          </a:xfrm>
        </p:spPr>
        <p:txBody>
          <a:bodyPr/>
          <a:lstStyle/>
          <a:p>
            <a:r>
              <a:rPr lang="en-GB" b="1" dirty="0"/>
              <a:t>Write the value of the digit 5 in each number. </a:t>
            </a:r>
          </a:p>
          <a:p>
            <a:r>
              <a:rPr lang="en-GB" dirty="0"/>
              <a:t>Use the place value chart to help you.</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1054654" y="2814416"/>
            <a:ext cx="185480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50,000</a:t>
            </a:r>
          </a:p>
        </p:txBody>
      </p:sp>
      <p:pic>
        <p:nvPicPr>
          <p:cNvPr id="6" name="Picture 5" descr="Graphical user interface, timeline&#10;&#10;Description automatically generated with medium confidence">
            <a:extLst>
              <a:ext uri="{FF2B5EF4-FFF2-40B4-BE49-F238E27FC236}">
                <a16:creationId xmlns:a16="http://schemas.microsoft.com/office/drawing/2014/main" id="{206FF6C0-D4F2-214F-A92B-56C2F0B5A192}"/>
              </a:ext>
            </a:extLst>
          </p:cNvPr>
          <p:cNvPicPr>
            <a:picLocks noChangeAspect="1"/>
          </p:cNvPicPr>
          <p:nvPr/>
        </p:nvPicPr>
        <p:blipFill>
          <a:blip r:embed="rId3"/>
          <a:stretch>
            <a:fillRect/>
          </a:stretch>
        </p:blipFill>
        <p:spPr>
          <a:xfrm>
            <a:off x="1524000" y="3885696"/>
            <a:ext cx="9144000" cy="1879709"/>
          </a:xfrm>
          <a:prstGeom prst="rect">
            <a:avLst/>
          </a:prstGeom>
        </p:spPr>
      </p:pic>
      <p:sp>
        <p:nvSpPr>
          <p:cNvPr id="7" name="Rounded Rectangle 6">
            <a:extLst>
              <a:ext uri="{FF2B5EF4-FFF2-40B4-BE49-F238E27FC236}">
                <a16:creationId xmlns:a16="http://schemas.microsoft.com/office/drawing/2014/main" id="{1D3C4D87-677C-7240-A30B-7DB071D0277A}"/>
              </a:ext>
            </a:extLst>
          </p:cNvPr>
          <p:cNvSpPr/>
          <p:nvPr/>
        </p:nvSpPr>
        <p:spPr>
          <a:xfrm>
            <a:off x="1054654" y="1932953"/>
            <a:ext cx="1854801" cy="72043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852,491</a:t>
            </a:r>
          </a:p>
        </p:txBody>
      </p:sp>
      <p:sp>
        <p:nvSpPr>
          <p:cNvPr id="8" name="Rounded Rectangle 7">
            <a:extLst>
              <a:ext uri="{FF2B5EF4-FFF2-40B4-BE49-F238E27FC236}">
                <a16:creationId xmlns:a16="http://schemas.microsoft.com/office/drawing/2014/main" id="{23CA5C9C-0A14-2C4D-B640-C04960A7C85B}"/>
              </a:ext>
            </a:extLst>
          </p:cNvPr>
          <p:cNvSpPr/>
          <p:nvPr/>
        </p:nvSpPr>
        <p:spPr>
          <a:xfrm>
            <a:off x="5058618" y="1932953"/>
            <a:ext cx="1854801" cy="72043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247,125</a:t>
            </a:r>
          </a:p>
        </p:txBody>
      </p:sp>
      <p:sp>
        <p:nvSpPr>
          <p:cNvPr id="9" name="Rounded Rectangle 8">
            <a:extLst>
              <a:ext uri="{FF2B5EF4-FFF2-40B4-BE49-F238E27FC236}">
                <a16:creationId xmlns:a16="http://schemas.microsoft.com/office/drawing/2014/main" id="{741F70B7-95A2-F645-B283-E607C4D70758}"/>
              </a:ext>
            </a:extLst>
          </p:cNvPr>
          <p:cNvSpPr/>
          <p:nvPr/>
        </p:nvSpPr>
        <p:spPr>
          <a:xfrm>
            <a:off x="9062582" y="1932953"/>
            <a:ext cx="1854801" cy="72043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336,547</a:t>
            </a:r>
          </a:p>
        </p:txBody>
      </p:sp>
      <p:sp>
        <p:nvSpPr>
          <p:cNvPr id="10" name="TextBox 9">
            <a:extLst>
              <a:ext uri="{FF2B5EF4-FFF2-40B4-BE49-F238E27FC236}">
                <a16:creationId xmlns:a16="http://schemas.microsoft.com/office/drawing/2014/main" id="{8202C9E2-6FDC-4341-B0EF-BD1EBAB870C5}"/>
              </a:ext>
            </a:extLst>
          </p:cNvPr>
          <p:cNvSpPr txBox="1"/>
          <p:nvPr/>
        </p:nvSpPr>
        <p:spPr>
          <a:xfrm>
            <a:off x="5058618" y="2814416"/>
            <a:ext cx="185480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a:t>
            </a:r>
          </a:p>
        </p:txBody>
      </p:sp>
      <p:sp>
        <p:nvSpPr>
          <p:cNvPr id="11" name="TextBox 10">
            <a:extLst>
              <a:ext uri="{FF2B5EF4-FFF2-40B4-BE49-F238E27FC236}">
                <a16:creationId xmlns:a16="http://schemas.microsoft.com/office/drawing/2014/main" id="{D93AAA28-0588-A94C-8915-D153A8469AA0}"/>
              </a:ext>
            </a:extLst>
          </p:cNvPr>
          <p:cNvSpPr txBox="1"/>
          <p:nvPr/>
        </p:nvSpPr>
        <p:spPr>
          <a:xfrm>
            <a:off x="9062582" y="2814416"/>
            <a:ext cx="185480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500</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nextCondLst>
                <p:cond evt="onClick" delay="0">
                  <p:tgtEl>
                    <p:spTgt spid="4"/>
                  </p:tgtEl>
                </p:cond>
              </p:nextCondLst>
            </p:seq>
          </p:childTnLst>
        </p:cTn>
      </p:par>
    </p:tnLst>
    <p:bldLst>
      <p:bldP spid="5"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197429"/>
          </a:xfrm>
        </p:spPr>
        <p:txBody>
          <a:bodyPr/>
          <a:lstStyle/>
          <a:p>
            <a:r>
              <a:rPr lang="en-GB" b="1" dirty="0"/>
              <a:t>What number does the Gattegno chart show? </a:t>
            </a:r>
          </a:p>
          <a:p>
            <a:r>
              <a:rPr lang="en-GB" dirty="0"/>
              <a:t>How does a Gattegno chart help you know the value of each digit in a number?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5663378" y="700644"/>
            <a:ext cx="140120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970,614</a:t>
            </a:r>
          </a:p>
        </p:txBody>
      </p:sp>
      <p:pic>
        <p:nvPicPr>
          <p:cNvPr id="8" name="Picture 7" descr="Table&#10;&#10;Description automatically generated with low confidence">
            <a:extLst>
              <a:ext uri="{FF2B5EF4-FFF2-40B4-BE49-F238E27FC236}">
                <a16:creationId xmlns:a16="http://schemas.microsoft.com/office/drawing/2014/main" id="{C5DB3301-090A-3E41-A714-D8885A0754F5}"/>
              </a:ext>
            </a:extLst>
          </p:cNvPr>
          <p:cNvPicPr>
            <a:picLocks noChangeAspect="1"/>
          </p:cNvPicPr>
          <p:nvPr/>
        </p:nvPicPr>
        <p:blipFill>
          <a:blip r:embed="rId3"/>
          <a:stretch>
            <a:fillRect/>
          </a:stretch>
        </p:blipFill>
        <p:spPr>
          <a:xfrm>
            <a:off x="2238939" y="2765136"/>
            <a:ext cx="7785100" cy="2768600"/>
          </a:xfrm>
          <a:prstGeom prst="rect">
            <a:avLst/>
          </a:prstGeom>
        </p:spPr>
      </p:pic>
      <p:pic>
        <p:nvPicPr>
          <p:cNvPr id="9" name="Google Shape;102;p9">
            <a:extLst>
              <a:ext uri="{FF2B5EF4-FFF2-40B4-BE49-F238E27FC236}">
                <a16:creationId xmlns:a16="http://schemas.microsoft.com/office/drawing/2014/main" id="{B771D3D3-2468-5243-965C-9A5D62586959}"/>
              </a:ext>
            </a:extLst>
          </p:cNvPr>
          <p:cNvPicPr preferRelativeResize="0"/>
          <p:nvPr/>
        </p:nvPicPr>
        <p:blipFill>
          <a:blip r:embed="rId4">
            <a:alphaModFix/>
          </a:blip>
          <a:stretch>
            <a:fillRect/>
          </a:stretch>
        </p:blipFill>
        <p:spPr>
          <a:xfrm>
            <a:off x="7423569" y="3560618"/>
            <a:ext cx="916867" cy="385902"/>
          </a:xfrm>
          <a:prstGeom prst="rect">
            <a:avLst/>
          </a:prstGeom>
          <a:noFill/>
          <a:ln>
            <a:noFill/>
          </a:ln>
        </p:spPr>
      </p:pic>
      <p:pic>
        <p:nvPicPr>
          <p:cNvPr id="10" name="Google Shape;102;p9">
            <a:extLst>
              <a:ext uri="{FF2B5EF4-FFF2-40B4-BE49-F238E27FC236}">
                <a16:creationId xmlns:a16="http://schemas.microsoft.com/office/drawing/2014/main" id="{C34DFF04-CDC0-4E4A-881B-A099B96406C2}"/>
              </a:ext>
            </a:extLst>
          </p:cNvPr>
          <p:cNvPicPr preferRelativeResize="0"/>
          <p:nvPr/>
        </p:nvPicPr>
        <p:blipFill>
          <a:blip r:embed="rId4">
            <a:alphaModFix/>
          </a:blip>
          <a:stretch>
            <a:fillRect/>
          </a:stretch>
        </p:blipFill>
        <p:spPr>
          <a:xfrm>
            <a:off x="4902042" y="5126182"/>
            <a:ext cx="916867" cy="385902"/>
          </a:xfrm>
          <a:prstGeom prst="rect">
            <a:avLst/>
          </a:prstGeom>
          <a:noFill/>
          <a:ln>
            <a:noFill/>
          </a:ln>
        </p:spPr>
      </p:pic>
      <p:pic>
        <p:nvPicPr>
          <p:cNvPr id="11" name="Google Shape;102;p9">
            <a:extLst>
              <a:ext uri="{FF2B5EF4-FFF2-40B4-BE49-F238E27FC236}">
                <a16:creationId xmlns:a16="http://schemas.microsoft.com/office/drawing/2014/main" id="{792BC22B-5247-784C-AAAB-3EB9DAABB818}"/>
              </a:ext>
            </a:extLst>
          </p:cNvPr>
          <p:cNvPicPr preferRelativeResize="0"/>
          <p:nvPr/>
        </p:nvPicPr>
        <p:blipFill>
          <a:blip r:embed="rId4">
            <a:alphaModFix/>
          </a:blip>
          <a:stretch>
            <a:fillRect/>
          </a:stretch>
        </p:blipFill>
        <p:spPr>
          <a:xfrm>
            <a:off x="2255823" y="4724400"/>
            <a:ext cx="916867" cy="385902"/>
          </a:xfrm>
          <a:prstGeom prst="rect">
            <a:avLst/>
          </a:prstGeom>
          <a:noFill/>
          <a:ln>
            <a:noFill/>
          </a:ln>
        </p:spPr>
      </p:pic>
      <p:pic>
        <p:nvPicPr>
          <p:cNvPr id="12" name="Google Shape;102;p9">
            <a:extLst>
              <a:ext uri="{FF2B5EF4-FFF2-40B4-BE49-F238E27FC236}">
                <a16:creationId xmlns:a16="http://schemas.microsoft.com/office/drawing/2014/main" id="{2CC6EFEE-9820-8144-A8F8-2A1938C7CC05}"/>
              </a:ext>
            </a:extLst>
          </p:cNvPr>
          <p:cNvPicPr preferRelativeResize="0"/>
          <p:nvPr/>
        </p:nvPicPr>
        <p:blipFill>
          <a:blip r:embed="rId4">
            <a:alphaModFix/>
          </a:blip>
          <a:stretch>
            <a:fillRect/>
          </a:stretch>
        </p:blipFill>
        <p:spPr>
          <a:xfrm>
            <a:off x="6606151" y="4356100"/>
            <a:ext cx="916867" cy="385902"/>
          </a:xfrm>
          <a:prstGeom prst="rect">
            <a:avLst/>
          </a:prstGeom>
          <a:noFill/>
          <a:ln>
            <a:noFill/>
          </a:ln>
        </p:spPr>
      </p:pic>
      <p:pic>
        <p:nvPicPr>
          <p:cNvPr id="13" name="Google Shape;102;p9">
            <a:extLst>
              <a:ext uri="{FF2B5EF4-FFF2-40B4-BE49-F238E27FC236}">
                <a16:creationId xmlns:a16="http://schemas.microsoft.com/office/drawing/2014/main" id="{7B075B2A-21E0-CB4A-B53C-5BD5AC6BC112}"/>
              </a:ext>
            </a:extLst>
          </p:cNvPr>
          <p:cNvPicPr preferRelativeResize="0"/>
          <p:nvPr/>
        </p:nvPicPr>
        <p:blipFill>
          <a:blip r:embed="rId4">
            <a:alphaModFix/>
          </a:blip>
          <a:stretch>
            <a:fillRect/>
          </a:stretch>
        </p:blipFill>
        <p:spPr>
          <a:xfrm>
            <a:off x="9127678" y="3192318"/>
            <a:ext cx="916867" cy="385902"/>
          </a:xfrm>
          <a:prstGeom prst="rect">
            <a:avLst/>
          </a:prstGeom>
          <a:noFill/>
          <a:ln>
            <a:noFill/>
          </a:ln>
        </p:spPr>
      </p:pic>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Match the numbers and representations </a:t>
            </a:r>
          </a:p>
          <a:p>
            <a:pPr>
              <a:lnSpc>
                <a:spcPct val="110000"/>
              </a:lnSpc>
            </a:pPr>
            <a:r>
              <a:rPr lang="en-GB" dirty="0"/>
              <a:t>Let’s Learn</a:t>
            </a:r>
          </a:p>
          <a:p>
            <a:pPr>
              <a:lnSpc>
                <a:spcPct val="110000"/>
              </a:lnSpc>
            </a:pPr>
            <a:r>
              <a:rPr lang="en-GB" dirty="0"/>
              <a:t>Follow Me – Place value chart to write numbers</a:t>
            </a:r>
          </a:p>
          <a:p>
            <a:pPr>
              <a:lnSpc>
                <a:spcPct val="110000"/>
              </a:lnSpc>
            </a:pPr>
            <a:r>
              <a:rPr lang="en-GB" dirty="0"/>
              <a:t>Your Turn (1) – Place value chart to write numbers</a:t>
            </a:r>
          </a:p>
          <a:p>
            <a:pPr>
              <a:lnSpc>
                <a:spcPct val="110000"/>
              </a:lnSpc>
            </a:pPr>
            <a:r>
              <a:rPr lang="en-GB" dirty="0"/>
              <a:t>Follow Me – Writing numbers in numerals</a:t>
            </a:r>
          </a:p>
          <a:p>
            <a:pPr>
              <a:lnSpc>
                <a:spcPct val="110000"/>
              </a:lnSpc>
            </a:pPr>
            <a:r>
              <a:rPr lang="en-GB" dirty="0"/>
              <a:t>Your Turn (2) – Writing numbers in numerals</a:t>
            </a:r>
          </a:p>
          <a:p>
            <a:pPr>
              <a:lnSpc>
                <a:spcPct val="110000"/>
              </a:lnSpc>
            </a:pPr>
            <a:r>
              <a:rPr lang="en-GB" dirty="0"/>
              <a:t>Follow Me – Identify the mistake</a:t>
            </a:r>
          </a:p>
          <a:p>
            <a:pPr>
              <a:lnSpc>
                <a:spcPct val="110000"/>
              </a:lnSpc>
            </a:pPr>
            <a:r>
              <a:rPr lang="en-GB" dirty="0"/>
              <a:t>Your Turn (3) – Making and writing numbers</a:t>
            </a:r>
          </a:p>
          <a:p>
            <a:pPr>
              <a:lnSpc>
                <a:spcPct val="110000"/>
              </a:lnSpc>
            </a:pPr>
            <a:r>
              <a:rPr lang="en-GB" dirty="0"/>
              <a:t>Let’s Reflect </a:t>
            </a:r>
          </a:p>
          <a:p>
            <a:pPr>
              <a:lnSpc>
                <a:spcPct val="110000"/>
              </a:lnSpc>
            </a:pPr>
            <a:r>
              <a:rPr lang="en-GB" dirty="0"/>
              <a:t>Support Slides – Based on identifying the value of digits in a number</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701620"/>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(digit) thousand(s), (digit) hundred(s), (digit) ten(s) and (digit) one(s). The number is (total).</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2 thousands, 5 hundreds, 3 tens and 9 ones. The number is 2,539.</a:t>
            </a:r>
          </a:p>
          <a:p>
            <a:pPr marL="285750" indent="-285750">
              <a:lnSpc>
                <a:spcPct val="150000"/>
              </a:lnSpc>
              <a:buFont typeface="Arial" panose="020B0604020202020204" pitchFamily="34" charset="0"/>
              <a:buChar char="•"/>
            </a:pPr>
            <a:endParaRPr lang="en-GB" dirty="0">
              <a:solidFill>
                <a:srgbClr val="222222"/>
              </a:solidFill>
              <a:latin typeface="Century Gothic" panose="020B0502020202020204" pitchFamily="34" charset="0"/>
            </a:endParaRPr>
          </a:p>
          <a:p>
            <a:pPr>
              <a:lnSpc>
                <a:spcPct val="150000"/>
              </a:lnSpc>
            </a:pPr>
            <a:r>
              <a:rPr lang="en-GB" i="1" dirty="0">
                <a:solidFill>
                  <a:srgbClr val="222222"/>
                </a:solidFill>
                <a:latin typeface="Century Gothic" panose="020B0502020202020204" pitchFamily="34" charset="0"/>
              </a:rPr>
              <a:t>This can be adapted for numbers in the millions. </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756862998"/>
              </p:ext>
            </p:extLst>
          </p:nvPr>
        </p:nvGraphicFramePr>
        <p:xfrm>
          <a:off x="263524" y="1155866"/>
          <a:ext cx="11736388" cy="110744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numerals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millions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comma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r>
                        <a:rPr lang="en-GB" dirty="0">
                          <a:solidFill>
                            <a:srgbClr val="222222"/>
                          </a:solidFill>
                          <a:latin typeface="Century Gothic" panose="020B0502020202020204" pitchFamily="34" charset="0"/>
                        </a:rPr>
                        <a:t>digit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562696"/>
          </a:xfrm>
        </p:spPr>
        <p:txBody>
          <a:bodyPr/>
          <a:lstStyle/>
          <a:p>
            <a:r>
              <a:rPr lang="en-GB" b="1" dirty="0"/>
              <a:t>What is this number in numerals?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8,2059,8012</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3,259,812</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3,259,820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a:xfrm>
            <a:off x="6688947" y="4794521"/>
            <a:ext cx="5181036" cy="1453879"/>
          </a:xfrm>
        </p:spPr>
        <p:txBody>
          <a:bodyPr>
            <a:normAutofit/>
          </a:bodyPr>
          <a:lstStyle/>
          <a:p>
            <a:r>
              <a:rPr lang="en-GB" dirty="0"/>
              <a:t>3,000,000</a:t>
            </a:r>
          </a:p>
          <a:p>
            <a:r>
              <a:rPr lang="en-GB" dirty="0"/>
              <a:t>259,000</a:t>
            </a:r>
          </a:p>
          <a:p>
            <a:r>
              <a:rPr lang="en-GB" dirty="0"/>
              <a:t>812</a:t>
            </a:r>
          </a:p>
        </p:txBody>
      </p:sp>
      <p:sp>
        <p:nvSpPr>
          <p:cNvPr id="8" name="Rounded Rectangle 7">
            <a:extLst>
              <a:ext uri="{FF2B5EF4-FFF2-40B4-BE49-F238E27FC236}">
                <a16:creationId xmlns:a16="http://schemas.microsoft.com/office/drawing/2014/main" id="{80FE0D4B-6C89-F04C-939A-D644B4484BD6}"/>
              </a:ext>
            </a:extLst>
          </p:cNvPr>
          <p:cNvSpPr/>
          <p:nvPr/>
        </p:nvSpPr>
        <p:spPr>
          <a:xfrm>
            <a:off x="1102957" y="1856510"/>
            <a:ext cx="9986085"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Three million, two hundred and fifty-nine thousand, eight hundred and twelve</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write numbers to 10,000,000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6" name="Content Placeholder 2">
            <a:extLst>
              <a:ext uri="{FF2B5EF4-FFF2-40B4-BE49-F238E27FC236}">
                <a16:creationId xmlns:a16="http://schemas.microsoft.com/office/drawing/2014/main" id="{EFF04038-DC51-2F4D-9AA7-89612DA6C3BA}"/>
              </a:ext>
            </a:extLst>
          </p:cNvPr>
          <p:cNvSpPr>
            <a:spLocks noGrp="1"/>
          </p:cNvSpPr>
          <p:nvPr>
            <p:ph sz="quarter" idx="11"/>
          </p:nvPr>
        </p:nvSpPr>
        <p:spPr>
          <a:xfrm>
            <a:off x="263046" y="1176338"/>
            <a:ext cx="11736887" cy="514599"/>
          </a:xfrm>
        </p:spPr>
        <p:txBody>
          <a:bodyPr/>
          <a:lstStyle/>
          <a:p>
            <a:r>
              <a:rPr lang="en-GB" b="1" dirty="0"/>
              <a:t>Match the number to the representation.</a:t>
            </a:r>
          </a:p>
        </p:txBody>
      </p:sp>
      <p:sp>
        <p:nvSpPr>
          <p:cNvPr id="7" name="Rounded Rectangle 6">
            <a:extLst>
              <a:ext uri="{FF2B5EF4-FFF2-40B4-BE49-F238E27FC236}">
                <a16:creationId xmlns:a16="http://schemas.microsoft.com/office/drawing/2014/main" id="{51BD5513-0898-A149-8E9B-FEB7DCCED6C3}"/>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8" name="Group 7">
            <a:extLst>
              <a:ext uri="{FF2B5EF4-FFF2-40B4-BE49-F238E27FC236}">
                <a16:creationId xmlns:a16="http://schemas.microsoft.com/office/drawing/2014/main" id="{A3C89A32-037E-5146-AF35-28A1C2545FCC}"/>
              </a:ext>
            </a:extLst>
          </p:cNvPr>
          <p:cNvGrpSpPr/>
          <p:nvPr/>
        </p:nvGrpSpPr>
        <p:grpSpPr>
          <a:xfrm>
            <a:off x="5999209" y="1473902"/>
            <a:ext cx="5929745" cy="1218963"/>
            <a:chOff x="5999209" y="1473902"/>
            <a:chExt cx="5929745" cy="1218963"/>
          </a:xfrm>
        </p:grpSpPr>
        <p:pic>
          <p:nvPicPr>
            <p:cNvPr id="9" name="Picture 8" descr="Graphical user interface, timeline&#10;&#10;Description automatically generated with medium confidence">
              <a:extLst>
                <a:ext uri="{FF2B5EF4-FFF2-40B4-BE49-F238E27FC236}">
                  <a16:creationId xmlns:a16="http://schemas.microsoft.com/office/drawing/2014/main" id="{804FDD98-634D-A747-8243-E2AF94C0F255}"/>
                </a:ext>
              </a:extLst>
            </p:cNvPr>
            <p:cNvPicPr>
              <a:picLocks noChangeAspect="1"/>
            </p:cNvPicPr>
            <p:nvPr/>
          </p:nvPicPr>
          <p:blipFill>
            <a:blip r:embed="rId3"/>
            <a:stretch>
              <a:fillRect/>
            </a:stretch>
          </p:blipFill>
          <p:spPr>
            <a:xfrm>
              <a:off x="5999209" y="1473902"/>
              <a:ext cx="5929745" cy="1218963"/>
            </a:xfrm>
            <a:prstGeom prst="rect">
              <a:avLst/>
            </a:prstGeom>
          </p:spPr>
        </p:pic>
        <p:pic>
          <p:nvPicPr>
            <p:cNvPr id="10" name="Picture 9" descr="Shape, circle&#10;&#10;Description automatically generated">
              <a:extLst>
                <a:ext uri="{FF2B5EF4-FFF2-40B4-BE49-F238E27FC236}">
                  <a16:creationId xmlns:a16="http://schemas.microsoft.com/office/drawing/2014/main" id="{CCBFC9EE-067B-474A-AEEA-70990A3D250F}"/>
                </a:ext>
              </a:extLst>
            </p:cNvPr>
            <p:cNvPicPr>
              <a:picLocks noChangeAspect="1"/>
            </p:cNvPicPr>
            <p:nvPr/>
          </p:nvPicPr>
          <p:blipFill>
            <a:blip r:embed="rId4"/>
            <a:stretch>
              <a:fillRect/>
            </a:stretch>
          </p:blipFill>
          <p:spPr>
            <a:xfrm>
              <a:off x="6143950" y="2128688"/>
              <a:ext cx="209556" cy="209556"/>
            </a:xfrm>
            <a:prstGeom prst="rect">
              <a:avLst/>
            </a:prstGeom>
          </p:spPr>
        </p:pic>
        <p:pic>
          <p:nvPicPr>
            <p:cNvPr id="11" name="Picture 10" descr="Shape, circle&#10;&#10;Description automatically generated">
              <a:extLst>
                <a:ext uri="{FF2B5EF4-FFF2-40B4-BE49-F238E27FC236}">
                  <a16:creationId xmlns:a16="http://schemas.microsoft.com/office/drawing/2014/main" id="{F66E5872-3C2E-BB4F-A5A7-CC358B26F1F9}"/>
                </a:ext>
              </a:extLst>
            </p:cNvPr>
            <p:cNvPicPr>
              <a:picLocks noChangeAspect="1"/>
            </p:cNvPicPr>
            <p:nvPr/>
          </p:nvPicPr>
          <p:blipFill>
            <a:blip r:embed="rId4"/>
            <a:stretch>
              <a:fillRect/>
            </a:stretch>
          </p:blipFill>
          <p:spPr>
            <a:xfrm>
              <a:off x="6453791" y="2128688"/>
              <a:ext cx="209556" cy="209556"/>
            </a:xfrm>
            <a:prstGeom prst="rect">
              <a:avLst/>
            </a:prstGeom>
          </p:spPr>
        </p:pic>
        <p:pic>
          <p:nvPicPr>
            <p:cNvPr id="12" name="Picture 11" descr="Shape, circle&#10;&#10;Description automatically generated">
              <a:extLst>
                <a:ext uri="{FF2B5EF4-FFF2-40B4-BE49-F238E27FC236}">
                  <a16:creationId xmlns:a16="http://schemas.microsoft.com/office/drawing/2014/main" id="{7C42CAD6-5F61-3245-8D70-0DC378D658FC}"/>
                </a:ext>
              </a:extLst>
            </p:cNvPr>
            <p:cNvPicPr>
              <a:picLocks noChangeAspect="1"/>
            </p:cNvPicPr>
            <p:nvPr/>
          </p:nvPicPr>
          <p:blipFill>
            <a:blip r:embed="rId4"/>
            <a:stretch>
              <a:fillRect/>
            </a:stretch>
          </p:blipFill>
          <p:spPr>
            <a:xfrm>
              <a:off x="7874592" y="1946938"/>
              <a:ext cx="209556" cy="209556"/>
            </a:xfrm>
            <a:prstGeom prst="rect">
              <a:avLst/>
            </a:prstGeom>
          </p:spPr>
        </p:pic>
        <p:pic>
          <p:nvPicPr>
            <p:cNvPr id="13" name="Picture 12" descr="Shape, circle&#10;&#10;Description automatically generated">
              <a:extLst>
                <a:ext uri="{FF2B5EF4-FFF2-40B4-BE49-F238E27FC236}">
                  <a16:creationId xmlns:a16="http://schemas.microsoft.com/office/drawing/2014/main" id="{B7D3D758-C57E-1A4F-9995-A62F2425C41F}"/>
                </a:ext>
              </a:extLst>
            </p:cNvPr>
            <p:cNvPicPr>
              <a:picLocks noChangeAspect="1"/>
            </p:cNvPicPr>
            <p:nvPr/>
          </p:nvPicPr>
          <p:blipFill>
            <a:blip r:embed="rId4"/>
            <a:stretch>
              <a:fillRect/>
            </a:stretch>
          </p:blipFill>
          <p:spPr>
            <a:xfrm>
              <a:off x="8184433" y="1946938"/>
              <a:ext cx="209556" cy="209556"/>
            </a:xfrm>
            <a:prstGeom prst="rect">
              <a:avLst/>
            </a:prstGeom>
          </p:spPr>
        </p:pic>
        <p:pic>
          <p:nvPicPr>
            <p:cNvPr id="14" name="Picture 13" descr="Shape, circle&#10;&#10;Description automatically generated">
              <a:extLst>
                <a:ext uri="{FF2B5EF4-FFF2-40B4-BE49-F238E27FC236}">
                  <a16:creationId xmlns:a16="http://schemas.microsoft.com/office/drawing/2014/main" id="{C35D774D-8A2A-914C-9BD6-F4DC0D9B8A5F}"/>
                </a:ext>
              </a:extLst>
            </p:cNvPr>
            <p:cNvPicPr>
              <a:picLocks noChangeAspect="1"/>
            </p:cNvPicPr>
            <p:nvPr/>
          </p:nvPicPr>
          <p:blipFill>
            <a:blip r:embed="rId4"/>
            <a:stretch>
              <a:fillRect/>
            </a:stretch>
          </p:blipFill>
          <p:spPr>
            <a:xfrm>
              <a:off x="7874592" y="2170414"/>
              <a:ext cx="209556" cy="209556"/>
            </a:xfrm>
            <a:prstGeom prst="rect">
              <a:avLst/>
            </a:prstGeom>
          </p:spPr>
        </p:pic>
        <p:pic>
          <p:nvPicPr>
            <p:cNvPr id="15" name="Picture 14" descr="Shape, circle&#10;&#10;Description automatically generated">
              <a:extLst>
                <a:ext uri="{FF2B5EF4-FFF2-40B4-BE49-F238E27FC236}">
                  <a16:creationId xmlns:a16="http://schemas.microsoft.com/office/drawing/2014/main" id="{9EFE3A31-2FF2-2841-ADAE-CB11E0425DAF}"/>
                </a:ext>
              </a:extLst>
            </p:cNvPr>
            <p:cNvPicPr>
              <a:picLocks noChangeAspect="1"/>
            </p:cNvPicPr>
            <p:nvPr/>
          </p:nvPicPr>
          <p:blipFill>
            <a:blip r:embed="rId4"/>
            <a:stretch>
              <a:fillRect/>
            </a:stretch>
          </p:blipFill>
          <p:spPr>
            <a:xfrm>
              <a:off x="8184433" y="2170414"/>
              <a:ext cx="209556" cy="209556"/>
            </a:xfrm>
            <a:prstGeom prst="rect">
              <a:avLst/>
            </a:prstGeom>
          </p:spPr>
        </p:pic>
        <p:pic>
          <p:nvPicPr>
            <p:cNvPr id="16" name="Picture 15" descr="Shape, circle&#10;&#10;Description automatically generated">
              <a:extLst>
                <a:ext uri="{FF2B5EF4-FFF2-40B4-BE49-F238E27FC236}">
                  <a16:creationId xmlns:a16="http://schemas.microsoft.com/office/drawing/2014/main" id="{ACE55C94-85B7-B345-A698-839AE0C1460C}"/>
                </a:ext>
              </a:extLst>
            </p:cNvPr>
            <p:cNvPicPr>
              <a:picLocks noChangeAspect="1"/>
            </p:cNvPicPr>
            <p:nvPr/>
          </p:nvPicPr>
          <p:blipFill>
            <a:blip r:embed="rId4"/>
            <a:stretch>
              <a:fillRect/>
            </a:stretch>
          </p:blipFill>
          <p:spPr>
            <a:xfrm>
              <a:off x="8014027" y="2412495"/>
              <a:ext cx="209556" cy="209556"/>
            </a:xfrm>
            <a:prstGeom prst="rect">
              <a:avLst/>
            </a:prstGeom>
          </p:spPr>
        </p:pic>
        <p:pic>
          <p:nvPicPr>
            <p:cNvPr id="17" name="Picture 16" descr="Shape, circle&#10;&#10;Description automatically generated">
              <a:extLst>
                <a:ext uri="{FF2B5EF4-FFF2-40B4-BE49-F238E27FC236}">
                  <a16:creationId xmlns:a16="http://schemas.microsoft.com/office/drawing/2014/main" id="{E0BA4BCC-4D94-5F42-B100-483868AB6FAD}"/>
                </a:ext>
              </a:extLst>
            </p:cNvPr>
            <p:cNvPicPr>
              <a:picLocks noChangeAspect="1"/>
            </p:cNvPicPr>
            <p:nvPr/>
          </p:nvPicPr>
          <p:blipFill>
            <a:blip r:embed="rId4"/>
            <a:stretch>
              <a:fillRect/>
            </a:stretch>
          </p:blipFill>
          <p:spPr>
            <a:xfrm>
              <a:off x="8621833" y="1946938"/>
              <a:ext cx="209556" cy="209556"/>
            </a:xfrm>
            <a:prstGeom prst="rect">
              <a:avLst/>
            </a:prstGeom>
          </p:spPr>
        </p:pic>
        <p:pic>
          <p:nvPicPr>
            <p:cNvPr id="18" name="Picture 17" descr="Shape, circle&#10;&#10;Description automatically generated">
              <a:extLst>
                <a:ext uri="{FF2B5EF4-FFF2-40B4-BE49-F238E27FC236}">
                  <a16:creationId xmlns:a16="http://schemas.microsoft.com/office/drawing/2014/main" id="{A1FB0D47-146E-CA47-88FB-6A79E6192F95}"/>
                </a:ext>
              </a:extLst>
            </p:cNvPr>
            <p:cNvPicPr>
              <a:picLocks noChangeAspect="1"/>
            </p:cNvPicPr>
            <p:nvPr/>
          </p:nvPicPr>
          <p:blipFill>
            <a:blip r:embed="rId4"/>
            <a:stretch>
              <a:fillRect/>
            </a:stretch>
          </p:blipFill>
          <p:spPr>
            <a:xfrm>
              <a:off x="8881531" y="1946938"/>
              <a:ext cx="209556" cy="209556"/>
            </a:xfrm>
            <a:prstGeom prst="rect">
              <a:avLst/>
            </a:prstGeom>
          </p:spPr>
        </p:pic>
        <p:pic>
          <p:nvPicPr>
            <p:cNvPr id="19" name="Picture 18" descr="Shape, circle&#10;&#10;Description automatically generated">
              <a:extLst>
                <a:ext uri="{FF2B5EF4-FFF2-40B4-BE49-F238E27FC236}">
                  <a16:creationId xmlns:a16="http://schemas.microsoft.com/office/drawing/2014/main" id="{104D698D-4509-D64C-8673-F2482FCEE745}"/>
                </a:ext>
              </a:extLst>
            </p:cNvPr>
            <p:cNvPicPr>
              <a:picLocks noChangeAspect="1"/>
            </p:cNvPicPr>
            <p:nvPr/>
          </p:nvPicPr>
          <p:blipFill>
            <a:blip r:embed="rId4"/>
            <a:stretch>
              <a:fillRect/>
            </a:stretch>
          </p:blipFill>
          <p:spPr>
            <a:xfrm>
              <a:off x="8621833" y="2170414"/>
              <a:ext cx="209556" cy="209556"/>
            </a:xfrm>
            <a:prstGeom prst="rect">
              <a:avLst/>
            </a:prstGeom>
          </p:spPr>
        </p:pic>
        <p:pic>
          <p:nvPicPr>
            <p:cNvPr id="20" name="Picture 19" descr="Shape, circle&#10;&#10;Description automatically generated">
              <a:extLst>
                <a:ext uri="{FF2B5EF4-FFF2-40B4-BE49-F238E27FC236}">
                  <a16:creationId xmlns:a16="http://schemas.microsoft.com/office/drawing/2014/main" id="{75D4E338-C606-0248-9D82-780B9996BA47}"/>
                </a:ext>
              </a:extLst>
            </p:cNvPr>
            <p:cNvPicPr>
              <a:picLocks noChangeAspect="1"/>
            </p:cNvPicPr>
            <p:nvPr/>
          </p:nvPicPr>
          <p:blipFill>
            <a:blip r:embed="rId4"/>
            <a:stretch>
              <a:fillRect/>
            </a:stretch>
          </p:blipFill>
          <p:spPr>
            <a:xfrm>
              <a:off x="8881531" y="2170414"/>
              <a:ext cx="209556" cy="209556"/>
            </a:xfrm>
            <a:prstGeom prst="rect">
              <a:avLst/>
            </a:prstGeom>
          </p:spPr>
        </p:pic>
        <p:pic>
          <p:nvPicPr>
            <p:cNvPr id="21" name="Picture 20" descr="Shape, circle&#10;&#10;Description automatically generated">
              <a:extLst>
                <a:ext uri="{FF2B5EF4-FFF2-40B4-BE49-F238E27FC236}">
                  <a16:creationId xmlns:a16="http://schemas.microsoft.com/office/drawing/2014/main" id="{C9300425-407B-084B-A6C8-536FFC1A1A29}"/>
                </a:ext>
              </a:extLst>
            </p:cNvPr>
            <p:cNvPicPr>
              <a:picLocks noChangeAspect="1"/>
            </p:cNvPicPr>
            <p:nvPr/>
          </p:nvPicPr>
          <p:blipFill>
            <a:blip r:embed="rId4"/>
            <a:stretch>
              <a:fillRect/>
            </a:stretch>
          </p:blipFill>
          <p:spPr>
            <a:xfrm>
              <a:off x="9141229" y="1946938"/>
              <a:ext cx="209556" cy="209556"/>
            </a:xfrm>
            <a:prstGeom prst="rect">
              <a:avLst/>
            </a:prstGeom>
          </p:spPr>
        </p:pic>
        <p:pic>
          <p:nvPicPr>
            <p:cNvPr id="22" name="Picture 21" descr="Shape, circle&#10;&#10;Description automatically generated">
              <a:extLst>
                <a:ext uri="{FF2B5EF4-FFF2-40B4-BE49-F238E27FC236}">
                  <a16:creationId xmlns:a16="http://schemas.microsoft.com/office/drawing/2014/main" id="{ECA4DB12-65D5-CB48-A8AC-A3C000F32C7B}"/>
                </a:ext>
              </a:extLst>
            </p:cNvPr>
            <p:cNvPicPr>
              <a:picLocks noChangeAspect="1"/>
            </p:cNvPicPr>
            <p:nvPr/>
          </p:nvPicPr>
          <p:blipFill>
            <a:blip r:embed="rId4"/>
            <a:stretch>
              <a:fillRect/>
            </a:stretch>
          </p:blipFill>
          <p:spPr>
            <a:xfrm>
              <a:off x="9141229" y="2170414"/>
              <a:ext cx="209556" cy="209556"/>
            </a:xfrm>
            <a:prstGeom prst="rect">
              <a:avLst/>
            </a:prstGeom>
          </p:spPr>
        </p:pic>
        <p:pic>
          <p:nvPicPr>
            <p:cNvPr id="23" name="Picture 22" descr="Shape, circle&#10;&#10;Description automatically generated">
              <a:extLst>
                <a:ext uri="{FF2B5EF4-FFF2-40B4-BE49-F238E27FC236}">
                  <a16:creationId xmlns:a16="http://schemas.microsoft.com/office/drawing/2014/main" id="{AB77B9EA-9E2B-F54D-8440-AA1792A75E1B}"/>
                </a:ext>
              </a:extLst>
            </p:cNvPr>
            <p:cNvPicPr>
              <a:picLocks noChangeAspect="1"/>
            </p:cNvPicPr>
            <p:nvPr/>
          </p:nvPicPr>
          <p:blipFill>
            <a:blip r:embed="rId4"/>
            <a:stretch>
              <a:fillRect/>
            </a:stretch>
          </p:blipFill>
          <p:spPr>
            <a:xfrm>
              <a:off x="8881531" y="2412495"/>
              <a:ext cx="209556" cy="209556"/>
            </a:xfrm>
            <a:prstGeom prst="rect">
              <a:avLst/>
            </a:prstGeom>
          </p:spPr>
        </p:pic>
        <p:pic>
          <p:nvPicPr>
            <p:cNvPr id="24" name="Picture 23" descr="Shape, circle&#10;&#10;Description automatically generated">
              <a:extLst>
                <a:ext uri="{FF2B5EF4-FFF2-40B4-BE49-F238E27FC236}">
                  <a16:creationId xmlns:a16="http://schemas.microsoft.com/office/drawing/2014/main" id="{B436E8CB-E6F7-244A-B67C-49B3EC5B43CB}"/>
                </a:ext>
              </a:extLst>
            </p:cNvPr>
            <p:cNvPicPr>
              <a:picLocks noChangeAspect="1"/>
            </p:cNvPicPr>
            <p:nvPr/>
          </p:nvPicPr>
          <p:blipFill>
            <a:blip r:embed="rId4"/>
            <a:stretch>
              <a:fillRect/>
            </a:stretch>
          </p:blipFill>
          <p:spPr>
            <a:xfrm>
              <a:off x="10279039" y="2051716"/>
              <a:ext cx="209556" cy="209556"/>
            </a:xfrm>
            <a:prstGeom prst="rect">
              <a:avLst/>
            </a:prstGeom>
          </p:spPr>
        </p:pic>
        <p:pic>
          <p:nvPicPr>
            <p:cNvPr id="25" name="Picture 24" descr="Shape, circle&#10;&#10;Description automatically generated">
              <a:extLst>
                <a:ext uri="{FF2B5EF4-FFF2-40B4-BE49-F238E27FC236}">
                  <a16:creationId xmlns:a16="http://schemas.microsoft.com/office/drawing/2014/main" id="{359AD45D-34FF-1C42-B809-4C0E79DD0AAA}"/>
                </a:ext>
              </a:extLst>
            </p:cNvPr>
            <p:cNvPicPr>
              <a:picLocks noChangeAspect="1"/>
            </p:cNvPicPr>
            <p:nvPr/>
          </p:nvPicPr>
          <p:blipFill>
            <a:blip r:embed="rId4"/>
            <a:stretch>
              <a:fillRect/>
            </a:stretch>
          </p:blipFill>
          <p:spPr>
            <a:xfrm>
              <a:off x="10538737" y="2051716"/>
              <a:ext cx="209556" cy="209556"/>
            </a:xfrm>
            <a:prstGeom prst="rect">
              <a:avLst/>
            </a:prstGeom>
          </p:spPr>
        </p:pic>
        <p:pic>
          <p:nvPicPr>
            <p:cNvPr id="26" name="Picture 25" descr="Shape, circle&#10;&#10;Description automatically generated">
              <a:extLst>
                <a:ext uri="{FF2B5EF4-FFF2-40B4-BE49-F238E27FC236}">
                  <a16:creationId xmlns:a16="http://schemas.microsoft.com/office/drawing/2014/main" id="{5CA50764-D0E5-7246-B7BF-E6AB2D0CF389}"/>
                </a:ext>
              </a:extLst>
            </p:cNvPr>
            <p:cNvPicPr>
              <a:picLocks noChangeAspect="1"/>
            </p:cNvPicPr>
            <p:nvPr/>
          </p:nvPicPr>
          <p:blipFill>
            <a:blip r:embed="rId4"/>
            <a:stretch>
              <a:fillRect/>
            </a:stretch>
          </p:blipFill>
          <p:spPr>
            <a:xfrm>
              <a:off x="10279039" y="2275192"/>
              <a:ext cx="209556" cy="209556"/>
            </a:xfrm>
            <a:prstGeom prst="rect">
              <a:avLst/>
            </a:prstGeom>
          </p:spPr>
        </p:pic>
        <p:pic>
          <p:nvPicPr>
            <p:cNvPr id="27" name="Picture 26" descr="Shape, circle&#10;&#10;Description automatically generated">
              <a:extLst>
                <a:ext uri="{FF2B5EF4-FFF2-40B4-BE49-F238E27FC236}">
                  <a16:creationId xmlns:a16="http://schemas.microsoft.com/office/drawing/2014/main" id="{2AD16FDC-8BA4-7C43-9644-B403A6EB17EE}"/>
                </a:ext>
              </a:extLst>
            </p:cNvPr>
            <p:cNvPicPr>
              <a:picLocks noChangeAspect="1"/>
            </p:cNvPicPr>
            <p:nvPr/>
          </p:nvPicPr>
          <p:blipFill>
            <a:blip r:embed="rId4"/>
            <a:stretch>
              <a:fillRect/>
            </a:stretch>
          </p:blipFill>
          <p:spPr>
            <a:xfrm>
              <a:off x="10538737" y="2275192"/>
              <a:ext cx="209556" cy="209556"/>
            </a:xfrm>
            <a:prstGeom prst="rect">
              <a:avLst/>
            </a:prstGeom>
          </p:spPr>
        </p:pic>
        <p:pic>
          <p:nvPicPr>
            <p:cNvPr id="28" name="Picture 27" descr="Shape, circle&#10;&#10;Description automatically generated">
              <a:extLst>
                <a:ext uri="{FF2B5EF4-FFF2-40B4-BE49-F238E27FC236}">
                  <a16:creationId xmlns:a16="http://schemas.microsoft.com/office/drawing/2014/main" id="{59DB55DB-7FD5-5049-92B8-620A4C163F78}"/>
                </a:ext>
              </a:extLst>
            </p:cNvPr>
            <p:cNvPicPr>
              <a:picLocks noChangeAspect="1"/>
            </p:cNvPicPr>
            <p:nvPr/>
          </p:nvPicPr>
          <p:blipFill>
            <a:blip r:embed="rId4"/>
            <a:stretch>
              <a:fillRect/>
            </a:stretch>
          </p:blipFill>
          <p:spPr>
            <a:xfrm>
              <a:off x="10798435" y="2051716"/>
              <a:ext cx="209556" cy="209556"/>
            </a:xfrm>
            <a:prstGeom prst="rect">
              <a:avLst/>
            </a:prstGeom>
          </p:spPr>
        </p:pic>
        <p:pic>
          <p:nvPicPr>
            <p:cNvPr id="29" name="Picture 28" descr="Shape, circle&#10;&#10;Description automatically generated">
              <a:extLst>
                <a:ext uri="{FF2B5EF4-FFF2-40B4-BE49-F238E27FC236}">
                  <a16:creationId xmlns:a16="http://schemas.microsoft.com/office/drawing/2014/main" id="{C272FCD6-B4CD-A344-9B00-C02EB368AF58}"/>
                </a:ext>
              </a:extLst>
            </p:cNvPr>
            <p:cNvPicPr>
              <a:picLocks noChangeAspect="1"/>
            </p:cNvPicPr>
            <p:nvPr/>
          </p:nvPicPr>
          <p:blipFill>
            <a:blip r:embed="rId4"/>
            <a:stretch>
              <a:fillRect/>
            </a:stretch>
          </p:blipFill>
          <p:spPr>
            <a:xfrm>
              <a:off x="10798435" y="2275192"/>
              <a:ext cx="209556" cy="209556"/>
            </a:xfrm>
            <a:prstGeom prst="rect">
              <a:avLst/>
            </a:prstGeom>
          </p:spPr>
        </p:pic>
        <p:pic>
          <p:nvPicPr>
            <p:cNvPr id="30" name="Picture 29" descr="Shape, circle&#10;&#10;Description automatically generated">
              <a:extLst>
                <a:ext uri="{FF2B5EF4-FFF2-40B4-BE49-F238E27FC236}">
                  <a16:creationId xmlns:a16="http://schemas.microsoft.com/office/drawing/2014/main" id="{26677DF2-5996-3F4C-967B-A0FBF343819E}"/>
                </a:ext>
              </a:extLst>
            </p:cNvPr>
            <p:cNvPicPr>
              <a:picLocks noChangeAspect="1"/>
            </p:cNvPicPr>
            <p:nvPr/>
          </p:nvPicPr>
          <p:blipFill>
            <a:blip r:embed="rId4"/>
            <a:stretch>
              <a:fillRect/>
            </a:stretch>
          </p:blipFill>
          <p:spPr>
            <a:xfrm>
              <a:off x="9675293" y="2156494"/>
              <a:ext cx="209556" cy="209556"/>
            </a:xfrm>
            <a:prstGeom prst="rect">
              <a:avLst/>
            </a:prstGeom>
          </p:spPr>
        </p:pic>
        <p:pic>
          <p:nvPicPr>
            <p:cNvPr id="31" name="Picture 30" descr="Shape, circle&#10;&#10;Description automatically generated">
              <a:extLst>
                <a:ext uri="{FF2B5EF4-FFF2-40B4-BE49-F238E27FC236}">
                  <a16:creationId xmlns:a16="http://schemas.microsoft.com/office/drawing/2014/main" id="{7C49F416-27D2-8E40-9F00-0D7A5E7D9C92}"/>
                </a:ext>
              </a:extLst>
            </p:cNvPr>
            <p:cNvPicPr>
              <a:picLocks noChangeAspect="1"/>
            </p:cNvPicPr>
            <p:nvPr/>
          </p:nvPicPr>
          <p:blipFill>
            <a:blip r:embed="rId4"/>
            <a:stretch>
              <a:fillRect/>
            </a:stretch>
          </p:blipFill>
          <p:spPr>
            <a:xfrm>
              <a:off x="11260563" y="2051716"/>
              <a:ext cx="209556" cy="209556"/>
            </a:xfrm>
            <a:prstGeom prst="rect">
              <a:avLst/>
            </a:prstGeom>
          </p:spPr>
        </p:pic>
        <p:pic>
          <p:nvPicPr>
            <p:cNvPr id="32" name="Picture 31" descr="Shape, circle&#10;&#10;Description automatically generated">
              <a:extLst>
                <a:ext uri="{FF2B5EF4-FFF2-40B4-BE49-F238E27FC236}">
                  <a16:creationId xmlns:a16="http://schemas.microsoft.com/office/drawing/2014/main" id="{9B3DB152-423D-E94C-A944-BF8C4D5CFB76}"/>
                </a:ext>
              </a:extLst>
            </p:cNvPr>
            <p:cNvPicPr>
              <a:picLocks noChangeAspect="1"/>
            </p:cNvPicPr>
            <p:nvPr/>
          </p:nvPicPr>
          <p:blipFill>
            <a:blip r:embed="rId4"/>
            <a:stretch>
              <a:fillRect/>
            </a:stretch>
          </p:blipFill>
          <p:spPr>
            <a:xfrm>
              <a:off x="11520261" y="2051716"/>
              <a:ext cx="209556" cy="209556"/>
            </a:xfrm>
            <a:prstGeom prst="rect">
              <a:avLst/>
            </a:prstGeom>
          </p:spPr>
        </p:pic>
        <p:pic>
          <p:nvPicPr>
            <p:cNvPr id="33" name="Picture 32" descr="Shape, circle&#10;&#10;Description automatically generated">
              <a:extLst>
                <a:ext uri="{FF2B5EF4-FFF2-40B4-BE49-F238E27FC236}">
                  <a16:creationId xmlns:a16="http://schemas.microsoft.com/office/drawing/2014/main" id="{9D6859AE-D852-5146-9C0C-2AEB57CDA293}"/>
                </a:ext>
              </a:extLst>
            </p:cNvPr>
            <p:cNvPicPr>
              <a:picLocks noChangeAspect="1"/>
            </p:cNvPicPr>
            <p:nvPr/>
          </p:nvPicPr>
          <p:blipFill>
            <a:blip r:embed="rId4"/>
            <a:stretch>
              <a:fillRect/>
            </a:stretch>
          </p:blipFill>
          <p:spPr>
            <a:xfrm>
              <a:off x="11260563" y="2275192"/>
              <a:ext cx="209556" cy="209556"/>
            </a:xfrm>
            <a:prstGeom prst="rect">
              <a:avLst/>
            </a:prstGeom>
          </p:spPr>
        </p:pic>
        <p:pic>
          <p:nvPicPr>
            <p:cNvPr id="34" name="Picture 33" descr="Shape, circle&#10;&#10;Description automatically generated">
              <a:extLst>
                <a:ext uri="{FF2B5EF4-FFF2-40B4-BE49-F238E27FC236}">
                  <a16:creationId xmlns:a16="http://schemas.microsoft.com/office/drawing/2014/main" id="{C78A6D0A-C0E8-DE4D-88C5-B605D95BE20A}"/>
                </a:ext>
              </a:extLst>
            </p:cNvPr>
            <p:cNvPicPr>
              <a:picLocks noChangeAspect="1"/>
            </p:cNvPicPr>
            <p:nvPr/>
          </p:nvPicPr>
          <p:blipFill>
            <a:blip r:embed="rId4"/>
            <a:stretch>
              <a:fillRect/>
            </a:stretch>
          </p:blipFill>
          <p:spPr>
            <a:xfrm>
              <a:off x="11520261" y="2275192"/>
              <a:ext cx="209556" cy="209556"/>
            </a:xfrm>
            <a:prstGeom prst="rect">
              <a:avLst/>
            </a:prstGeom>
          </p:spPr>
        </p:pic>
      </p:grpSp>
      <p:sp>
        <p:nvSpPr>
          <p:cNvPr id="35" name="Rounded Rectangle 34">
            <a:extLst>
              <a:ext uri="{FF2B5EF4-FFF2-40B4-BE49-F238E27FC236}">
                <a16:creationId xmlns:a16="http://schemas.microsoft.com/office/drawing/2014/main" id="{1C337465-C781-584C-8F92-5D91D2C787B4}"/>
              </a:ext>
            </a:extLst>
          </p:cNvPr>
          <p:cNvSpPr/>
          <p:nvPr/>
        </p:nvSpPr>
        <p:spPr>
          <a:xfrm>
            <a:off x="550424" y="1919531"/>
            <a:ext cx="1756727" cy="59456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4,631,893</a:t>
            </a:r>
          </a:p>
        </p:txBody>
      </p:sp>
      <p:sp>
        <p:nvSpPr>
          <p:cNvPr id="36" name="Rounded Rectangle 35">
            <a:extLst>
              <a:ext uri="{FF2B5EF4-FFF2-40B4-BE49-F238E27FC236}">
                <a16:creationId xmlns:a16="http://schemas.microsoft.com/office/drawing/2014/main" id="{6699AAC2-9548-F541-BFA6-146E98836388}"/>
              </a:ext>
            </a:extLst>
          </p:cNvPr>
          <p:cNvSpPr/>
          <p:nvPr/>
        </p:nvSpPr>
        <p:spPr>
          <a:xfrm>
            <a:off x="550423" y="3429000"/>
            <a:ext cx="1756727" cy="59456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89,025,727</a:t>
            </a:r>
          </a:p>
        </p:txBody>
      </p:sp>
      <p:sp>
        <p:nvSpPr>
          <p:cNvPr id="37" name="Rounded Rectangle 36">
            <a:extLst>
              <a:ext uri="{FF2B5EF4-FFF2-40B4-BE49-F238E27FC236}">
                <a16:creationId xmlns:a16="http://schemas.microsoft.com/office/drawing/2014/main" id="{B198B301-CDA6-844D-AE20-6ECBE996E8C7}"/>
              </a:ext>
            </a:extLst>
          </p:cNvPr>
          <p:cNvSpPr/>
          <p:nvPr/>
        </p:nvSpPr>
        <p:spPr>
          <a:xfrm>
            <a:off x="550422" y="4938469"/>
            <a:ext cx="1756727" cy="59456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2,057,164</a:t>
            </a:r>
          </a:p>
        </p:txBody>
      </p:sp>
      <p:sp>
        <p:nvSpPr>
          <p:cNvPr id="38" name="Content Placeholder 2">
            <a:extLst>
              <a:ext uri="{FF2B5EF4-FFF2-40B4-BE49-F238E27FC236}">
                <a16:creationId xmlns:a16="http://schemas.microsoft.com/office/drawing/2014/main" id="{406FDEE5-49AC-9E49-B58A-71BCFB548188}"/>
              </a:ext>
            </a:extLst>
          </p:cNvPr>
          <p:cNvSpPr txBox="1">
            <a:spLocks/>
          </p:cNvSpPr>
          <p:nvPr/>
        </p:nvSpPr>
        <p:spPr>
          <a:xfrm>
            <a:off x="263046" y="5942686"/>
            <a:ext cx="8257499" cy="5145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Explain how you know which representation and number match.</a:t>
            </a:r>
          </a:p>
        </p:txBody>
      </p:sp>
      <p:sp>
        <p:nvSpPr>
          <p:cNvPr id="39" name="Rounded Rectangle 38">
            <a:extLst>
              <a:ext uri="{FF2B5EF4-FFF2-40B4-BE49-F238E27FC236}">
                <a16:creationId xmlns:a16="http://schemas.microsoft.com/office/drawing/2014/main" id="{94927074-2EB8-284B-A143-66B90BC77850}"/>
              </a:ext>
            </a:extLst>
          </p:cNvPr>
          <p:cNvSpPr/>
          <p:nvPr/>
        </p:nvSpPr>
        <p:spPr>
          <a:xfrm>
            <a:off x="5831027" y="4724400"/>
            <a:ext cx="6000724" cy="103817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rgbClr val="222222"/>
                </a:solidFill>
                <a:latin typeface="Century Gothic" panose="020B0502020202020204" pitchFamily="34" charset="0"/>
              </a:rPr>
              <a:t>Four million, six hundred and thirty-one thousand, eight hundred and ninety-three</a:t>
            </a:r>
          </a:p>
        </p:txBody>
      </p:sp>
      <p:grpSp>
        <p:nvGrpSpPr>
          <p:cNvPr id="40" name="Google Shape;176;p13">
            <a:extLst>
              <a:ext uri="{FF2B5EF4-FFF2-40B4-BE49-F238E27FC236}">
                <a16:creationId xmlns:a16="http://schemas.microsoft.com/office/drawing/2014/main" id="{50B3ACB4-F998-124D-9B5B-626CB4FDBD44}"/>
              </a:ext>
            </a:extLst>
          </p:cNvPr>
          <p:cNvGrpSpPr/>
          <p:nvPr/>
        </p:nvGrpSpPr>
        <p:grpSpPr>
          <a:xfrm>
            <a:off x="6339577" y="2948866"/>
            <a:ext cx="4564511" cy="1462857"/>
            <a:chOff x="152400" y="630275"/>
            <a:chExt cx="2943225" cy="1774616"/>
          </a:xfrm>
        </p:grpSpPr>
        <p:pic>
          <p:nvPicPr>
            <p:cNvPr id="41" name="Google Shape;177;p13">
              <a:extLst>
                <a:ext uri="{FF2B5EF4-FFF2-40B4-BE49-F238E27FC236}">
                  <a16:creationId xmlns:a16="http://schemas.microsoft.com/office/drawing/2014/main" id="{820424B1-ED66-7742-A2F6-0D3945DB3309}"/>
                </a:ext>
              </a:extLst>
            </p:cNvPr>
            <p:cNvPicPr preferRelativeResize="0"/>
            <p:nvPr/>
          </p:nvPicPr>
          <p:blipFill>
            <a:blip r:embed="rId5">
              <a:alphaModFix/>
            </a:blip>
            <a:stretch>
              <a:fillRect/>
            </a:stretch>
          </p:blipFill>
          <p:spPr>
            <a:xfrm>
              <a:off x="152400" y="630275"/>
              <a:ext cx="2943225" cy="1762125"/>
            </a:xfrm>
            <a:prstGeom prst="rect">
              <a:avLst/>
            </a:prstGeom>
            <a:noFill/>
            <a:ln>
              <a:noFill/>
            </a:ln>
          </p:spPr>
        </p:pic>
        <p:sp>
          <p:nvSpPr>
            <p:cNvPr id="42" name="Google Shape;179;p13">
              <a:extLst>
                <a:ext uri="{FF2B5EF4-FFF2-40B4-BE49-F238E27FC236}">
                  <a16:creationId xmlns:a16="http://schemas.microsoft.com/office/drawing/2014/main" id="{5C3E2CCB-E455-6141-A027-6FE2B586A860}"/>
                </a:ext>
              </a:extLst>
            </p:cNvPr>
            <p:cNvSpPr txBox="1"/>
            <p:nvPr/>
          </p:nvSpPr>
          <p:spPr>
            <a:xfrm>
              <a:off x="191446" y="1770201"/>
              <a:ext cx="1183675" cy="63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89,000,727</a:t>
              </a:r>
              <a:endParaRPr sz="2200" dirty="0">
                <a:latin typeface="Century Gothic" panose="020B0502020202020204" pitchFamily="34" charset="0"/>
                <a:ea typeface="Nunito Sans"/>
                <a:cs typeface="Nunito Sans"/>
                <a:sym typeface="Nunito Sans"/>
              </a:endParaRPr>
            </a:p>
          </p:txBody>
        </p:sp>
        <p:sp>
          <p:nvSpPr>
            <p:cNvPr id="43" name="Google Shape;180;p13">
              <a:extLst>
                <a:ext uri="{FF2B5EF4-FFF2-40B4-BE49-F238E27FC236}">
                  <a16:creationId xmlns:a16="http://schemas.microsoft.com/office/drawing/2014/main" id="{9810BC49-DE1F-9A40-B56C-9BA374343675}"/>
                </a:ext>
              </a:extLst>
            </p:cNvPr>
            <p:cNvSpPr txBox="1"/>
            <p:nvPr/>
          </p:nvSpPr>
          <p:spPr>
            <a:xfrm>
              <a:off x="1891925" y="1770201"/>
              <a:ext cx="1068577" cy="63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25,000</a:t>
              </a:r>
              <a:endParaRPr sz="2200" dirty="0">
                <a:latin typeface="Century Gothic" panose="020B0502020202020204" pitchFamily="34" charset="0"/>
                <a:ea typeface="Nunito Sans"/>
                <a:cs typeface="Nunito Sans"/>
                <a:sym typeface="Nunito Sans"/>
              </a:endParaRPr>
            </a:p>
          </p:txBody>
        </p:sp>
      </p:grpSp>
      <p:cxnSp>
        <p:nvCxnSpPr>
          <p:cNvPr id="44" name="Straight Connector 43">
            <a:extLst>
              <a:ext uri="{FF2B5EF4-FFF2-40B4-BE49-F238E27FC236}">
                <a16:creationId xmlns:a16="http://schemas.microsoft.com/office/drawing/2014/main" id="{632B6A3C-F141-4443-9E5C-D4C61A62135B}"/>
              </a:ext>
            </a:extLst>
          </p:cNvPr>
          <p:cNvCxnSpPr>
            <a:cxnSpLocks/>
            <a:stCxn id="37" idx="3"/>
            <a:endCxn id="9" idx="1"/>
          </p:cNvCxnSpPr>
          <p:nvPr/>
        </p:nvCxnSpPr>
        <p:spPr>
          <a:xfrm flipV="1">
            <a:off x="2307149" y="2083384"/>
            <a:ext cx="3692060" cy="3152369"/>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340B73-7363-744E-A170-6ED86A72F693}"/>
              </a:ext>
            </a:extLst>
          </p:cNvPr>
          <p:cNvCxnSpPr>
            <a:cxnSpLocks/>
            <a:stCxn id="41" idx="1"/>
            <a:endCxn id="36" idx="3"/>
          </p:cNvCxnSpPr>
          <p:nvPr/>
        </p:nvCxnSpPr>
        <p:spPr>
          <a:xfrm flipH="1">
            <a:off x="2307150" y="3675146"/>
            <a:ext cx="4032427" cy="51138"/>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8A475B-EE07-E04F-8D83-182F39E4A30D}"/>
              </a:ext>
            </a:extLst>
          </p:cNvPr>
          <p:cNvCxnSpPr>
            <a:cxnSpLocks/>
            <a:stCxn id="39" idx="1"/>
            <a:endCxn id="35" idx="3"/>
          </p:cNvCxnSpPr>
          <p:nvPr/>
        </p:nvCxnSpPr>
        <p:spPr>
          <a:xfrm flipH="1" flipV="1">
            <a:off x="2307151" y="2216815"/>
            <a:ext cx="3523876" cy="3026673"/>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80171"/>
          </a:xfrm>
        </p:spPr>
        <p:txBody>
          <a:bodyPr/>
          <a:lstStyle/>
          <a:p>
            <a:r>
              <a:rPr lang="en-GB" b="1" dirty="0"/>
              <a:t>We need to think carefully about how we say larger numbers out loud. </a:t>
            </a:r>
          </a:p>
        </p:txBody>
      </p:sp>
      <p:sp>
        <p:nvSpPr>
          <p:cNvPr id="8" name="Content Placeholder 2">
            <a:extLst>
              <a:ext uri="{FF2B5EF4-FFF2-40B4-BE49-F238E27FC236}">
                <a16:creationId xmlns:a16="http://schemas.microsoft.com/office/drawing/2014/main" id="{1ECECD55-F317-FD48-8E1C-434AF76FF6AD}"/>
              </a:ext>
            </a:extLst>
          </p:cNvPr>
          <p:cNvSpPr txBox="1">
            <a:spLocks/>
          </p:cNvSpPr>
          <p:nvPr/>
        </p:nvSpPr>
        <p:spPr>
          <a:xfrm>
            <a:off x="263046" y="3849719"/>
            <a:ext cx="11736887" cy="68017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say this number as two million, seven hundred and eighty-five thousand, four hundred and thirty-six.</a:t>
            </a:r>
          </a:p>
        </p:txBody>
      </p:sp>
      <p:grpSp>
        <p:nvGrpSpPr>
          <p:cNvPr id="4" name="Group 3">
            <a:extLst>
              <a:ext uri="{FF2B5EF4-FFF2-40B4-BE49-F238E27FC236}">
                <a16:creationId xmlns:a16="http://schemas.microsoft.com/office/drawing/2014/main" id="{400F01AF-DBB6-564D-9276-E5FEB04726E9}"/>
              </a:ext>
            </a:extLst>
          </p:cNvPr>
          <p:cNvGrpSpPr/>
          <p:nvPr/>
        </p:nvGrpSpPr>
        <p:grpSpPr>
          <a:xfrm>
            <a:off x="1525706" y="1856509"/>
            <a:ext cx="9144000" cy="1879709"/>
            <a:chOff x="1676400" y="1734361"/>
            <a:chExt cx="9144000" cy="1879709"/>
          </a:xfrm>
        </p:grpSpPr>
        <p:pic>
          <p:nvPicPr>
            <p:cNvPr id="9" name="Picture 8" descr="Graphical user interface, timeline&#10;&#10;Description automatically generated with medium confidence">
              <a:extLst>
                <a:ext uri="{FF2B5EF4-FFF2-40B4-BE49-F238E27FC236}">
                  <a16:creationId xmlns:a16="http://schemas.microsoft.com/office/drawing/2014/main" id="{81B74BB2-831D-F44E-880F-489D3E08A4B0}"/>
                </a:ext>
              </a:extLst>
            </p:cNvPr>
            <p:cNvPicPr>
              <a:picLocks noChangeAspect="1"/>
            </p:cNvPicPr>
            <p:nvPr/>
          </p:nvPicPr>
          <p:blipFill>
            <a:blip r:embed="rId3"/>
            <a:stretch>
              <a:fillRect/>
            </a:stretch>
          </p:blipFill>
          <p:spPr>
            <a:xfrm>
              <a:off x="1676400" y="1734361"/>
              <a:ext cx="9144000" cy="1879709"/>
            </a:xfrm>
            <a:prstGeom prst="rect">
              <a:avLst/>
            </a:prstGeom>
          </p:spPr>
        </p:pic>
        <p:sp>
          <p:nvSpPr>
            <p:cNvPr id="10" name="TextBox 9">
              <a:extLst>
                <a:ext uri="{FF2B5EF4-FFF2-40B4-BE49-F238E27FC236}">
                  <a16:creationId xmlns:a16="http://schemas.microsoft.com/office/drawing/2014/main" id="{E6EF4942-059C-8645-BF98-59BF6FD64012}"/>
                </a:ext>
              </a:extLst>
            </p:cNvPr>
            <p:cNvSpPr txBox="1"/>
            <p:nvPr/>
          </p:nvSpPr>
          <p:spPr>
            <a:xfrm>
              <a:off x="1983044" y="2674216"/>
              <a:ext cx="664731" cy="523220"/>
            </a:xfrm>
            <a:prstGeom prst="rect">
              <a:avLst/>
            </a:prstGeom>
            <a:noFill/>
          </p:spPr>
          <p:txBody>
            <a:bodyPr wrap="square" rtlCol="0">
              <a:spAutoFit/>
            </a:bodyPr>
            <a:lstStyle/>
            <a:p>
              <a:pPr algn="ctr"/>
              <a:r>
                <a:rPr lang="en-GB" sz="2800" dirty="0">
                  <a:solidFill>
                    <a:srgbClr val="222222"/>
                  </a:solidFill>
                  <a:latin typeface="Century Gothic" panose="020B0502020202020204" pitchFamily="34" charset="0"/>
                </a:rPr>
                <a:t>2</a:t>
              </a:r>
            </a:p>
          </p:txBody>
        </p:sp>
        <p:sp>
          <p:nvSpPr>
            <p:cNvPr id="11" name="TextBox 10">
              <a:extLst>
                <a:ext uri="{FF2B5EF4-FFF2-40B4-BE49-F238E27FC236}">
                  <a16:creationId xmlns:a16="http://schemas.microsoft.com/office/drawing/2014/main" id="{DA7DBC0B-9010-A648-B80A-9951034DCE17}"/>
                </a:ext>
              </a:extLst>
            </p:cNvPr>
            <p:cNvSpPr txBox="1"/>
            <p:nvPr/>
          </p:nvSpPr>
          <p:spPr>
            <a:xfrm>
              <a:off x="3277473" y="2674216"/>
              <a:ext cx="664731" cy="523220"/>
            </a:xfrm>
            <a:prstGeom prst="rect">
              <a:avLst/>
            </a:prstGeom>
            <a:noFill/>
          </p:spPr>
          <p:txBody>
            <a:bodyPr wrap="square" rtlCol="0">
              <a:spAutoFit/>
            </a:bodyPr>
            <a:lstStyle/>
            <a:p>
              <a:pPr algn="ctr"/>
              <a:r>
                <a:rPr lang="en-GB" sz="2800" dirty="0">
                  <a:latin typeface="Century Gothic" panose="020B0502020202020204" pitchFamily="34" charset="0"/>
                </a:rPr>
                <a:t>7</a:t>
              </a:r>
            </a:p>
          </p:txBody>
        </p:sp>
        <p:sp>
          <p:nvSpPr>
            <p:cNvPr id="12" name="TextBox 11">
              <a:extLst>
                <a:ext uri="{FF2B5EF4-FFF2-40B4-BE49-F238E27FC236}">
                  <a16:creationId xmlns:a16="http://schemas.microsoft.com/office/drawing/2014/main" id="{31A386E4-840B-8B46-B371-250BAAE01223}"/>
                </a:ext>
              </a:extLst>
            </p:cNvPr>
            <p:cNvSpPr txBox="1"/>
            <p:nvPr/>
          </p:nvSpPr>
          <p:spPr>
            <a:xfrm>
              <a:off x="4571902" y="2674216"/>
              <a:ext cx="664731" cy="523220"/>
            </a:xfrm>
            <a:prstGeom prst="rect">
              <a:avLst/>
            </a:prstGeom>
            <a:noFill/>
          </p:spPr>
          <p:txBody>
            <a:bodyPr wrap="square" rtlCol="0">
              <a:spAutoFit/>
            </a:bodyPr>
            <a:lstStyle/>
            <a:p>
              <a:pPr algn="ctr"/>
              <a:r>
                <a:rPr lang="en-GB" sz="2800" dirty="0">
                  <a:latin typeface="Century Gothic" panose="020B0502020202020204" pitchFamily="34" charset="0"/>
                </a:rPr>
                <a:t>8</a:t>
              </a:r>
            </a:p>
          </p:txBody>
        </p:sp>
        <p:sp>
          <p:nvSpPr>
            <p:cNvPr id="13" name="TextBox 12">
              <a:extLst>
                <a:ext uri="{FF2B5EF4-FFF2-40B4-BE49-F238E27FC236}">
                  <a16:creationId xmlns:a16="http://schemas.microsoft.com/office/drawing/2014/main" id="{7E6E6CF8-0013-E74B-9945-EB6484CA4F7D}"/>
                </a:ext>
              </a:extLst>
            </p:cNvPr>
            <p:cNvSpPr txBox="1"/>
            <p:nvPr/>
          </p:nvSpPr>
          <p:spPr>
            <a:xfrm>
              <a:off x="5866331" y="2664808"/>
              <a:ext cx="664731" cy="523220"/>
            </a:xfrm>
            <a:prstGeom prst="rect">
              <a:avLst/>
            </a:prstGeom>
            <a:noFill/>
          </p:spPr>
          <p:txBody>
            <a:bodyPr wrap="square" rtlCol="0">
              <a:spAutoFit/>
            </a:bodyPr>
            <a:lstStyle/>
            <a:p>
              <a:pPr algn="ctr"/>
              <a:r>
                <a:rPr lang="en-GB" sz="2800" dirty="0">
                  <a:latin typeface="Century Gothic" panose="020B0502020202020204" pitchFamily="34" charset="0"/>
                </a:rPr>
                <a:t>5</a:t>
              </a:r>
            </a:p>
          </p:txBody>
        </p:sp>
        <p:sp>
          <p:nvSpPr>
            <p:cNvPr id="14" name="TextBox 13">
              <a:extLst>
                <a:ext uri="{FF2B5EF4-FFF2-40B4-BE49-F238E27FC236}">
                  <a16:creationId xmlns:a16="http://schemas.microsoft.com/office/drawing/2014/main" id="{5E35C1CE-8EAB-0449-BA1B-B5651CD3067D}"/>
                </a:ext>
              </a:extLst>
            </p:cNvPr>
            <p:cNvSpPr txBox="1"/>
            <p:nvPr/>
          </p:nvSpPr>
          <p:spPr>
            <a:xfrm>
              <a:off x="7160760" y="2664808"/>
              <a:ext cx="664731" cy="523220"/>
            </a:xfrm>
            <a:prstGeom prst="rect">
              <a:avLst/>
            </a:prstGeom>
            <a:noFill/>
          </p:spPr>
          <p:txBody>
            <a:bodyPr wrap="square" rtlCol="0">
              <a:spAutoFit/>
            </a:bodyPr>
            <a:lstStyle/>
            <a:p>
              <a:pPr algn="ctr"/>
              <a:r>
                <a:rPr lang="en-GB" sz="2800" dirty="0">
                  <a:latin typeface="Century Gothic" panose="020B0502020202020204" pitchFamily="34" charset="0"/>
                </a:rPr>
                <a:t>4</a:t>
              </a:r>
            </a:p>
          </p:txBody>
        </p:sp>
        <p:sp>
          <p:nvSpPr>
            <p:cNvPr id="15" name="TextBox 14">
              <a:extLst>
                <a:ext uri="{FF2B5EF4-FFF2-40B4-BE49-F238E27FC236}">
                  <a16:creationId xmlns:a16="http://schemas.microsoft.com/office/drawing/2014/main" id="{57D8BC2F-2E4D-AC48-ABB4-9B454A3CBD2B}"/>
                </a:ext>
              </a:extLst>
            </p:cNvPr>
            <p:cNvSpPr txBox="1"/>
            <p:nvPr/>
          </p:nvSpPr>
          <p:spPr>
            <a:xfrm>
              <a:off x="8455189" y="2664808"/>
              <a:ext cx="664731" cy="523220"/>
            </a:xfrm>
            <a:prstGeom prst="rect">
              <a:avLst/>
            </a:prstGeom>
            <a:noFill/>
          </p:spPr>
          <p:txBody>
            <a:bodyPr wrap="square" rtlCol="0">
              <a:spAutoFit/>
            </a:bodyPr>
            <a:lstStyle/>
            <a:p>
              <a:pPr algn="ctr"/>
              <a:r>
                <a:rPr lang="en-GB" sz="2800" dirty="0">
                  <a:latin typeface="Century Gothic" panose="020B0502020202020204" pitchFamily="34" charset="0"/>
                </a:rPr>
                <a:t>3</a:t>
              </a:r>
            </a:p>
          </p:txBody>
        </p:sp>
        <p:sp>
          <p:nvSpPr>
            <p:cNvPr id="16" name="TextBox 15">
              <a:extLst>
                <a:ext uri="{FF2B5EF4-FFF2-40B4-BE49-F238E27FC236}">
                  <a16:creationId xmlns:a16="http://schemas.microsoft.com/office/drawing/2014/main" id="{BD41888A-A62E-4E4B-A542-C1F32D032991}"/>
                </a:ext>
              </a:extLst>
            </p:cNvPr>
            <p:cNvSpPr txBox="1"/>
            <p:nvPr/>
          </p:nvSpPr>
          <p:spPr>
            <a:xfrm>
              <a:off x="9749618" y="2664808"/>
              <a:ext cx="664731" cy="523220"/>
            </a:xfrm>
            <a:prstGeom prst="rect">
              <a:avLst/>
            </a:prstGeom>
            <a:noFill/>
          </p:spPr>
          <p:txBody>
            <a:bodyPr wrap="square" rtlCol="0">
              <a:spAutoFit/>
            </a:bodyPr>
            <a:lstStyle/>
            <a:p>
              <a:pPr algn="ctr"/>
              <a:r>
                <a:rPr lang="en-GB" sz="2800" dirty="0">
                  <a:latin typeface="Century Gothic" panose="020B0502020202020204" pitchFamily="34" charset="0"/>
                </a:rPr>
                <a:t>6</a:t>
              </a:r>
            </a:p>
          </p:txBody>
        </p:sp>
      </p:grpSp>
      <p:cxnSp>
        <p:nvCxnSpPr>
          <p:cNvPr id="18" name="Straight Connector 17">
            <a:extLst>
              <a:ext uri="{FF2B5EF4-FFF2-40B4-BE49-F238E27FC236}">
                <a16:creationId xmlns:a16="http://schemas.microsoft.com/office/drawing/2014/main" id="{399250C5-63C2-1F42-A35B-522CC6A2FACD}"/>
              </a:ext>
            </a:extLst>
          </p:cNvPr>
          <p:cNvCxnSpPr>
            <a:cxnSpLocks/>
          </p:cNvCxnSpPr>
          <p:nvPr/>
        </p:nvCxnSpPr>
        <p:spPr>
          <a:xfrm>
            <a:off x="4114799" y="4322618"/>
            <a:ext cx="1731819" cy="0"/>
          </a:xfrm>
          <a:prstGeom prst="line">
            <a:avLst/>
          </a:prstGeom>
          <a:ln w="38100" cap="rnd">
            <a:solidFill>
              <a:srgbClr val="9FD9FA"/>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8E43A8-D709-6840-976E-0E02EB38C632}"/>
              </a:ext>
            </a:extLst>
          </p:cNvPr>
          <p:cNvCxnSpPr>
            <a:cxnSpLocks/>
          </p:cNvCxnSpPr>
          <p:nvPr/>
        </p:nvCxnSpPr>
        <p:spPr>
          <a:xfrm flipV="1">
            <a:off x="8795073" y="4308763"/>
            <a:ext cx="1468582" cy="13855"/>
          </a:xfrm>
          <a:prstGeom prst="line">
            <a:avLst/>
          </a:prstGeom>
          <a:ln w="38100" cap="rnd">
            <a:solidFill>
              <a:srgbClr val="FDE794"/>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53F387-3B99-834A-8B6C-FEB83A4F3ED5}"/>
              </a:ext>
            </a:extLst>
          </p:cNvPr>
          <p:cNvCxnSpPr>
            <a:cxnSpLocks/>
          </p:cNvCxnSpPr>
          <p:nvPr/>
        </p:nvCxnSpPr>
        <p:spPr>
          <a:xfrm>
            <a:off x="2837619" y="4322618"/>
            <a:ext cx="1166345" cy="0"/>
          </a:xfrm>
          <a:prstGeom prst="line">
            <a:avLst/>
          </a:prstGeom>
          <a:ln w="38100" cap="rnd">
            <a:solidFill>
              <a:srgbClr val="FC97A8"/>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665271-309A-A542-81E3-49A72DBA7C76}"/>
              </a:ext>
            </a:extLst>
          </p:cNvPr>
          <p:cNvCxnSpPr>
            <a:cxnSpLocks/>
          </p:cNvCxnSpPr>
          <p:nvPr/>
        </p:nvCxnSpPr>
        <p:spPr>
          <a:xfrm>
            <a:off x="6373090" y="4308763"/>
            <a:ext cx="650831" cy="0"/>
          </a:xfrm>
          <a:prstGeom prst="line">
            <a:avLst/>
          </a:prstGeom>
          <a:ln w="38100" cap="rnd">
            <a:solidFill>
              <a:srgbClr val="F5C6D9"/>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A1888-33ED-0444-B2C4-D96E353FE039}"/>
              </a:ext>
            </a:extLst>
          </p:cNvPr>
          <p:cNvCxnSpPr>
            <a:cxnSpLocks/>
          </p:cNvCxnSpPr>
          <p:nvPr/>
        </p:nvCxnSpPr>
        <p:spPr>
          <a:xfrm>
            <a:off x="7121235" y="4308763"/>
            <a:ext cx="553562" cy="0"/>
          </a:xfrm>
          <a:prstGeom prst="line">
            <a:avLst/>
          </a:prstGeom>
          <a:ln w="38100" cap="rnd">
            <a:solidFill>
              <a:srgbClr val="D5C2FF"/>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DC61A8-51B1-CD47-AF6B-BEBDF0A903D1}"/>
              </a:ext>
            </a:extLst>
          </p:cNvPr>
          <p:cNvCxnSpPr>
            <a:cxnSpLocks/>
          </p:cNvCxnSpPr>
          <p:nvPr/>
        </p:nvCxnSpPr>
        <p:spPr>
          <a:xfrm>
            <a:off x="10786245" y="4281054"/>
            <a:ext cx="601857" cy="0"/>
          </a:xfrm>
          <a:prstGeom prst="line">
            <a:avLst/>
          </a:prstGeom>
          <a:ln w="38100" cap="rnd">
            <a:solidFill>
              <a:srgbClr val="FDB79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5D5057-5E7C-4F41-9C0A-9E0DD122781E}"/>
              </a:ext>
            </a:extLst>
          </p:cNvPr>
          <p:cNvCxnSpPr>
            <a:cxnSpLocks/>
          </p:cNvCxnSpPr>
          <p:nvPr/>
        </p:nvCxnSpPr>
        <p:spPr>
          <a:xfrm>
            <a:off x="11446371" y="4281054"/>
            <a:ext cx="288429" cy="0"/>
          </a:xfrm>
          <a:prstGeom prst="line">
            <a:avLst/>
          </a:prstGeom>
          <a:ln w="38100" cap="rnd">
            <a:solidFill>
              <a:srgbClr val="A7D8D6"/>
            </a:solidFill>
            <a:round/>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093F98E6-E982-0947-96B4-81BFCA71CDD9}"/>
              </a:ext>
            </a:extLst>
          </p:cNvPr>
          <p:cNvSpPr/>
          <p:nvPr/>
        </p:nvSpPr>
        <p:spPr>
          <a:xfrm>
            <a:off x="5881059" y="3776753"/>
            <a:ext cx="492031" cy="85277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35" name="Rounded Rectangle 34">
            <a:extLst>
              <a:ext uri="{FF2B5EF4-FFF2-40B4-BE49-F238E27FC236}">
                <a16:creationId xmlns:a16="http://schemas.microsoft.com/office/drawing/2014/main" id="{3435A79F-E3C6-E249-9E14-DD81867450E5}"/>
              </a:ext>
            </a:extLst>
          </p:cNvPr>
          <p:cNvSpPr/>
          <p:nvPr/>
        </p:nvSpPr>
        <p:spPr>
          <a:xfrm>
            <a:off x="10294214" y="3776753"/>
            <a:ext cx="492031" cy="85277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36" name="Content Placeholder 2">
            <a:extLst>
              <a:ext uri="{FF2B5EF4-FFF2-40B4-BE49-F238E27FC236}">
                <a16:creationId xmlns:a16="http://schemas.microsoft.com/office/drawing/2014/main" id="{8AD6FEE1-465F-3240-86FC-858321134DF7}"/>
              </a:ext>
            </a:extLst>
          </p:cNvPr>
          <p:cNvSpPr txBox="1">
            <a:spLocks/>
          </p:cNvSpPr>
          <p:nvPr/>
        </p:nvSpPr>
        <p:spPr>
          <a:xfrm>
            <a:off x="5893048" y="5021289"/>
            <a:ext cx="4822893" cy="47672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‘and’ isn’t used between every number.</a:t>
            </a:r>
          </a:p>
        </p:txBody>
      </p:sp>
      <p:cxnSp>
        <p:nvCxnSpPr>
          <p:cNvPr id="38" name="Straight Arrow Connector 37">
            <a:extLst>
              <a:ext uri="{FF2B5EF4-FFF2-40B4-BE49-F238E27FC236}">
                <a16:creationId xmlns:a16="http://schemas.microsoft.com/office/drawing/2014/main" id="{E212C3EF-F195-AF4E-AC1F-6B5F6DE75983}"/>
              </a:ext>
            </a:extLst>
          </p:cNvPr>
          <p:cNvCxnSpPr>
            <a:cxnSpLocks/>
          </p:cNvCxnSpPr>
          <p:nvPr/>
        </p:nvCxnSpPr>
        <p:spPr>
          <a:xfrm flipH="1" flipV="1">
            <a:off x="6334895" y="4629528"/>
            <a:ext cx="786340" cy="491399"/>
          </a:xfrm>
          <a:prstGeom prst="straightConnector1">
            <a:avLst/>
          </a:prstGeom>
          <a:ln w="38100">
            <a:solidFill>
              <a:srgbClr val="CCD4F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E5DA48-0B46-4747-B05B-B8BC79281C6F}"/>
              </a:ext>
            </a:extLst>
          </p:cNvPr>
          <p:cNvCxnSpPr>
            <a:cxnSpLocks/>
          </p:cNvCxnSpPr>
          <p:nvPr/>
        </p:nvCxnSpPr>
        <p:spPr>
          <a:xfrm flipV="1">
            <a:off x="9508286" y="4597145"/>
            <a:ext cx="846006" cy="484062"/>
          </a:xfrm>
          <a:prstGeom prst="straightConnector1">
            <a:avLst/>
          </a:prstGeom>
          <a:ln w="38100">
            <a:solidFill>
              <a:srgbClr val="CCD4F4"/>
            </a:solidFill>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615D61DC-2FF1-254A-9B88-B87D860C26D4}"/>
              </a:ext>
            </a:extLst>
          </p:cNvPr>
          <p:cNvSpPr txBox="1">
            <a:spLocks/>
          </p:cNvSpPr>
          <p:nvPr/>
        </p:nvSpPr>
        <p:spPr>
          <a:xfrm>
            <a:off x="263046" y="5681662"/>
            <a:ext cx="11736887" cy="52319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When writing larger numbers, we use commas as separators to help read the number.</a:t>
            </a:r>
          </a:p>
        </p:txBody>
      </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34353"/>
          </a:xfrm>
        </p:spPr>
        <p:txBody>
          <a:bodyPr/>
          <a:lstStyle/>
          <a:p>
            <a:r>
              <a:rPr lang="en-GB" dirty="0"/>
              <a:t>Lola has made this number in the place value chart. </a:t>
            </a:r>
          </a:p>
          <a:p>
            <a:r>
              <a:rPr lang="en-GB" b="1" dirty="0"/>
              <a:t>Write Lola’s number in numerals and words.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4529208"/>
            <a:ext cx="7093718"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4,231,005</a:t>
            </a:r>
          </a:p>
          <a:p>
            <a:pPr>
              <a:lnSpc>
                <a:spcPct val="150000"/>
              </a:lnSpc>
            </a:pPr>
            <a:r>
              <a:rPr lang="en-GB" dirty="0">
                <a:solidFill>
                  <a:srgbClr val="43A047"/>
                </a:solidFill>
                <a:latin typeface="Century Gothic" panose="020B0502020202020204" pitchFamily="34" charset="0"/>
              </a:rPr>
              <a:t>Four million, two hundred </a:t>
            </a:r>
            <a:r>
              <a:rPr lang="en-GB" b="1" dirty="0">
                <a:solidFill>
                  <a:srgbClr val="43A047"/>
                </a:solidFill>
                <a:latin typeface="Century Gothic" panose="020B0502020202020204" pitchFamily="34" charset="0"/>
              </a:rPr>
              <a:t>and</a:t>
            </a:r>
            <a:r>
              <a:rPr lang="en-GB" dirty="0">
                <a:solidFill>
                  <a:srgbClr val="43A047"/>
                </a:solidFill>
                <a:latin typeface="Century Gothic" panose="020B0502020202020204" pitchFamily="34" charset="0"/>
              </a:rPr>
              <a:t> thirty-one thousand </a:t>
            </a:r>
            <a:r>
              <a:rPr lang="en-GB" b="1" dirty="0">
                <a:solidFill>
                  <a:srgbClr val="43A047"/>
                </a:solidFill>
                <a:latin typeface="Century Gothic" panose="020B0502020202020204" pitchFamily="34" charset="0"/>
              </a:rPr>
              <a:t>and</a:t>
            </a:r>
            <a:r>
              <a:rPr lang="en-GB" dirty="0">
                <a:solidFill>
                  <a:srgbClr val="43A047"/>
                </a:solidFill>
                <a:latin typeface="Century Gothic" panose="020B0502020202020204" pitchFamily="34" charset="0"/>
              </a:rPr>
              <a:t> five. </a:t>
            </a:r>
          </a:p>
        </p:txBody>
      </p:sp>
      <p:pic>
        <p:nvPicPr>
          <p:cNvPr id="8" name="Picture 7" descr="Graphical user interface, timeline&#10;&#10;Description automatically generated with medium confidence">
            <a:extLst>
              <a:ext uri="{FF2B5EF4-FFF2-40B4-BE49-F238E27FC236}">
                <a16:creationId xmlns:a16="http://schemas.microsoft.com/office/drawing/2014/main" id="{D6D45802-EE06-D444-B778-55015842CAA8}"/>
              </a:ext>
            </a:extLst>
          </p:cNvPr>
          <p:cNvPicPr>
            <a:picLocks noChangeAspect="1"/>
          </p:cNvPicPr>
          <p:nvPr/>
        </p:nvPicPr>
        <p:blipFill>
          <a:blip r:embed="rId3"/>
          <a:stretch>
            <a:fillRect/>
          </a:stretch>
        </p:blipFill>
        <p:spPr>
          <a:xfrm>
            <a:off x="1525706" y="2489145"/>
            <a:ext cx="9144000" cy="1879709"/>
          </a:xfrm>
          <a:prstGeom prst="rect">
            <a:avLst/>
          </a:prstGeom>
        </p:spPr>
      </p:pic>
      <p:pic>
        <p:nvPicPr>
          <p:cNvPr id="16" name="Google Shape;105;p9">
            <a:extLst>
              <a:ext uri="{FF2B5EF4-FFF2-40B4-BE49-F238E27FC236}">
                <a16:creationId xmlns:a16="http://schemas.microsoft.com/office/drawing/2014/main" id="{B2E3B5BF-A91A-B54B-A8CC-34B97538FABA}"/>
              </a:ext>
            </a:extLst>
          </p:cNvPr>
          <p:cNvPicPr preferRelativeResize="0"/>
          <p:nvPr/>
        </p:nvPicPr>
        <p:blipFill>
          <a:blip r:embed="rId4">
            <a:alphaModFix/>
          </a:blip>
          <a:stretch>
            <a:fillRect/>
          </a:stretch>
        </p:blipFill>
        <p:spPr>
          <a:xfrm>
            <a:off x="1622114" y="3260139"/>
            <a:ext cx="359938" cy="337719"/>
          </a:xfrm>
          <a:prstGeom prst="rect">
            <a:avLst/>
          </a:prstGeom>
          <a:noFill/>
          <a:ln>
            <a:noFill/>
          </a:ln>
        </p:spPr>
      </p:pic>
      <p:pic>
        <p:nvPicPr>
          <p:cNvPr id="17" name="Google Shape;105;p9">
            <a:extLst>
              <a:ext uri="{FF2B5EF4-FFF2-40B4-BE49-F238E27FC236}">
                <a16:creationId xmlns:a16="http://schemas.microsoft.com/office/drawing/2014/main" id="{62619D2C-DBC3-3641-A68C-5FED32461F9B}"/>
              </a:ext>
            </a:extLst>
          </p:cNvPr>
          <p:cNvPicPr preferRelativeResize="0"/>
          <p:nvPr/>
        </p:nvPicPr>
        <p:blipFill>
          <a:blip r:embed="rId4">
            <a:alphaModFix/>
          </a:blip>
          <a:stretch>
            <a:fillRect/>
          </a:stretch>
        </p:blipFill>
        <p:spPr>
          <a:xfrm>
            <a:off x="2078460" y="3260138"/>
            <a:ext cx="359938" cy="337719"/>
          </a:xfrm>
          <a:prstGeom prst="rect">
            <a:avLst/>
          </a:prstGeom>
          <a:noFill/>
          <a:ln>
            <a:noFill/>
          </a:ln>
        </p:spPr>
      </p:pic>
      <p:pic>
        <p:nvPicPr>
          <p:cNvPr id="18" name="Google Shape;105;p9">
            <a:extLst>
              <a:ext uri="{FF2B5EF4-FFF2-40B4-BE49-F238E27FC236}">
                <a16:creationId xmlns:a16="http://schemas.microsoft.com/office/drawing/2014/main" id="{75D6E9D4-9682-884C-BD12-54F9FD0E5148}"/>
              </a:ext>
            </a:extLst>
          </p:cNvPr>
          <p:cNvPicPr preferRelativeResize="0"/>
          <p:nvPr/>
        </p:nvPicPr>
        <p:blipFill>
          <a:blip r:embed="rId4">
            <a:alphaModFix/>
          </a:blip>
          <a:stretch>
            <a:fillRect/>
          </a:stretch>
        </p:blipFill>
        <p:spPr>
          <a:xfrm>
            <a:off x="1857641" y="3592648"/>
            <a:ext cx="359938" cy="337719"/>
          </a:xfrm>
          <a:prstGeom prst="rect">
            <a:avLst/>
          </a:prstGeom>
          <a:noFill/>
          <a:ln>
            <a:noFill/>
          </a:ln>
        </p:spPr>
      </p:pic>
      <p:pic>
        <p:nvPicPr>
          <p:cNvPr id="19" name="Google Shape;105;p9">
            <a:extLst>
              <a:ext uri="{FF2B5EF4-FFF2-40B4-BE49-F238E27FC236}">
                <a16:creationId xmlns:a16="http://schemas.microsoft.com/office/drawing/2014/main" id="{5E1DEFCC-258B-B245-A7FE-812CC22CFBEC}"/>
              </a:ext>
            </a:extLst>
          </p:cNvPr>
          <p:cNvPicPr preferRelativeResize="0"/>
          <p:nvPr/>
        </p:nvPicPr>
        <p:blipFill>
          <a:blip r:embed="rId4">
            <a:alphaModFix/>
          </a:blip>
          <a:stretch>
            <a:fillRect/>
          </a:stretch>
        </p:blipFill>
        <p:spPr>
          <a:xfrm>
            <a:off x="2313987" y="3592647"/>
            <a:ext cx="359938" cy="337719"/>
          </a:xfrm>
          <a:prstGeom prst="rect">
            <a:avLst/>
          </a:prstGeom>
          <a:noFill/>
          <a:ln>
            <a:noFill/>
          </a:ln>
        </p:spPr>
      </p:pic>
      <p:pic>
        <p:nvPicPr>
          <p:cNvPr id="20" name="Google Shape;105;p9">
            <a:extLst>
              <a:ext uri="{FF2B5EF4-FFF2-40B4-BE49-F238E27FC236}">
                <a16:creationId xmlns:a16="http://schemas.microsoft.com/office/drawing/2014/main" id="{994F7E73-56D9-FF4A-A78D-75210EAA0521}"/>
              </a:ext>
            </a:extLst>
          </p:cNvPr>
          <p:cNvPicPr preferRelativeResize="0"/>
          <p:nvPr/>
        </p:nvPicPr>
        <p:blipFill>
          <a:blip r:embed="rId4">
            <a:alphaModFix/>
          </a:blip>
          <a:stretch>
            <a:fillRect/>
          </a:stretch>
        </p:blipFill>
        <p:spPr>
          <a:xfrm>
            <a:off x="1622114" y="3925157"/>
            <a:ext cx="359938" cy="337719"/>
          </a:xfrm>
          <a:prstGeom prst="rect">
            <a:avLst/>
          </a:prstGeom>
          <a:noFill/>
          <a:ln>
            <a:noFill/>
          </a:ln>
        </p:spPr>
      </p:pic>
      <p:pic>
        <p:nvPicPr>
          <p:cNvPr id="21" name="Google Shape;105;p9">
            <a:extLst>
              <a:ext uri="{FF2B5EF4-FFF2-40B4-BE49-F238E27FC236}">
                <a16:creationId xmlns:a16="http://schemas.microsoft.com/office/drawing/2014/main" id="{1E168F8E-B09D-6549-8272-E49B1667A888}"/>
              </a:ext>
            </a:extLst>
          </p:cNvPr>
          <p:cNvPicPr preferRelativeResize="0"/>
          <p:nvPr/>
        </p:nvPicPr>
        <p:blipFill>
          <a:blip r:embed="rId4">
            <a:alphaModFix/>
          </a:blip>
          <a:stretch>
            <a:fillRect/>
          </a:stretch>
        </p:blipFill>
        <p:spPr>
          <a:xfrm>
            <a:off x="2078460" y="3925156"/>
            <a:ext cx="359938" cy="337719"/>
          </a:xfrm>
          <a:prstGeom prst="rect">
            <a:avLst/>
          </a:prstGeom>
          <a:noFill/>
          <a:ln>
            <a:noFill/>
          </a:ln>
        </p:spPr>
      </p:pic>
      <p:pic>
        <p:nvPicPr>
          <p:cNvPr id="22" name="Google Shape;105;p9">
            <a:extLst>
              <a:ext uri="{FF2B5EF4-FFF2-40B4-BE49-F238E27FC236}">
                <a16:creationId xmlns:a16="http://schemas.microsoft.com/office/drawing/2014/main" id="{0289B576-14CC-DB48-8BD8-AF00EE5323A1}"/>
              </a:ext>
            </a:extLst>
          </p:cNvPr>
          <p:cNvPicPr preferRelativeResize="0"/>
          <p:nvPr/>
        </p:nvPicPr>
        <p:blipFill>
          <a:blip r:embed="rId4">
            <a:alphaModFix/>
          </a:blip>
          <a:stretch>
            <a:fillRect/>
          </a:stretch>
        </p:blipFill>
        <p:spPr>
          <a:xfrm>
            <a:off x="3076841" y="3537230"/>
            <a:ext cx="359938" cy="337719"/>
          </a:xfrm>
          <a:prstGeom prst="rect">
            <a:avLst/>
          </a:prstGeom>
          <a:noFill/>
          <a:ln>
            <a:noFill/>
          </a:ln>
        </p:spPr>
      </p:pic>
      <p:pic>
        <p:nvPicPr>
          <p:cNvPr id="23" name="Google Shape;105;p9">
            <a:extLst>
              <a:ext uri="{FF2B5EF4-FFF2-40B4-BE49-F238E27FC236}">
                <a16:creationId xmlns:a16="http://schemas.microsoft.com/office/drawing/2014/main" id="{5C7DCD98-9253-5C47-A2B3-D57929512021}"/>
              </a:ext>
            </a:extLst>
          </p:cNvPr>
          <p:cNvPicPr preferRelativeResize="0"/>
          <p:nvPr/>
        </p:nvPicPr>
        <p:blipFill>
          <a:blip r:embed="rId4">
            <a:alphaModFix/>
          </a:blip>
          <a:stretch>
            <a:fillRect/>
          </a:stretch>
        </p:blipFill>
        <p:spPr>
          <a:xfrm>
            <a:off x="3533187" y="3537229"/>
            <a:ext cx="359938" cy="337719"/>
          </a:xfrm>
          <a:prstGeom prst="rect">
            <a:avLst/>
          </a:prstGeom>
          <a:noFill/>
          <a:ln>
            <a:noFill/>
          </a:ln>
        </p:spPr>
      </p:pic>
      <p:pic>
        <p:nvPicPr>
          <p:cNvPr id="24" name="Google Shape;105;p9">
            <a:extLst>
              <a:ext uri="{FF2B5EF4-FFF2-40B4-BE49-F238E27FC236}">
                <a16:creationId xmlns:a16="http://schemas.microsoft.com/office/drawing/2014/main" id="{FD4A7776-A653-D94C-9C42-3428082F8F5B}"/>
              </a:ext>
            </a:extLst>
          </p:cNvPr>
          <p:cNvPicPr preferRelativeResize="0"/>
          <p:nvPr/>
        </p:nvPicPr>
        <p:blipFill>
          <a:blip r:embed="rId4">
            <a:alphaModFix/>
          </a:blip>
          <a:stretch>
            <a:fillRect/>
          </a:stretch>
        </p:blipFill>
        <p:spPr>
          <a:xfrm>
            <a:off x="4393023" y="3343267"/>
            <a:ext cx="359938" cy="337719"/>
          </a:xfrm>
          <a:prstGeom prst="rect">
            <a:avLst/>
          </a:prstGeom>
          <a:noFill/>
          <a:ln>
            <a:noFill/>
          </a:ln>
        </p:spPr>
      </p:pic>
      <p:pic>
        <p:nvPicPr>
          <p:cNvPr id="25" name="Google Shape;105;p9">
            <a:extLst>
              <a:ext uri="{FF2B5EF4-FFF2-40B4-BE49-F238E27FC236}">
                <a16:creationId xmlns:a16="http://schemas.microsoft.com/office/drawing/2014/main" id="{18B85F24-5B50-0144-9BE0-68F4887285DC}"/>
              </a:ext>
            </a:extLst>
          </p:cNvPr>
          <p:cNvPicPr preferRelativeResize="0"/>
          <p:nvPr/>
        </p:nvPicPr>
        <p:blipFill>
          <a:blip r:embed="rId4">
            <a:alphaModFix/>
          </a:blip>
          <a:stretch>
            <a:fillRect/>
          </a:stretch>
        </p:blipFill>
        <p:spPr>
          <a:xfrm>
            <a:off x="4849369" y="3343266"/>
            <a:ext cx="359938" cy="337719"/>
          </a:xfrm>
          <a:prstGeom prst="rect">
            <a:avLst/>
          </a:prstGeom>
          <a:noFill/>
          <a:ln>
            <a:noFill/>
          </a:ln>
        </p:spPr>
      </p:pic>
      <p:pic>
        <p:nvPicPr>
          <p:cNvPr id="26" name="Google Shape;105;p9">
            <a:extLst>
              <a:ext uri="{FF2B5EF4-FFF2-40B4-BE49-F238E27FC236}">
                <a16:creationId xmlns:a16="http://schemas.microsoft.com/office/drawing/2014/main" id="{6A539D52-4F35-1644-89E1-D012F660BC86}"/>
              </a:ext>
            </a:extLst>
          </p:cNvPr>
          <p:cNvPicPr preferRelativeResize="0"/>
          <p:nvPr/>
        </p:nvPicPr>
        <p:blipFill>
          <a:blip r:embed="rId4">
            <a:alphaModFix/>
          </a:blip>
          <a:stretch>
            <a:fillRect/>
          </a:stretch>
        </p:blipFill>
        <p:spPr>
          <a:xfrm>
            <a:off x="4393023" y="3784587"/>
            <a:ext cx="359938" cy="337719"/>
          </a:xfrm>
          <a:prstGeom prst="rect">
            <a:avLst/>
          </a:prstGeom>
          <a:noFill/>
          <a:ln>
            <a:noFill/>
          </a:ln>
        </p:spPr>
      </p:pic>
      <p:pic>
        <p:nvPicPr>
          <p:cNvPr id="27" name="Google Shape;105;p9">
            <a:extLst>
              <a:ext uri="{FF2B5EF4-FFF2-40B4-BE49-F238E27FC236}">
                <a16:creationId xmlns:a16="http://schemas.microsoft.com/office/drawing/2014/main" id="{054A7D84-1BB9-5543-90B0-FB964743B66C}"/>
              </a:ext>
            </a:extLst>
          </p:cNvPr>
          <p:cNvPicPr preferRelativeResize="0"/>
          <p:nvPr/>
        </p:nvPicPr>
        <p:blipFill>
          <a:blip r:embed="rId4">
            <a:alphaModFix/>
          </a:blip>
          <a:stretch>
            <a:fillRect/>
          </a:stretch>
        </p:blipFill>
        <p:spPr>
          <a:xfrm>
            <a:off x="5903168" y="3521351"/>
            <a:ext cx="359938" cy="337719"/>
          </a:xfrm>
          <a:prstGeom prst="rect">
            <a:avLst/>
          </a:prstGeom>
          <a:noFill/>
          <a:ln>
            <a:noFill/>
          </a:ln>
        </p:spPr>
      </p:pic>
      <p:pic>
        <p:nvPicPr>
          <p:cNvPr id="28" name="Google Shape;105;p9">
            <a:extLst>
              <a:ext uri="{FF2B5EF4-FFF2-40B4-BE49-F238E27FC236}">
                <a16:creationId xmlns:a16="http://schemas.microsoft.com/office/drawing/2014/main" id="{20A80CCA-C721-8140-98F7-ADB2E7EB798F}"/>
              </a:ext>
            </a:extLst>
          </p:cNvPr>
          <p:cNvPicPr preferRelativeResize="0"/>
          <p:nvPr/>
        </p:nvPicPr>
        <p:blipFill>
          <a:blip r:embed="rId4">
            <a:alphaModFix/>
          </a:blip>
          <a:stretch>
            <a:fillRect/>
          </a:stretch>
        </p:blipFill>
        <p:spPr>
          <a:xfrm>
            <a:off x="9473417" y="3254929"/>
            <a:ext cx="359938" cy="337719"/>
          </a:xfrm>
          <a:prstGeom prst="rect">
            <a:avLst/>
          </a:prstGeom>
          <a:noFill/>
          <a:ln>
            <a:noFill/>
          </a:ln>
        </p:spPr>
      </p:pic>
      <p:pic>
        <p:nvPicPr>
          <p:cNvPr id="29" name="Google Shape;105;p9">
            <a:extLst>
              <a:ext uri="{FF2B5EF4-FFF2-40B4-BE49-F238E27FC236}">
                <a16:creationId xmlns:a16="http://schemas.microsoft.com/office/drawing/2014/main" id="{A2612721-E732-1547-BCB2-F91A01F48BA8}"/>
              </a:ext>
            </a:extLst>
          </p:cNvPr>
          <p:cNvPicPr preferRelativeResize="0"/>
          <p:nvPr/>
        </p:nvPicPr>
        <p:blipFill>
          <a:blip r:embed="rId4">
            <a:alphaModFix/>
          </a:blip>
          <a:stretch>
            <a:fillRect/>
          </a:stretch>
        </p:blipFill>
        <p:spPr>
          <a:xfrm>
            <a:off x="10165290" y="3254928"/>
            <a:ext cx="359938" cy="337719"/>
          </a:xfrm>
          <a:prstGeom prst="rect">
            <a:avLst/>
          </a:prstGeom>
          <a:noFill/>
          <a:ln>
            <a:noFill/>
          </a:ln>
        </p:spPr>
      </p:pic>
      <p:pic>
        <p:nvPicPr>
          <p:cNvPr id="30" name="Google Shape;105;p9">
            <a:extLst>
              <a:ext uri="{FF2B5EF4-FFF2-40B4-BE49-F238E27FC236}">
                <a16:creationId xmlns:a16="http://schemas.microsoft.com/office/drawing/2014/main" id="{E75C2278-3604-9C4F-8358-78DE73EF1494}"/>
              </a:ext>
            </a:extLst>
          </p:cNvPr>
          <p:cNvPicPr preferRelativeResize="0"/>
          <p:nvPr/>
        </p:nvPicPr>
        <p:blipFill>
          <a:blip r:embed="rId4">
            <a:alphaModFix/>
          </a:blip>
          <a:stretch>
            <a:fillRect/>
          </a:stretch>
        </p:blipFill>
        <p:spPr>
          <a:xfrm>
            <a:off x="9473417" y="3896348"/>
            <a:ext cx="359938" cy="337719"/>
          </a:xfrm>
          <a:prstGeom prst="rect">
            <a:avLst/>
          </a:prstGeom>
          <a:noFill/>
          <a:ln>
            <a:noFill/>
          </a:ln>
        </p:spPr>
      </p:pic>
      <p:pic>
        <p:nvPicPr>
          <p:cNvPr id="31" name="Google Shape;105;p9">
            <a:extLst>
              <a:ext uri="{FF2B5EF4-FFF2-40B4-BE49-F238E27FC236}">
                <a16:creationId xmlns:a16="http://schemas.microsoft.com/office/drawing/2014/main" id="{8E3ACD3B-553B-654A-91F6-EF0653A4BAF5}"/>
              </a:ext>
            </a:extLst>
          </p:cNvPr>
          <p:cNvPicPr preferRelativeResize="0"/>
          <p:nvPr/>
        </p:nvPicPr>
        <p:blipFill>
          <a:blip r:embed="rId4">
            <a:alphaModFix/>
          </a:blip>
          <a:stretch>
            <a:fillRect/>
          </a:stretch>
        </p:blipFill>
        <p:spPr>
          <a:xfrm>
            <a:off x="10165290" y="3896347"/>
            <a:ext cx="359938" cy="337719"/>
          </a:xfrm>
          <a:prstGeom prst="rect">
            <a:avLst/>
          </a:prstGeom>
          <a:noFill/>
          <a:ln>
            <a:noFill/>
          </a:ln>
        </p:spPr>
      </p:pic>
      <p:pic>
        <p:nvPicPr>
          <p:cNvPr id="32" name="Google Shape;105;p9">
            <a:extLst>
              <a:ext uri="{FF2B5EF4-FFF2-40B4-BE49-F238E27FC236}">
                <a16:creationId xmlns:a16="http://schemas.microsoft.com/office/drawing/2014/main" id="{EA5AB057-F4F8-DA4C-99D4-9F57AB8F4DCC}"/>
              </a:ext>
            </a:extLst>
          </p:cNvPr>
          <p:cNvPicPr preferRelativeResize="0"/>
          <p:nvPr/>
        </p:nvPicPr>
        <p:blipFill>
          <a:blip r:embed="rId4">
            <a:alphaModFix/>
          </a:blip>
          <a:stretch>
            <a:fillRect/>
          </a:stretch>
        </p:blipFill>
        <p:spPr>
          <a:xfrm>
            <a:off x="9805071" y="3559728"/>
            <a:ext cx="359938" cy="337719"/>
          </a:xfrm>
          <a:prstGeom prst="rect">
            <a:avLst/>
          </a:prstGeom>
          <a:noFill/>
          <a:ln>
            <a:noFill/>
          </a:ln>
        </p:spPr>
      </p:pic>
    </p:spTree>
    <p:extLst>
      <p:ext uri="{BB962C8B-B14F-4D97-AF65-F5344CB8AC3E}">
        <p14:creationId xmlns:p14="http://schemas.microsoft.com/office/powerpoint/2010/main" val="1477622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27" name="Picture 26" descr="Timeline&#10;&#10;Description automatically generated with medium confidence">
            <a:extLst>
              <a:ext uri="{FF2B5EF4-FFF2-40B4-BE49-F238E27FC236}">
                <a16:creationId xmlns:a16="http://schemas.microsoft.com/office/drawing/2014/main" id="{18A7C2F4-5037-B04B-84B3-760214FB2816}"/>
              </a:ext>
            </a:extLst>
          </p:cNvPr>
          <p:cNvPicPr>
            <a:picLocks noChangeAspect="1"/>
          </p:cNvPicPr>
          <p:nvPr/>
        </p:nvPicPr>
        <p:blipFill>
          <a:blip r:embed="rId3"/>
          <a:stretch>
            <a:fillRect/>
          </a:stretch>
        </p:blipFill>
        <p:spPr>
          <a:xfrm>
            <a:off x="263524" y="1077157"/>
            <a:ext cx="7833360" cy="2895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1451</Words>
  <Application>Microsoft Macintosh PowerPoint</Application>
  <PresentationFormat>Widescreen</PresentationFormat>
  <Paragraphs>166</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read and write numbers to 10,000,000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Identifying the value of digits in a number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41</cp:revision>
  <dcterms:created xsi:type="dcterms:W3CDTF">2022-06-30T10:03:35Z</dcterms:created>
  <dcterms:modified xsi:type="dcterms:W3CDTF">2022-08-26T14:11:35Z</dcterms:modified>
</cp:coreProperties>
</file>