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4Wo4UAPPXuwWi96Ioq1FrN1D3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C2858-771F-4CA0-A2A9-340802FE3C79}">
  <a:tblStyle styleId="{E96C2858-771F-4CA0-A2A9-340802FE3C7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109"/>
  </p:normalViewPr>
  <p:slideViewPr>
    <p:cSldViewPr snapToGrid="0" snapToObjects="1">
      <p:cViewPr varScale="1">
        <p:scale>
          <a:sx n="86" d="100"/>
          <a:sy n="86" d="100"/>
        </p:scale>
        <p:origin x="20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value charts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Numerals do we know? What is the answer? How do we write that in Roman Numerals? How can we use the inverse?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may </a:t>
            </a:r>
            <a:r>
              <a:rPr lang="en-GB" dirty="0">
                <a:solidFill>
                  <a:srgbClr val="000000"/>
                </a:solidFill>
                <a:latin typeface="Arial"/>
                <a:ea typeface="Arial"/>
                <a:cs typeface="Arial"/>
                <a:sym typeface="Arial"/>
              </a:rPr>
              <a:t>mis-read the Roman Numeral or find it difficult to represent 1 before and 1 after. They may not be secure with using the inverse to find missing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U</a:t>
            </a:r>
            <a:r>
              <a:rPr lang="en-GB" sz="1200" b="0" i="0" u="none" strike="noStrike" dirty="0">
                <a:solidFill>
                  <a:srgbClr val="000000"/>
                </a:solidFill>
                <a:latin typeface="Arial"/>
                <a:ea typeface="Arial"/>
                <a:cs typeface="Arial"/>
                <a:sym typeface="Arial"/>
              </a:rPr>
              <a:t>se </a:t>
            </a:r>
            <a:r>
              <a:rPr lang="en-GB" dirty="0">
                <a:solidFill>
                  <a:srgbClr val="000000"/>
                </a:solidFill>
                <a:latin typeface="Arial"/>
                <a:ea typeface="Arial"/>
                <a:cs typeface="Arial"/>
                <a:sym typeface="Arial"/>
              </a:rPr>
              <a:t>other operators such as subtraction or simple multiplication and division instead of addition.</a:t>
            </a:r>
            <a:endParaRPr dirty="0"/>
          </a:p>
        </p:txBody>
      </p:sp>
      <p:sp>
        <p:nvSpPr>
          <p:cNvPr id="118" name="Google Shape;11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CVI → + 50 → CLVI</a:t>
            </a:r>
            <a:endParaRPr dirty="0"/>
          </a:p>
          <a:p>
            <a:pPr marL="228600" lvl="0" indent="-2286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DXLII → - 10 → DXXXII</a:t>
            </a:r>
            <a:endParaRPr dirty="0"/>
          </a:p>
          <a:p>
            <a:pPr marL="228600" lvl="0" indent="-2286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CCXXVII → + 20 → CCXLVII</a:t>
            </a:r>
            <a:endParaRPr dirty="0"/>
          </a:p>
        </p:txBody>
      </p:sp>
      <p:sp>
        <p:nvSpPr>
          <p:cNvPr id="140" name="Google Shape;1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does the calculation show? What would that e</a:t>
            </a:r>
            <a:r>
              <a:rPr lang="en-GB" dirty="0">
                <a:solidFill>
                  <a:srgbClr val="000000"/>
                </a:solidFill>
                <a:latin typeface="Arial"/>
                <a:ea typeface="Arial"/>
                <a:cs typeface="Arial"/>
                <a:sym typeface="Arial"/>
              </a:rPr>
              <a:t>qual? How can we make that answer? How would we write that in Roman Numerals?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may make errors with 1 before and 1 after,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may not have secure knowledge in partitioning</a:t>
            </a:r>
            <a:endParaRPr dirty="0"/>
          </a:p>
        </p:txBody>
      </p:sp>
      <p:sp>
        <p:nvSpPr>
          <p:cNvPr id="147" name="Google Shape;1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Any arithmetic question that has an answer of 108.</a:t>
            </a:r>
            <a:endParaRPr dirty="0"/>
          </a:p>
          <a:p>
            <a:pPr marL="457200" lvl="0" indent="-304800" algn="l" rtl="0">
              <a:spcBef>
                <a:spcPts val="0"/>
              </a:spcBef>
              <a:spcAft>
                <a:spcPts val="0"/>
              </a:spcAft>
              <a:buClr>
                <a:schemeClr val="dk1"/>
              </a:buClr>
              <a:buSzPts val="1200"/>
              <a:buFont typeface="Arial"/>
              <a:buAutoNum type="alphaLcParenR"/>
            </a:pPr>
            <a:r>
              <a:rPr lang="en-GB" dirty="0">
                <a:latin typeface="Arial"/>
                <a:ea typeface="Arial"/>
                <a:cs typeface="Arial"/>
                <a:sym typeface="Arial"/>
              </a:rPr>
              <a:t>Answers will vary but must give the answer of 200</a:t>
            </a:r>
            <a:endParaRPr dirty="0"/>
          </a:p>
        </p:txBody>
      </p:sp>
      <p:sp>
        <p:nvSpPr>
          <p:cNvPr id="158" name="Google Shape;15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a:t>
            </a:r>
            <a:r>
              <a:rPr lang="en-GB" dirty="0">
                <a:solidFill>
                  <a:srgbClr val="000000"/>
                </a:solidFill>
                <a:latin typeface="Arial"/>
                <a:ea typeface="Arial"/>
                <a:cs typeface="Arial"/>
                <a:sym typeface="Arial"/>
              </a:rPr>
              <a:t>are Roman numerals constructed? Why do they not need something to represent 0?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may find it difficult to understand that there wa</a:t>
            </a:r>
            <a:r>
              <a:rPr lang="en-GB" dirty="0">
                <a:solidFill>
                  <a:srgbClr val="000000"/>
                </a:solidFill>
                <a:latin typeface="Arial"/>
                <a:ea typeface="Arial"/>
                <a:cs typeface="Arial"/>
                <a:sym typeface="Arial"/>
              </a:rPr>
              <a:t>sn’t a need for 0 and may need prompting to think carefully about how Roman Numerals build on each other to form other numbers.</a:t>
            </a:r>
            <a:endParaRPr dirty="0"/>
          </a:p>
        </p:txBody>
      </p:sp>
      <p:sp>
        <p:nvSpPr>
          <p:cNvPr id="165" name="Google Shape;16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This slide should be used to revise Roman Numerals. It could be used as a pre learning ta</a:t>
            </a:r>
            <a:r>
              <a:rPr lang="en-GB" dirty="0">
                <a:latin typeface="Arial"/>
                <a:ea typeface="Arial"/>
                <a:cs typeface="Arial"/>
                <a:sym typeface="Arial"/>
              </a:rPr>
              <a:t>sk before the Year 5 lesson or could be used as a gap task for pupils who are identified during the lesson. It may be used as a a quick assessment before the Year 5 learning to determine support needed.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lollipo</a:t>
            </a:r>
            <a:r>
              <a:rPr lang="en-GB" dirty="0">
                <a:solidFill>
                  <a:srgbClr val="000000"/>
                </a:solidFill>
                <a:latin typeface="Arial"/>
                <a:ea typeface="Arial"/>
                <a:cs typeface="Arial"/>
                <a:sym typeface="Arial"/>
              </a:rPr>
              <a:t>ps or some other form of stick</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can </a:t>
            </a:r>
            <a:r>
              <a:rPr lang="en-GB" dirty="0">
                <a:solidFill>
                  <a:srgbClr val="000000"/>
                </a:solidFill>
                <a:latin typeface="Arial"/>
                <a:ea typeface="Arial"/>
                <a:cs typeface="Arial"/>
                <a:sym typeface="Arial"/>
              </a:rPr>
              <a:t>we make….in Roman Numerals? What does this represent? What is 10? What is 5? How do we use this to make other numbers?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may pla</a:t>
            </a:r>
            <a:r>
              <a:rPr lang="en-GB" dirty="0">
                <a:solidFill>
                  <a:srgbClr val="000000"/>
                </a:solidFill>
                <a:latin typeface="Arial"/>
                <a:ea typeface="Arial"/>
                <a:cs typeface="Arial"/>
                <a:sym typeface="Arial"/>
              </a:rPr>
              <a:t>ce the I in the incorrect place e.g. IV VI, they may not recognise where XC means 10 before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a:t>
            </a:r>
            <a:r>
              <a:rPr lang="en-GB" sz="400" i="0" u="none" strike="noStrike" dirty="0">
                <a:solidFill>
                  <a:srgbClr val="000000"/>
                </a:solidFill>
                <a:latin typeface="Arial"/>
                <a:ea typeface="Arial"/>
                <a:cs typeface="Arial"/>
                <a:sym typeface="Arial"/>
              </a:rPr>
              <a:t> </a:t>
            </a:r>
            <a:r>
              <a:rPr lang="en-GB" dirty="0">
                <a:latin typeface="Arial"/>
                <a:ea typeface="Arial"/>
                <a:cs typeface="Arial"/>
                <a:sym typeface="Arial"/>
              </a:rPr>
              <a:t>Also, a number shown in Roman Numerals could be given to one pupil who has to say what the number is to their partner who then has to create it using lollipop sticks.</a:t>
            </a:r>
            <a:endParaRPr sz="600" dirty="0">
              <a:latin typeface="Arial"/>
              <a:ea typeface="Arial"/>
              <a:cs typeface="Arial"/>
              <a:sym typeface="Arial"/>
            </a:endParaRPr>
          </a:p>
        </p:txBody>
      </p:sp>
      <p:sp>
        <p:nvSpPr>
          <p:cNvPr id="179" name="Google Shape;17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dirty="0">
                <a:latin typeface="Arial"/>
                <a:ea typeface="Arial"/>
                <a:cs typeface="Arial"/>
                <a:sym typeface="Arial"/>
              </a:rPr>
              <a:t>– This slide should be used to revise Roman Numerals. It could be used as a pre learning task before the Year 5 lesson or could be used as a gap task for pupils who are identified during the lesson. It may be used as a a quick assessment before the Year 5 learning to determine support needed</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can we make….in Roman Numerals? What does this represent? What is 10? What is 5? How do we use this to make other numbers?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place the I in the incorrect place e.g. IV VI, they may not recognise where XC means 10 before</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a:t>
            </a:r>
            <a:r>
              <a:rPr lang="en-GB" sz="400" dirty="0">
                <a:latin typeface="Arial"/>
                <a:ea typeface="Arial"/>
                <a:cs typeface="Arial"/>
                <a:sym typeface="Arial"/>
              </a:rPr>
              <a:t> </a:t>
            </a:r>
            <a:r>
              <a:rPr lang="en-GB" dirty="0">
                <a:latin typeface="Arial"/>
                <a:ea typeface="Arial"/>
                <a:cs typeface="Arial"/>
                <a:sym typeface="Arial"/>
              </a:rPr>
              <a:t>Also, a number shown in Roman Numerals could be given to one pupil who has to say what the number is to their partner who then has to create it using lollipop sticks.</a:t>
            </a:r>
            <a:endParaRPr dirty="0"/>
          </a:p>
        </p:txBody>
      </p:sp>
      <p:sp>
        <p:nvSpPr>
          <p:cNvPr id="190" name="Google Shape;1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P</a:t>
            </a:r>
            <a:r>
              <a:rPr lang="en-GB" dirty="0">
                <a:solidFill>
                  <a:srgbClr val="000000"/>
                </a:solidFill>
                <a:latin typeface="Arial"/>
                <a:ea typeface="Arial"/>
                <a:cs typeface="Arial"/>
                <a:sym typeface="Arial"/>
              </a:rPr>
              <a:t>upils have not understood VI as meaning one after five.</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have not understood the </a:t>
            </a:r>
            <a:r>
              <a:rPr lang="en-GB" dirty="0">
                <a:solidFill>
                  <a:srgbClr val="000000"/>
                </a:solidFill>
                <a:latin typeface="Arial"/>
                <a:ea typeface="Arial"/>
                <a:cs typeface="Arial"/>
                <a:sym typeface="Arial"/>
              </a:rPr>
              <a:t>difference between VI and IV.</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Correct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D – P</a:t>
            </a:r>
            <a:r>
              <a:rPr lang="en-GB" dirty="0">
                <a:solidFill>
                  <a:srgbClr val="000000"/>
                </a:solidFill>
                <a:latin typeface="Arial"/>
                <a:ea typeface="Arial"/>
                <a:cs typeface="Arial"/>
                <a:sym typeface="Arial"/>
              </a:rPr>
              <a:t>upils </a:t>
            </a:r>
            <a:r>
              <a:rPr lang="en-GB" sz="1200" b="0" i="0" u="none" strike="noStrike" dirty="0">
                <a:solidFill>
                  <a:srgbClr val="000000"/>
                </a:solidFill>
                <a:latin typeface="Arial"/>
                <a:ea typeface="Arial"/>
                <a:cs typeface="Arial"/>
                <a:sym typeface="Arial"/>
              </a:rPr>
              <a:t>have combined 10 + 100 + </a:t>
            </a:r>
            <a:r>
              <a:rPr lang="en-GB" dirty="0">
                <a:solidFill>
                  <a:srgbClr val="000000"/>
                </a:solidFill>
                <a:latin typeface="Arial"/>
                <a:ea typeface="Arial"/>
                <a:cs typeface="Arial"/>
                <a:sym typeface="Arial"/>
              </a:rPr>
              <a:t>6 to make 116.</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What pattern can you see? What do you notice about the position of </a:t>
            </a:r>
            <a:r>
              <a:rPr lang="en-GB" dirty="0">
                <a:solidFill>
                  <a:srgbClr val="000000"/>
                </a:solidFill>
                <a:latin typeface="Arial"/>
                <a:ea typeface="Arial"/>
                <a:cs typeface="Arial"/>
                <a:sym typeface="Arial"/>
              </a:rPr>
              <a:t>I when writing 4 and 5? Is the pattern the same with 9 and 11? </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Write </a:t>
            </a:r>
            <a:r>
              <a:rPr lang="en-GB" dirty="0">
                <a:solidFill>
                  <a:srgbClr val="000000"/>
                </a:solidFill>
                <a:latin typeface="Arial"/>
                <a:ea typeface="Arial"/>
                <a:cs typeface="Arial"/>
                <a:sym typeface="Arial"/>
              </a:rPr>
              <a:t>2 other numbers using this idea e.g. XIV for 14</a:t>
            </a:r>
            <a:endParaRPr dirty="0"/>
          </a:p>
        </p:txBody>
      </p:sp>
      <p:sp>
        <p:nvSpPr>
          <p:cNvPr id="82" name="Google Shape;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C89"/>
              </a:buClr>
              <a:buSzPts val="1200"/>
              <a:buFont typeface="Century Gothic"/>
              <a:buNone/>
            </a:pPr>
            <a:r>
              <a:rPr lang="en-GB" sz="1200" b="0" i="1" u="none" strike="noStrike" cap="none" dirty="0">
                <a:solidFill>
                  <a:srgbClr val="00BC89"/>
                </a:solidFill>
                <a:latin typeface="Century Gothic"/>
                <a:ea typeface="Century Gothic"/>
                <a:cs typeface="Century Gothic"/>
                <a:sym typeface="Century Gothic"/>
              </a:rPr>
              <a:t>This will need changing depending on the date that you teach this lesson. This activity should be repeated each day as a quick starter to support pupils in remembering the system. It could be that you then write it on your whiteboard to remain up for the rest of the day.</a:t>
            </a:r>
            <a:endParaRPr sz="1200" b="1" i="1" u="none" strike="noStrik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do we write 6? 9? If we know 2000 is MM, what else do we need to write? How do we do that?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a:t>
            </a:r>
            <a:r>
              <a:rPr lang="en-GB" sz="1200" b="0" i="0" u="none" strike="noStrike" dirty="0">
                <a:solidFill>
                  <a:srgbClr val="000000"/>
                </a:solidFill>
                <a:latin typeface="Arial"/>
                <a:ea typeface="Arial"/>
                <a:cs typeface="Arial"/>
                <a:sym typeface="Arial"/>
              </a:rPr>
              <a:t> may not place the</a:t>
            </a:r>
            <a:r>
              <a:rPr lang="en-GB" dirty="0">
                <a:solidFill>
                  <a:srgbClr val="000000"/>
                </a:solidFill>
                <a:latin typeface="Arial"/>
                <a:ea typeface="Arial"/>
                <a:cs typeface="Arial"/>
                <a:sym typeface="Arial"/>
              </a:rPr>
              <a:t> I in the correct place to represent 6 or 9. </a:t>
            </a:r>
            <a:r>
              <a:rPr lang="en-GB" sz="1200" b="0" i="0" u="none" strike="noStrik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Write the date each day at the beginnin</a:t>
            </a:r>
            <a:r>
              <a:rPr lang="en-GB" dirty="0">
                <a:solidFill>
                  <a:srgbClr val="000000"/>
                </a:solidFill>
                <a:latin typeface="Arial"/>
                <a:ea typeface="Arial"/>
                <a:cs typeface="Arial"/>
                <a:sym typeface="Arial"/>
              </a:rPr>
              <a:t>g of the day and leave up for that day so that pupils are exposed to it each day.</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Write their birthday in Roman Numerals.</a:t>
            </a:r>
            <a:endParaRPr dirty="0"/>
          </a:p>
        </p:txBody>
      </p:sp>
      <p:sp>
        <p:nvSpPr>
          <p:cNvPr id="91" name="Google Shape;9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1" u="none" strike="noStrike" dirty="0">
                <a:solidFill>
                  <a:schemeClr val="dk1"/>
                </a:solidFill>
                <a:latin typeface="Calibri"/>
                <a:ea typeface="Calibri"/>
                <a:cs typeface="Calibri"/>
                <a:sym typeface="Calibri"/>
              </a:rPr>
              <a:t>Pupils have not met D yet and have only briefly met M. However, they may use place value knowledge and patterns in Roman Numerals to determine D.</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would we par</a:t>
            </a:r>
            <a:r>
              <a:rPr lang="en-GB" dirty="0">
                <a:solidFill>
                  <a:srgbClr val="000000"/>
                </a:solidFill>
                <a:latin typeface="Arial"/>
                <a:ea typeface="Arial"/>
                <a:cs typeface="Arial"/>
                <a:sym typeface="Arial"/>
              </a:rPr>
              <a:t>tition 150? What are these partitioned values in Roman Numerals?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a:t>
            </a:r>
            <a:r>
              <a:rPr lang="en-GB" dirty="0">
                <a:solidFill>
                  <a:srgbClr val="000000"/>
                </a:solidFill>
                <a:latin typeface="Arial"/>
                <a:ea typeface="Arial"/>
                <a:cs typeface="Arial"/>
                <a:sym typeface="Arial"/>
              </a:rPr>
              <a:t>upils</a:t>
            </a:r>
            <a:r>
              <a:rPr lang="en-GB" sz="1200" b="0" i="0" u="none" strike="noStrike" dirty="0">
                <a:solidFill>
                  <a:srgbClr val="000000"/>
                </a:solidFill>
                <a:latin typeface="Arial"/>
                <a:ea typeface="Arial"/>
                <a:cs typeface="Arial"/>
                <a:sym typeface="Arial"/>
              </a:rPr>
              <a:t> may not write the Roman Numerals in the correct order. They may m</a:t>
            </a:r>
            <a:r>
              <a:rPr lang="en-GB" dirty="0">
                <a:solidFill>
                  <a:srgbClr val="000000"/>
                </a:solidFill>
                <a:latin typeface="Arial"/>
                <a:ea typeface="Arial"/>
                <a:cs typeface="Arial"/>
                <a:sym typeface="Arial"/>
              </a:rPr>
              <a:t>istake where to put the I.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Write other numbers befo</a:t>
            </a:r>
            <a:r>
              <a:rPr lang="en-GB" dirty="0">
                <a:solidFill>
                  <a:srgbClr val="000000"/>
                </a:solidFill>
                <a:latin typeface="Arial"/>
                <a:ea typeface="Arial"/>
                <a:cs typeface="Arial"/>
                <a:sym typeface="Arial"/>
              </a:rPr>
              <a:t>re moving onto independent practice for pupils who are not confident.</a:t>
            </a:r>
            <a:r>
              <a:rPr lang="en-GB" sz="1200" b="0" i="0" u="none" strike="noStrike" dirty="0">
                <a:solidFill>
                  <a:srgbClr val="000000"/>
                </a:solidFill>
                <a:latin typeface="Arial"/>
                <a:ea typeface="Arial"/>
                <a:cs typeface="Arial"/>
                <a:sym typeface="Arial"/>
              </a:rPr>
              <a:t> </a:t>
            </a:r>
            <a:endParaRPr dirty="0"/>
          </a:p>
        </p:txBody>
      </p:sp>
      <p:sp>
        <p:nvSpPr>
          <p:cNvPr id="98" name="Google Shape;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mj-lt"/>
              <a:buAutoNum type="alphaLcParenR"/>
            </a:pPr>
            <a:r>
              <a:rPr lang="en-GB" sz="1100" dirty="0">
                <a:latin typeface="Arial"/>
                <a:ea typeface="Arial"/>
                <a:cs typeface="Arial"/>
                <a:sym typeface="Arial"/>
              </a:rPr>
              <a:t>154</a:t>
            </a:r>
            <a:endParaRPr dirty="0"/>
          </a:p>
          <a:p>
            <a:pPr marL="457200" lvl="0" indent="-298450" algn="l" rtl="0">
              <a:spcBef>
                <a:spcPts val="0"/>
              </a:spcBef>
              <a:spcAft>
                <a:spcPts val="0"/>
              </a:spcAft>
              <a:buClr>
                <a:schemeClr val="dk1"/>
              </a:buClr>
              <a:buSzPts val="1100"/>
              <a:buFont typeface="Arial"/>
              <a:buAutoNum type="alphaLcParenR"/>
            </a:pPr>
            <a:r>
              <a:rPr lang="en-GB" sz="1100" dirty="0">
                <a:latin typeface="Arial"/>
                <a:ea typeface="Arial"/>
                <a:cs typeface="Arial"/>
                <a:sym typeface="Arial"/>
              </a:rPr>
              <a:t>129</a:t>
            </a:r>
            <a:endParaRPr dirty="0"/>
          </a:p>
          <a:p>
            <a:pPr marL="457200" lvl="0" indent="-298450" algn="l" rtl="0">
              <a:spcBef>
                <a:spcPts val="0"/>
              </a:spcBef>
              <a:spcAft>
                <a:spcPts val="0"/>
              </a:spcAft>
              <a:buClr>
                <a:schemeClr val="dk1"/>
              </a:buClr>
              <a:buSzPts val="1100"/>
              <a:buFont typeface="Arial"/>
              <a:buAutoNum type="alphaLcParenR"/>
            </a:pPr>
            <a:r>
              <a:rPr lang="en-GB" sz="1100" dirty="0">
                <a:latin typeface="Arial"/>
                <a:ea typeface="Arial"/>
                <a:cs typeface="Arial"/>
                <a:sym typeface="Arial"/>
              </a:rPr>
              <a:t>707</a:t>
            </a:r>
            <a:endParaRPr dirty="0"/>
          </a:p>
          <a:p>
            <a:pPr marL="457200" lvl="0" indent="-298450" algn="l" rtl="0">
              <a:spcBef>
                <a:spcPts val="0"/>
              </a:spcBef>
              <a:spcAft>
                <a:spcPts val="0"/>
              </a:spcAft>
              <a:buClr>
                <a:schemeClr val="dk1"/>
              </a:buClr>
              <a:buSzPts val="1100"/>
              <a:buFont typeface="Arial"/>
              <a:buAutoNum type="alphaLcParenR"/>
            </a:pPr>
            <a:r>
              <a:rPr lang="en-GB" sz="1100" dirty="0">
                <a:latin typeface="Arial"/>
                <a:ea typeface="Arial"/>
                <a:cs typeface="Arial"/>
                <a:sym typeface="Arial"/>
              </a:rPr>
              <a:t>160</a:t>
            </a:r>
            <a:endParaRPr dirty="0"/>
          </a:p>
          <a:p>
            <a:pPr marL="457200" lvl="0" indent="-298450" algn="l" rtl="0">
              <a:spcBef>
                <a:spcPts val="0"/>
              </a:spcBef>
              <a:spcAft>
                <a:spcPts val="0"/>
              </a:spcAft>
              <a:buClr>
                <a:schemeClr val="dk1"/>
              </a:buClr>
              <a:buSzPts val="1100"/>
              <a:buFont typeface="Arial"/>
              <a:buAutoNum type="alphaLcParenR"/>
            </a:pPr>
            <a:r>
              <a:rPr lang="en-GB" sz="1100" dirty="0">
                <a:latin typeface="Arial"/>
                <a:ea typeface="Arial"/>
                <a:cs typeface="Arial"/>
                <a:sym typeface="Arial"/>
              </a:rPr>
              <a:t>900</a:t>
            </a:r>
            <a:endParaRPr dirty="0"/>
          </a:p>
        </p:txBody>
      </p:sp>
      <p:sp>
        <p:nvSpPr>
          <p:cNvPr id="111" name="Google Shape;11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read and write Roman numerals to 1,000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5</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read and write Roman numerals to 1,000</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1" name="Google Shape;121;p10"/>
          <p:cNvSpPr txBox="1">
            <a:spLocks noGrp="1"/>
          </p:cNvSpPr>
          <p:nvPr>
            <p:ph type="body" idx="2"/>
          </p:nvPr>
        </p:nvSpPr>
        <p:spPr>
          <a:xfrm>
            <a:off x="263046" y="1176338"/>
            <a:ext cx="11736887" cy="51459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these function machines using Roman numerals:</a:t>
            </a:r>
            <a:endParaRPr/>
          </a:p>
        </p:txBody>
      </p:sp>
      <p:sp>
        <p:nvSpPr>
          <p:cNvPr id="122" name="Google Shape;122;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23" name="Google Shape;123;p10"/>
          <p:cNvGrpSpPr/>
          <p:nvPr/>
        </p:nvGrpSpPr>
        <p:grpSpPr>
          <a:xfrm>
            <a:off x="2040821" y="2143263"/>
            <a:ext cx="8816150" cy="1020600"/>
            <a:chOff x="530675" y="1959425"/>
            <a:chExt cx="8816150" cy="1020600"/>
          </a:xfrm>
        </p:grpSpPr>
        <p:sp>
          <p:nvSpPr>
            <p:cNvPr id="124" name="Google Shape;124;p10"/>
            <p:cNvSpPr/>
            <p:nvPr/>
          </p:nvSpPr>
          <p:spPr>
            <a:xfrm>
              <a:off x="530675" y="1959425"/>
              <a:ext cx="2102400" cy="10206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Century Gothic"/>
                  <a:ea typeface="Century Gothic"/>
                  <a:cs typeface="Century Gothic"/>
                  <a:sym typeface="Century Gothic"/>
                </a:rPr>
                <a:t>CD</a:t>
              </a:r>
              <a:endParaRPr sz="2300" b="0" i="0" u="none" strike="noStrike" cap="none">
                <a:solidFill>
                  <a:srgbClr val="000000"/>
                </a:solidFill>
                <a:latin typeface="Century Gothic"/>
                <a:ea typeface="Century Gothic"/>
                <a:cs typeface="Century Gothic"/>
                <a:sym typeface="Century Gothic"/>
              </a:endParaRPr>
            </a:p>
          </p:txBody>
        </p:sp>
        <p:sp>
          <p:nvSpPr>
            <p:cNvPr id="125" name="Google Shape;125;p10"/>
            <p:cNvSpPr/>
            <p:nvPr/>
          </p:nvSpPr>
          <p:spPr>
            <a:xfrm>
              <a:off x="3887550" y="1959425"/>
              <a:ext cx="2102400" cy="1020600"/>
            </a:xfrm>
            <a:prstGeom prst="roundRect">
              <a:avLst>
                <a:gd name="adj" fmla="val 16667"/>
              </a:avLst>
            </a:prstGeom>
            <a:solidFill>
              <a:srgbClr val="E1F5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68300" algn="ctr" rtl="0">
                <a:lnSpc>
                  <a:spcPct val="100000"/>
                </a:lnSpc>
                <a:spcBef>
                  <a:spcPts val="0"/>
                </a:spcBef>
                <a:spcAft>
                  <a:spcPts val="0"/>
                </a:spcAft>
                <a:buClr>
                  <a:srgbClr val="000000"/>
                </a:buClr>
                <a:buSzPts val="2200"/>
                <a:buFont typeface="Century Gothic"/>
                <a:buChar char="+"/>
              </a:pPr>
              <a:r>
                <a:rPr lang="en-GB" sz="2200" b="0" i="0" u="none" strike="noStrike" cap="none">
                  <a:solidFill>
                    <a:srgbClr val="000000"/>
                  </a:solidFill>
                  <a:latin typeface="Century Gothic"/>
                  <a:ea typeface="Century Gothic"/>
                  <a:cs typeface="Century Gothic"/>
                  <a:sym typeface="Century Gothic"/>
                </a:rPr>
                <a:t>10</a:t>
              </a:r>
              <a:endParaRPr sz="2200" b="0" i="0" u="none" strike="noStrike" cap="none">
                <a:solidFill>
                  <a:srgbClr val="000000"/>
                </a:solidFill>
                <a:latin typeface="Century Gothic"/>
                <a:ea typeface="Century Gothic"/>
                <a:cs typeface="Century Gothic"/>
                <a:sym typeface="Century Gothic"/>
              </a:endParaRPr>
            </a:p>
          </p:txBody>
        </p:sp>
        <p:sp>
          <p:nvSpPr>
            <p:cNvPr id="126" name="Google Shape;126;p10"/>
            <p:cNvSpPr/>
            <p:nvPr/>
          </p:nvSpPr>
          <p:spPr>
            <a:xfrm>
              <a:off x="7244425" y="1959425"/>
              <a:ext cx="2102400" cy="1020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BC89"/>
                </a:solidFill>
                <a:latin typeface="Century Gothic"/>
                <a:ea typeface="Century Gothic"/>
                <a:cs typeface="Century Gothic"/>
                <a:sym typeface="Century Gothic"/>
              </a:endParaRPr>
            </a:p>
          </p:txBody>
        </p:sp>
        <p:sp>
          <p:nvSpPr>
            <p:cNvPr id="127" name="Google Shape;127;p10"/>
            <p:cNvSpPr/>
            <p:nvPr/>
          </p:nvSpPr>
          <p:spPr>
            <a:xfrm>
              <a:off x="2653400" y="2347225"/>
              <a:ext cx="1234200" cy="3114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0"/>
            <p:cNvSpPr/>
            <p:nvPr/>
          </p:nvSpPr>
          <p:spPr>
            <a:xfrm>
              <a:off x="6010225" y="2314025"/>
              <a:ext cx="1234200" cy="3114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10"/>
          <p:cNvGrpSpPr/>
          <p:nvPr/>
        </p:nvGrpSpPr>
        <p:grpSpPr>
          <a:xfrm>
            <a:off x="2020546" y="4001888"/>
            <a:ext cx="8836425" cy="1020600"/>
            <a:chOff x="2020546" y="4001888"/>
            <a:chExt cx="8836425" cy="1020600"/>
          </a:xfrm>
        </p:grpSpPr>
        <p:sp>
          <p:nvSpPr>
            <p:cNvPr id="130" name="Google Shape;130;p10"/>
            <p:cNvSpPr/>
            <p:nvPr/>
          </p:nvSpPr>
          <p:spPr>
            <a:xfrm>
              <a:off x="2020546" y="4001888"/>
              <a:ext cx="2102400" cy="10206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BC89"/>
                </a:solidFill>
                <a:latin typeface="Century Gothic"/>
                <a:ea typeface="Century Gothic"/>
                <a:cs typeface="Century Gothic"/>
                <a:sym typeface="Century Gothic"/>
              </a:endParaRPr>
            </a:p>
          </p:txBody>
        </p:sp>
        <p:sp>
          <p:nvSpPr>
            <p:cNvPr id="131" name="Google Shape;131;p10"/>
            <p:cNvSpPr/>
            <p:nvPr/>
          </p:nvSpPr>
          <p:spPr>
            <a:xfrm>
              <a:off x="5397684" y="4001888"/>
              <a:ext cx="2102400" cy="1020600"/>
            </a:xfrm>
            <a:prstGeom prst="roundRect">
              <a:avLst>
                <a:gd name="adj" fmla="val 16667"/>
              </a:avLst>
            </a:prstGeom>
            <a:solidFill>
              <a:srgbClr val="E1F5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74650" algn="ctr" rtl="0">
                <a:lnSpc>
                  <a:spcPct val="100000"/>
                </a:lnSpc>
                <a:spcBef>
                  <a:spcPts val="0"/>
                </a:spcBef>
                <a:spcAft>
                  <a:spcPts val="0"/>
                </a:spcAft>
                <a:buClr>
                  <a:srgbClr val="000000"/>
                </a:buClr>
                <a:buSzPts val="2300"/>
                <a:buFont typeface="Century Gothic"/>
                <a:buChar char="+"/>
              </a:pPr>
              <a:r>
                <a:rPr lang="en-GB" sz="2300" b="0" i="0" u="none" strike="noStrike" cap="none">
                  <a:solidFill>
                    <a:srgbClr val="000000"/>
                  </a:solidFill>
                  <a:latin typeface="Century Gothic"/>
                  <a:ea typeface="Century Gothic"/>
                  <a:cs typeface="Century Gothic"/>
                  <a:sym typeface="Century Gothic"/>
                </a:rPr>
                <a:t>9</a:t>
              </a:r>
              <a:endParaRPr sz="2300" b="0" i="0" u="none" strike="noStrike" cap="none">
                <a:solidFill>
                  <a:srgbClr val="000000"/>
                </a:solidFill>
                <a:latin typeface="Century Gothic"/>
                <a:ea typeface="Century Gothic"/>
                <a:cs typeface="Century Gothic"/>
                <a:sym typeface="Century Gothic"/>
              </a:endParaRPr>
            </a:p>
          </p:txBody>
        </p:sp>
        <p:sp>
          <p:nvSpPr>
            <p:cNvPr id="132" name="Google Shape;132;p10"/>
            <p:cNvSpPr/>
            <p:nvPr/>
          </p:nvSpPr>
          <p:spPr>
            <a:xfrm>
              <a:off x="8754571" y="4001888"/>
              <a:ext cx="2102400" cy="10206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Century Gothic"/>
                  <a:ea typeface="Century Gothic"/>
                  <a:cs typeface="Century Gothic"/>
                  <a:sym typeface="Century Gothic"/>
                </a:rPr>
                <a:t>CCXXIX</a:t>
              </a:r>
              <a:endParaRPr sz="2300" b="0" i="0" u="none" strike="noStrike" cap="none">
                <a:solidFill>
                  <a:srgbClr val="000000"/>
                </a:solidFill>
                <a:latin typeface="Century Gothic"/>
                <a:ea typeface="Century Gothic"/>
                <a:cs typeface="Century Gothic"/>
                <a:sym typeface="Century Gothic"/>
              </a:endParaRPr>
            </a:p>
          </p:txBody>
        </p:sp>
        <p:sp>
          <p:nvSpPr>
            <p:cNvPr id="133" name="Google Shape;133;p10"/>
            <p:cNvSpPr/>
            <p:nvPr/>
          </p:nvSpPr>
          <p:spPr>
            <a:xfrm>
              <a:off x="4143221" y="4356488"/>
              <a:ext cx="1234200" cy="3114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0"/>
            <p:cNvSpPr/>
            <p:nvPr/>
          </p:nvSpPr>
          <p:spPr>
            <a:xfrm>
              <a:off x="7520371" y="4356488"/>
              <a:ext cx="1234200" cy="311400"/>
            </a:xfrm>
            <a:prstGeom prst="rightArrow">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10"/>
          <p:cNvSpPr txBox="1"/>
          <p:nvPr/>
        </p:nvSpPr>
        <p:spPr>
          <a:xfrm>
            <a:off x="2023114" y="3985753"/>
            <a:ext cx="2082000" cy="102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0" i="0" u="none" strike="noStrike" cap="none">
                <a:solidFill>
                  <a:srgbClr val="43A047"/>
                </a:solidFill>
                <a:latin typeface="Century Gothic"/>
                <a:ea typeface="Century Gothic"/>
                <a:cs typeface="Century Gothic"/>
                <a:sym typeface="Century Gothic"/>
              </a:rPr>
              <a:t>CCXX</a:t>
            </a:r>
            <a:endParaRPr sz="1400" b="0" i="0" u="none" strike="noStrike" cap="none">
              <a:solidFill>
                <a:srgbClr val="43A047"/>
              </a:solidFill>
              <a:latin typeface="Arial"/>
              <a:ea typeface="Arial"/>
              <a:cs typeface="Arial"/>
              <a:sym typeface="Arial"/>
            </a:endParaRPr>
          </a:p>
        </p:txBody>
      </p:sp>
      <p:sp>
        <p:nvSpPr>
          <p:cNvPr id="136" name="Google Shape;136;p10"/>
          <p:cNvSpPr txBox="1"/>
          <p:nvPr/>
        </p:nvSpPr>
        <p:spPr>
          <a:xfrm>
            <a:off x="8764771" y="2143263"/>
            <a:ext cx="2082000" cy="102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GB" sz="2300" b="0" i="0" u="none" strike="noStrike" cap="none">
                <a:solidFill>
                  <a:srgbClr val="43A047"/>
                </a:solidFill>
                <a:latin typeface="Century Gothic"/>
                <a:ea typeface="Century Gothic"/>
                <a:cs typeface="Century Gothic"/>
                <a:sym typeface="Century Gothic"/>
              </a:rPr>
              <a:t>CDX</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1000"/>
                                        <p:tgtEl>
                                          <p:spTgt spid="135"/>
                                        </p:tgtEl>
                                      </p:cBhvr>
                                    </p:animEffect>
                                  </p:childTnLst>
                                </p:cTn>
                              </p:par>
                            </p:childTnLst>
                          </p:cTn>
                        </p:par>
                      </p:childTnLst>
                    </p:cTn>
                  </p:par>
                </p:childTnLst>
              </p:cTn>
              <p:nextCondLst>
                <p:cond evt="onClick" delay="0">
                  <p:tgtEl>
                    <p:spTgt spid="12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10;&#10;Description automatically generated">
            <a:extLst>
              <a:ext uri="{FF2B5EF4-FFF2-40B4-BE49-F238E27FC236}">
                <a16:creationId xmlns:a16="http://schemas.microsoft.com/office/drawing/2014/main" id="{5779BBCD-D7A4-4748-89F2-C04D21F2682A}"/>
              </a:ext>
            </a:extLst>
          </p:cNvPr>
          <p:cNvPicPr>
            <a:picLocks noChangeAspect="1"/>
          </p:cNvPicPr>
          <p:nvPr/>
        </p:nvPicPr>
        <p:blipFill>
          <a:blip r:embed="rId3"/>
          <a:stretch>
            <a:fillRect/>
          </a:stretch>
        </p:blipFill>
        <p:spPr>
          <a:xfrm>
            <a:off x="263524" y="1077157"/>
            <a:ext cx="7848600" cy="28803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50" name="Google Shape;150;p12"/>
          <p:cNvSpPr txBox="1">
            <a:spLocks noGrp="1"/>
          </p:cNvSpPr>
          <p:nvPr>
            <p:ph type="body" idx="2"/>
          </p:nvPr>
        </p:nvSpPr>
        <p:spPr>
          <a:xfrm>
            <a:off x="263046" y="1176338"/>
            <a:ext cx="11736887" cy="18716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If the answer to an arithmetic question is CXLIV, what could the question be? </a:t>
            </a:r>
            <a:endParaRPr/>
          </a:p>
          <a:p>
            <a:pPr marL="0" lvl="0" indent="0" algn="l" rtl="0">
              <a:lnSpc>
                <a:spcPct val="150000"/>
              </a:lnSpc>
              <a:spcBef>
                <a:spcPts val="1000"/>
              </a:spcBef>
              <a:spcAft>
                <a:spcPts val="0"/>
              </a:spcAft>
              <a:buClr>
                <a:srgbClr val="222222"/>
              </a:buClr>
              <a:buSzPts val="1800"/>
              <a:buNone/>
            </a:pPr>
            <a:r>
              <a:rPr lang="en-GB"/>
              <a:t>Use addition, subtraction, multiplication or division. </a:t>
            </a:r>
            <a:endParaRPr/>
          </a:p>
          <a:p>
            <a:pPr marL="0" lvl="0" indent="0" algn="l" rtl="0">
              <a:lnSpc>
                <a:spcPct val="150000"/>
              </a:lnSpc>
              <a:spcBef>
                <a:spcPts val="1000"/>
              </a:spcBef>
              <a:spcAft>
                <a:spcPts val="0"/>
              </a:spcAft>
              <a:buClr>
                <a:srgbClr val="222222"/>
              </a:buClr>
              <a:buSzPts val="1800"/>
              <a:buNone/>
            </a:pPr>
            <a:r>
              <a:rPr lang="en-GB"/>
              <a:t>How many possibilities can you find?</a:t>
            </a:r>
            <a:endParaRPr/>
          </a:p>
        </p:txBody>
      </p:sp>
      <p:sp>
        <p:nvSpPr>
          <p:cNvPr id="151" name="Google Shape;151;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52" name="Google Shape;152;p12"/>
          <p:cNvSpPr txBox="1"/>
          <p:nvPr/>
        </p:nvSpPr>
        <p:spPr>
          <a:xfrm>
            <a:off x="263046" y="4131163"/>
            <a:ext cx="11736886" cy="128612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chemeClr val="dk1"/>
                </a:solidFill>
                <a:latin typeface="Century Gothic"/>
                <a:ea typeface="Century Gothic"/>
                <a:cs typeface="Century Gothic"/>
                <a:sym typeface="Century Gothic"/>
              </a:rPr>
              <a:t>You have been given this calculation:</a:t>
            </a:r>
            <a:endParaRPr/>
          </a:p>
          <a:p>
            <a:pPr marL="0" marR="0" lvl="0" indent="0" algn="l" rtl="0">
              <a:lnSpc>
                <a:spcPct val="150000"/>
              </a:lnSpc>
              <a:spcBef>
                <a:spcPts val="0"/>
              </a:spcBef>
              <a:spcAft>
                <a:spcPts val="0"/>
              </a:spcAft>
              <a:buNone/>
            </a:pPr>
            <a:r>
              <a:rPr lang="en-GB" sz="1800">
                <a:solidFill>
                  <a:schemeClr val="dk1"/>
                </a:solidFill>
                <a:latin typeface="Century Gothic"/>
                <a:ea typeface="Century Gothic"/>
                <a:cs typeface="Century Gothic"/>
                <a:sym typeface="Century Gothic"/>
              </a:rPr>
              <a:t>CXXV + XXV </a:t>
            </a:r>
            <a:endParaRPr/>
          </a:p>
          <a:p>
            <a:pPr marL="0" marR="0" lvl="0" indent="0" algn="l" rtl="0">
              <a:lnSpc>
                <a:spcPct val="150000"/>
              </a:lnSpc>
              <a:spcBef>
                <a:spcPts val="0"/>
              </a:spcBef>
              <a:spcAft>
                <a:spcPts val="0"/>
              </a:spcAft>
              <a:buNone/>
            </a:pPr>
            <a:r>
              <a:rPr lang="en-GB" sz="1800" b="1">
                <a:solidFill>
                  <a:schemeClr val="dk1"/>
                </a:solidFill>
                <a:latin typeface="Century Gothic"/>
                <a:ea typeface="Century Gothic"/>
                <a:cs typeface="Century Gothic"/>
                <a:sym typeface="Century Gothic"/>
              </a:rPr>
              <a:t>How many different calculations can you write, using Roman Numerals, that have the same answer?</a:t>
            </a:r>
            <a:endParaRPr/>
          </a:p>
        </p:txBody>
      </p:sp>
      <p:sp>
        <p:nvSpPr>
          <p:cNvPr id="153" name="Google Shape;153;p12"/>
          <p:cNvSpPr txBox="1"/>
          <p:nvPr/>
        </p:nvSpPr>
        <p:spPr>
          <a:xfrm>
            <a:off x="360000" y="2663702"/>
            <a:ext cx="11527800" cy="1002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Any arithmetic question that has an answer of 144 is correct. Possible answers include:</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XII  x  XII			C + XLIV 		CXL + IV			CCLXXXVIII ÷ II</a:t>
            </a:r>
            <a:endParaRPr sz="1400" b="0" i="0" u="none" strike="noStrike" cap="none">
              <a:solidFill>
                <a:srgbClr val="43A047"/>
              </a:solidFill>
              <a:latin typeface="Arial"/>
              <a:ea typeface="Arial"/>
              <a:cs typeface="Arial"/>
              <a:sym typeface="Arial"/>
            </a:endParaRPr>
          </a:p>
        </p:txBody>
      </p:sp>
      <p:sp>
        <p:nvSpPr>
          <p:cNvPr id="154" name="Google Shape;154;p12"/>
          <p:cNvSpPr txBox="1"/>
          <p:nvPr/>
        </p:nvSpPr>
        <p:spPr>
          <a:xfrm>
            <a:off x="360000" y="5379637"/>
            <a:ext cx="11527800" cy="517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Answers will vary but must give the answer of 150 e.g. C + L</a:t>
            </a:r>
            <a:endParaRPr sz="1400" b="0" i="0" u="none" strike="noStrike" cap="none">
              <a:solidFill>
                <a:srgbClr val="43A047"/>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1000"/>
                                        <p:tgtEl>
                                          <p:spTgt spid="153"/>
                                        </p:tgtEl>
                                      </p:cBhvr>
                                    </p:animEffect>
                                  </p:childTnLst>
                                </p:cTn>
                              </p:par>
                            </p:childTnLst>
                          </p:cTn>
                        </p:par>
                      </p:childTnLst>
                    </p:cTn>
                  </p:par>
                </p:childTnLst>
              </p:cTn>
              <p:nextCondLst>
                <p:cond evt="onClick" delay="0">
                  <p:tgtEl>
                    <p:spTgt spid="15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Graphical user interface, text, application&#10;&#10;Description automatically generated">
            <a:extLst>
              <a:ext uri="{FF2B5EF4-FFF2-40B4-BE49-F238E27FC236}">
                <a16:creationId xmlns:a16="http://schemas.microsoft.com/office/drawing/2014/main" id="{4B1B03CA-6591-E740-86F7-A7D0661D8F18}"/>
              </a:ext>
            </a:extLst>
          </p:cNvPr>
          <p:cNvPicPr>
            <a:picLocks noChangeAspect="1"/>
          </p:cNvPicPr>
          <p:nvPr/>
        </p:nvPicPr>
        <p:blipFill>
          <a:blip r:embed="rId3"/>
          <a:stretch>
            <a:fillRect/>
          </a:stretch>
        </p:blipFill>
        <p:spPr>
          <a:xfrm>
            <a:off x="263524" y="1077157"/>
            <a:ext cx="7848600" cy="20574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168" name="Google Shape;168;p14"/>
          <p:cNvSpPr txBox="1">
            <a:spLocks noGrp="1"/>
          </p:cNvSpPr>
          <p:nvPr>
            <p:ph type="body" idx="2"/>
          </p:nvPr>
        </p:nvSpPr>
        <p:spPr>
          <a:xfrm>
            <a:off x="263046" y="1176339"/>
            <a:ext cx="11736887" cy="268908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In today’s lesson, we have seen how the Roman Numeral Systems is additive. </a:t>
            </a:r>
            <a:endParaRPr dirty="0"/>
          </a:p>
          <a:p>
            <a:pPr marL="0" lvl="0" indent="0" algn="l" rtl="0">
              <a:lnSpc>
                <a:spcPct val="150000"/>
              </a:lnSpc>
              <a:spcBef>
                <a:spcPts val="1000"/>
              </a:spcBef>
              <a:spcAft>
                <a:spcPts val="0"/>
              </a:spcAft>
              <a:buClr>
                <a:srgbClr val="222222"/>
              </a:buClr>
              <a:buSzPts val="1800"/>
              <a:buNone/>
            </a:pPr>
            <a:r>
              <a:rPr lang="en-GB" dirty="0"/>
              <a:t>This means it builds on numerals. </a:t>
            </a:r>
            <a:endParaRPr dirty="0"/>
          </a:p>
          <a:p>
            <a:pPr marL="0" lvl="0" indent="0" algn="l" rtl="0">
              <a:lnSpc>
                <a:spcPct val="150000"/>
              </a:lnSpc>
              <a:spcBef>
                <a:spcPts val="1000"/>
              </a:spcBef>
              <a:spcAft>
                <a:spcPts val="0"/>
              </a:spcAft>
              <a:buClr>
                <a:srgbClr val="222222"/>
              </a:buClr>
              <a:buSzPts val="1800"/>
              <a:buNone/>
            </a:pPr>
            <a:r>
              <a:rPr lang="en-GB" dirty="0"/>
              <a:t>It combines a limited number of numerals to create larger numbers.</a:t>
            </a:r>
            <a:endParaRPr dirty="0"/>
          </a:p>
          <a:p>
            <a:pPr marL="0" lvl="0" indent="0" algn="l" rtl="0">
              <a:lnSpc>
                <a:spcPct val="150000"/>
              </a:lnSpc>
              <a:spcBef>
                <a:spcPts val="1000"/>
              </a:spcBef>
              <a:spcAft>
                <a:spcPts val="0"/>
              </a:spcAft>
              <a:buClr>
                <a:srgbClr val="222222"/>
              </a:buClr>
              <a:buSzPts val="1800"/>
              <a:buNone/>
            </a:pPr>
            <a:endParaRPr dirty="0"/>
          </a:p>
          <a:p>
            <a:pPr marL="0" lvl="0" indent="0" algn="l" rtl="0">
              <a:lnSpc>
                <a:spcPct val="150000"/>
              </a:lnSpc>
              <a:spcBef>
                <a:spcPts val="1000"/>
              </a:spcBef>
              <a:spcAft>
                <a:spcPts val="0"/>
              </a:spcAft>
              <a:buClr>
                <a:srgbClr val="222222"/>
              </a:buClr>
              <a:buSzPts val="1800"/>
              <a:buNone/>
            </a:pPr>
            <a:r>
              <a:rPr lang="en-GB" b="1" dirty="0"/>
              <a:t>Using this knowledge, why does 0 not exist in Roman Numerals?</a:t>
            </a:r>
            <a:endParaRPr dirty="0"/>
          </a:p>
        </p:txBody>
      </p:sp>
      <p:sp>
        <p:nvSpPr>
          <p:cNvPr id="169" name="Google Shape;169;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70" name="Google Shape;170;p14"/>
          <p:cNvSpPr txBox="1"/>
          <p:nvPr/>
        </p:nvSpPr>
        <p:spPr>
          <a:xfrm>
            <a:off x="263046" y="4143586"/>
            <a:ext cx="10212697"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0 does not exist in Roman Numerals because they did not need to represent 0. The number system started at 1 and was built from there.</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nextCondLst>
                <p:cond evt="onClick" delay="0">
                  <p:tgtEl>
                    <p:spTgt spid="16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dirty="0">
                <a:latin typeface="Century Gothic"/>
                <a:ea typeface="Century Gothic"/>
                <a:cs typeface="Century Gothic"/>
                <a:sym typeface="Century Gothic"/>
              </a:rPr>
              <a:t>The following slides are based on:</a:t>
            </a:r>
            <a:br>
              <a:rPr lang="en-GB" sz="2400" dirty="0">
                <a:latin typeface="Century Gothic"/>
                <a:ea typeface="Century Gothic"/>
                <a:cs typeface="Century Gothic"/>
                <a:sym typeface="Century Gothic"/>
              </a:rPr>
            </a:br>
            <a:r>
              <a:rPr lang="en-GB" sz="2400" dirty="0">
                <a:latin typeface="Century Gothic"/>
                <a:ea typeface="Century Gothic"/>
                <a:cs typeface="Century Gothic"/>
                <a:sym typeface="Century Gothic"/>
              </a:rPr>
              <a:t>Roman numerals to 100</a:t>
            </a:r>
            <a:endParaRPr sz="2400" b="1" dirty="0">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6"/>
          <p:cNvSpPr txBox="1">
            <a:spLocks noGrp="1"/>
          </p:cNvSpPr>
          <p:nvPr>
            <p:ph type="body" idx="2"/>
          </p:nvPr>
        </p:nvSpPr>
        <p:spPr>
          <a:xfrm>
            <a:off x="263046" y="700644"/>
            <a:ext cx="11736887" cy="157150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Say a number - for example 12 - and ask pupils to use lollipop sticks to create it in Roman Numerals.</a:t>
            </a:r>
            <a:endParaRPr/>
          </a:p>
          <a:p>
            <a:pPr marL="0" lvl="0" indent="0" algn="l" rtl="0">
              <a:lnSpc>
                <a:spcPct val="150000"/>
              </a:lnSpc>
              <a:spcBef>
                <a:spcPts val="1000"/>
              </a:spcBef>
              <a:spcAft>
                <a:spcPts val="0"/>
              </a:spcAft>
              <a:buClr>
                <a:srgbClr val="222222"/>
              </a:buClr>
              <a:buSzPts val="1800"/>
              <a:buNone/>
            </a:pPr>
            <a:r>
              <a:rPr lang="en-GB"/>
              <a:t>This could be extended to a paired game where they have to match what they have created to get the point. </a:t>
            </a:r>
            <a:endParaRPr/>
          </a:p>
        </p:txBody>
      </p:sp>
      <p:grpSp>
        <p:nvGrpSpPr>
          <p:cNvPr id="182" name="Google Shape;182;p16"/>
          <p:cNvGrpSpPr/>
          <p:nvPr/>
        </p:nvGrpSpPr>
        <p:grpSpPr>
          <a:xfrm>
            <a:off x="3430617" y="2582170"/>
            <a:ext cx="5233643" cy="2587276"/>
            <a:chOff x="2155999" y="3053225"/>
            <a:chExt cx="5233643" cy="2587276"/>
          </a:xfrm>
        </p:grpSpPr>
        <p:pic>
          <p:nvPicPr>
            <p:cNvPr id="183" name="Google Shape;183;p16"/>
            <p:cNvPicPr preferRelativeResize="0"/>
            <p:nvPr/>
          </p:nvPicPr>
          <p:blipFill rotWithShape="1">
            <a:blip r:embed="rId3">
              <a:alphaModFix/>
            </a:blip>
            <a:srcRect/>
            <a:stretch/>
          </p:blipFill>
          <p:spPr>
            <a:xfrm>
              <a:off x="2155999" y="3429000"/>
              <a:ext cx="1823240" cy="1835727"/>
            </a:xfrm>
            <a:prstGeom prst="rect">
              <a:avLst/>
            </a:prstGeom>
            <a:noFill/>
            <a:ln>
              <a:noFill/>
            </a:ln>
          </p:spPr>
        </p:pic>
        <p:pic>
          <p:nvPicPr>
            <p:cNvPr id="184" name="Google Shape;184;p16"/>
            <p:cNvPicPr preferRelativeResize="0"/>
            <p:nvPr/>
          </p:nvPicPr>
          <p:blipFill rotWithShape="1">
            <a:blip r:embed="rId3">
              <a:alphaModFix/>
            </a:blip>
            <a:srcRect/>
            <a:stretch/>
          </p:blipFill>
          <p:spPr>
            <a:xfrm flipH="1">
              <a:off x="2155999" y="3415147"/>
              <a:ext cx="1823240" cy="1835727"/>
            </a:xfrm>
            <a:prstGeom prst="rect">
              <a:avLst/>
            </a:prstGeom>
            <a:noFill/>
            <a:ln>
              <a:noFill/>
            </a:ln>
          </p:spPr>
        </p:pic>
        <p:pic>
          <p:nvPicPr>
            <p:cNvPr id="185" name="Google Shape;185;p16"/>
            <p:cNvPicPr preferRelativeResize="0"/>
            <p:nvPr/>
          </p:nvPicPr>
          <p:blipFill rotWithShape="1">
            <a:blip r:embed="rId3">
              <a:alphaModFix/>
            </a:blip>
            <a:srcRect/>
            <a:stretch/>
          </p:blipFill>
          <p:spPr>
            <a:xfrm rot="-2701836">
              <a:off x="4386797" y="3428999"/>
              <a:ext cx="1823240" cy="1835727"/>
            </a:xfrm>
            <a:prstGeom prst="rect">
              <a:avLst/>
            </a:prstGeom>
            <a:noFill/>
            <a:ln>
              <a:noFill/>
            </a:ln>
          </p:spPr>
        </p:pic>
        <p:pic>
          <p:nvPicPr>
            <p:cNvPr id="186" name="Google Shape;186;p16"/>
            <p:cNvPicPr preferRelativeResize="0"/>
            <p:nvPr/>
          </p:nvPicPr>
          <p:blipFill rotWithShape="1">
            <a:blip r:embed="rId3">
              <a:alphaModFix/>
            </a:blip>
            <a:srcRect/>
            <a:stretch/>
          </p:blipFill>
          <p:spPr>
            <a:xfrm rot="-2701836">
              <a:off x="5184380" y="3429000"/>
              <a:ext cx="1823240" cy="183572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a:spLocks noGrp="1"/>
          </p:cNvSpPr>
          <p:nvPr>
            <p:ph type="body" idx="2"/>
          </p:nvPr>
        </p:nvSpPr>
        <p:spPr>
          <a:xfrm>
            <a:off x="263046" y="700644"/>
            <a:ext cx="11736887" cy="114201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number families:</a:t>
            </a:r>
            <a:endParaRPr/>
          </a:p>
          <a:p>
            <a:pPr marL="0" lvl="0" indent="0" algn="l" rtl="0">
              <a:lnSpc>
                <a:spcPct val="150000"/>
              </a:lnSpc>
              <a:spcBef>
                <a:spcPts val="1000"/>
              </a:spcBef>
              <a:spcAft>
                <a:spcPts val="0"/>
              </a:spcAft>
              <a:buClr>
                <a:srgbClr val="222222"/>
              </a:buClr>
              <a:buSzPts val="1800"/>
              <a:buNone/>
            </a:pPr>
            <a:r>
              <a:rPr lang="en-GB"/>
              <a:t>Example:</a:t>
            </a:r>
            <a:endParaRPr/>
          </a:p>
        </p:txBody>
      </p:sp>
      <p:sp>
        <p:nvSpPr>
          <p:cNvPr id="193" name="Google Shape;193;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194" name="Google Shape;194;p17"/>
          <p:cNvGraphicFramePr/>
          <p:nvPr>
            <p:extLst>
              <p:ext uri="{D42A27DB-BD31-4B8C-83A1-F6EECF244321}">
                <p14:modId xmlns:p14="http://schemas.microsoft.com/office/powerpoint/2010/main" val="1718864382"/>
              </p:ext>
            </p:extLst>
          </p:nvPr>
        </p:nvGraphicFramePr>
        <p:xfrm>
          <a:off x="142629" y="1806632"/>
          <a:ext cx="580507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gridCol w="1935025">
                  <a:extLst>
                    <a:ext uri="{9D8B030D-6E8A-4147-A177-3AD203B41FA5}">
                      <a16:colId xmlns:a16="http://schemas.microsoft.com/office/drawing/2014/main" val="20001"/>
                    </a:ext>
                  </a:extLst>
                </a:gridCol>
                <a:gridCol w="1935025">
                  <a:extLst>
                    <a:ext uri="{9D8B030D-6E8A-4147-A177-3AD203B41FA5}">
                      <a16:colId xmlns:a16="http://schemas.microsoft.com/office/drawing/2014/main" val="20002"/>
                    </a:ext>
                  </a:extLst>
                </a:gridCol>
              </a:tblGrid>
              <a:tr h="1348400">
                <a:tc>
                  <a:txBody>
                    <a:bodyPr/>
                    <a:lstStyle/>
                    <a:p>
                      <a:pPr marL="0" marR="0" lvl="0" indent="0" algn="ctr" rtl="0">
                        <a:spcBef>
                          <a:spcPts val="0"/>
                        </a:spcBef>
                        <a:spcAft>
                          <a:spcPts val="0"/>
                        </a:spcAft>
                        <a:buNone/>
                      </a:pPr>
                      <a:r>
                        <a:rPr lang="en-GB" sz="1800" b="0">
                          <a:solidFill>
                            <a:srgbClr val="222222"/>
                          </a:solidFill>
                          <a:latin typeface="Century Gothic"/>
                          <a:ea typeface="Century Gothic"/>
                          <a:cs typeface="Century Gothic"/>
                          <a:sym typeface="Century Gothic"/>
                        </a:rPr>
                        <a:t>Twenty-five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a:solidFill>
                            <a:srgbClr val="222222"/>
                          </a:solidFill>
                          <a:latin typeface="Century Gothic"/>
                          <a:ea typeface="Century Gothic"/>
                          <a:cs typeface="Century Gothic"/>
                          <a:sym typeface="Century Gothic"/>
                        </a:rPr>
                        <a:t>25</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XXV</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195" name="Google Shape;195;p17"/>
          <p:cNvGraphicFramePr/>
          <p:nvPr>
            <p:extLst>
              <p:ext uri="{D42A27DB-BD31-4B8C-83A1-F6EECF244321}">
                <p14:modId xmlns:p14="http://schemas.microsoft.com/office/powerpoint/2010/main" val="2183161827"/>
              </p:ext>
            </p:extLst>
          </p:nvPr>
        </p:nvGraphicFramePr>
        <p:xfrm>
          <a:off x="6244318" y="1806633"/>
          <a:ext cx="580507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gridCol w="1935025">
                  <a:extLst>
                    <a:ext uri="{9D8B030D-6E8A-4147-A177-3AD203B41FA5}">
                      <a16:colId xmlns:a16="http://schemas.microsoft.com/office/drawing/2014/main" val="20001"/>
                    </a:ext>
                  </a:extLst>
                </a:gridCol>
                <a:gridCol w="1935025">
                  <a:extLst>
                    <a:ext uri="{9D8B030D-6E8A-4147-A177-3AD203B41FA5}">
                      <a16:colId xmlns:a16="http://schemas.microsoft.com/office/drawing/2014/main" val="20002"/>
                    </a:ext>
                  </a:extLst>
                </a:gridCol>
              </a:tblGrid>
              <a:tr h="1348400">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Forty-eight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48</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196" name="Google Shape;196;p17"/>
          <p:cNvGraphicFramePr/>
          <p:nvPr>
            <p:extLst>
              <p:ext uri="{D42A27DB-BD31-4B8C-83A1-F6EECF244321}">
                <p14:modId xmlns:p14="http://schemas.microsoft.com/office/powerpoint/2010/main" val="2438496827"/>
              </p:ext>
            </p:extLst>
          </p:nvPr>
        </p:nvGraphicFramePr>
        <p:xfrm>
          <a:off x="10114353" y="1824643"/>
          <a:ext cx="193502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tblGrid>
              <a:tr h="1348400">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XLVIII</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197" name="Google Shape;197;p17"/>
          <p:cNvGraphicFramePr/>
          <p:nvPr>
            <p:extLst>
              <p:ext uri="{D42A27DB-BD31-4B8C-83A1-F6EECF244321}">
                <p14:modId xmlns:p14="http://schemas.microsoft.com/office/powerpoint/2010/main" val="4117797775"/>
              </p:ext>
            </p:extLst>
          </p:nvPr>
        </p:nvGraphicFramePr>
        <p:xfrm>
          <a:off x="142629" y="4002827"/>
          <a:ext cx="580507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gridCol w="1935025">
                  <a:extLst>
                    <a:ext uri="{9D8B030D-6E8A-4147-A177-3AD203B41FA5}">
                      <a16:colId xmlns:a16="http://schemas.microsoft.com/office/drawing/2014/main" val="20001"/>
                    </a:ext>
                  </a:extLst>
                </a:gridCol>
                <a:gridCol w="1935025">
                  <a:extLst>
                    <a:ext uri="{9D8B030D-6E8A-4147-A177-3AD203B41FA5}">
                      <a16:colId xmlns:a16="http://schemas.microsoft.com/office/drawing/2014/main" val="20002"/>
                    </a:ext>
                  </a:extLst>
                </a:gridCol>
              </a:tblGrid>
              <a:tr h="1348400">
                <a:tc>
                  <a:txBody>
                    <a:bodyPr/>
                    <a:lstStyle/>
                    <a:p>
                      <a:pPr marL="0" marR="0" lvl="0" indent="0" algn="ctr" rtl="0">
                        <a:spcBef>
                          <a:spcPts val="0"/>
                        </a:spcBef>
                        <a:spcAft>
                          <a:spcPts val="0"/>
                        </a:spcAft>
                        <a:buNone/>
                      </a:pPr>
                      <a:endParaRPr sz="1800" b="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86</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198" name="Google Shape;198;p17"/>
          <p:cNvGraphicFramePr/>
          <p:nvPr>
            <p:extLst>
              <p:ext uri="{D42A27DB-BD31-4B8C-83A1-F6EECF244321}">
                <p14:modId xmlns:p14="http://schemas.microsoft.com/office/powerpoint/2010/main" val="783309380"/>
              </p:ext>
            </p:extLst>
          </p:nvPr>
        </p:nvGraphicFramePr>
        <p:xfrm>
          <a:off x="4012665" y="4002826"/>
          <a:ext cx="193502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tblGrid>
              <a:tr h="1348400">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LXXXVI</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199" name="Google Shape;199;p17"/>
          <p:cNvGraphicFramePr/>
          <p:nvPr>
            <p:extLst>
              <p:ext uri="{D42A27DB-BD31-4B8C-83A1-F6EECF244321}">
                <p14:modId xmlns:p14="http://schemas.microsoft.com/office/powerpoint/2010/main" val="2553092862"/>
              </p:ext>
            </p:extLst>
          </p:nvPr>
        </p:nvGraphicFramePr>
        <p:xfrm>
          <a:off x="6244318" y="4002828"/>
          <a:ext cx="580507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gridCol w="1935025">
                  <a:extLst>
                    <a:ext uri="{9D8B030D-6E8A-4147-A177-3AD203B41FA5}">
                      <a16:colId xmlns:a16="http://schemas.microsoft.com/office/drawing/2014/main" val="20001"/>
                    </a:ext>
                  </a:extLst>
                </a:gridCol>
                <a:gridCol w="1935025">
                  <a:extLst>
                    <a:ext uri="{9D8B030D-6E8A-4147-A177-3AD203B41FA5}">
                      <a16:colId xmlns:a16="http://schemas.microsoft.com/office/drawing/2014/main" val="20002"/>
                    </a:ext>
                  </a:extLst>
                </a:gridCol>
              </a:tblGrid>
              <a:tr h="1348400">
                <a:tc>
                  <a:txBody>
                    <a:bodyPr/>
                    <a:lstStyle/>
                    <a:p>
                      <a:pPr marL="0" marR="0" lvl="0" indent="0" algn="ctr" rtl="0">
                        <a:spcBef>
                          <a:spcPts val="0"/>
                        </a:spcBef>
                        <a:spcAft>
                          <a:spcPts val="0"/>
                        </a:spcAft>
                        <a:buNone/>
                      </a:pPr>
                      <a:endParaRPr sz="1800" b="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endParaRPr sz="1800" b="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XXXIV</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200" name="Google Shape;200;p17"/>
          <p:cNvGraphicFramePr/>
          <p:nvPr>
            <p:extLst>
              <p:ext uri="{D42A27DB-BD31-4B8C-83A1-F6EECF244321}">
                <p14:modId xmlns:p14="http://schemas.microsoft.com/office/powerpoint/2010/main" val="2727893612"/>
              </p:ext>
            </p:extLst>
          </p:nvPr>
        </p:nvGraphicFramePr>
        <p:xfrm>
          <a:off x="6244318" y="4002827"/>
          <a:ext cx="3870050"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gridCol w="1935025">
                  <a:extLst>
                    <a:ext uri="{9D8B030D-6E8A-4147-A177-3AD203B41FA5}">
                      <a16:colId xmlns:a16="http://schemas.microsoft.com/office/drawing/2014/main" val="20001"/>
                    </a:ext>
                  </a:extLst>
                </a:gridCol>
              </a:tblGrid>
              <a:tr h="1348400">
                <a:tc>
                  <a:txBody>
                    <a:bodyPr/>
                    <a:lstStyle/>
                    <a:p>
                      <a:pPr marL="0" marR="0" lvl="0" indent="0" algn="ctr" rtl="0">
                        <a:spcBef>
                          <a:spcPts val="0"/>
                        </a:spcBef>
                        <a:spcAft>
                          <a:spcPts val="0"/>
                        </a:spcAft>
                        <a:buNone/>
                      </a:pPr>
                      <a:r>
                        <a:rPr lang="en-GB" sz="1800" b="0">
                          <a:solidFill>
                            <a:srgbClr val="43A047"/>
                          </a:solidFill>
                          <a:latin typeface="Century Gothic"/>
                          <a:ea typeface="Century Gothic"/>
                          <a:cs typeface="Century Gothic"/>
                          <a:sym typeface="Century Gothic"/>
                        </a:rPr>
                        <a:t>Thirty-four</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34</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201" name="Google Shape;201;p17"/>
          <p:cNvGraphicFramePr/>
          <p:nvPr>
            <p:extLst>
              <p:ext uri="{D42A27DB-BD31-4B8C-83A1-F6EECF244321}">
                <p14:modId xmlns:p14="http://schemas.microsoft.com/office/powerpoint/2010/main" val="1557119608"/>
              </p:ext>
            </p:extLst>
          </p:nvPr>
        </p:nvGraphicFramePr>
        <p:xfrm>
          <a:off x="133392" y="4002826"/>
          <a:ext cx="1935025" cy="1348400"/>
        </p:xfrm>
        <a:graphic>
          <a:graphicData uri="http://schemas.openxmlformats.org/drawingml/2006/table">
            <a:tbl>
              <a:tblPr firstRow="1" bandRow="1">
                <a:noFill/>
                <a:tableStyleId>{E96C2858-771F-4CA0-A2A9-340802FE3C79}</a:tableStyleId>
              </a:tblPr>
              <a:tblGrid>
                <a:gridCol w="1935025">
                  <a:extLst>
                    <a:ext uri="{9D8B030D-6E8A-4147-A177-3AD203B41FA5}">
                      <a16:colId xmlns:a16="http://schemas.microsoft.com/office/drawing/2014/main" val="20000"/>
                    </a:ext>
                  </a:extLst>
                </a:gridCol>
              </a:tblGrid>
              <a:tr h="1348400">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Eighty-six</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par>
                                <p:cTn id="11" presetID="10" presetClass="entr" presetSubtype="0" fill="hold" nodeType="withEffect">
                                  <p:stCondLst>
                                    <p:cond delay="0"/>
                                  </p:stCondLst>
                                  <p:childTnLst>
                                    <p:set>
                                      <p:cBhvr>
                                        <p:cTn id="12" dur="1" fill="hold">
                                          <p:stCondLst>
                                            <p:cond delay="0"/>
                                          </p:stCondLst>
                                        </p:cTn>
                                        <p:tgtEl>
                                          <p:spTgt spid="200"/>
                                        </p:tgtEl>
                                        <p:attrNameLst>
                                          <p:attrName>style.visibility</p:attrName>
                                        </p:attrNameLst>
                                      </p:cBhvr>
                                      <p:to>
                                        <p:strVal val="visible"/>
                                      </p:to>
                                    </p:set>
                                    <p:animEffect transition="in" filter="fade">
                                      <p:cBhvr>
                                        <p:cTn id="13" dur="500"/>
                                        <p:tgtEl>
                                          <p:spTgt spid="200"/>
                                        </p:tgtEl>
                                      </p:cBhvr>
                                    </p:animEffect>
                                  </p:childTnLst>
                                </p:cTn>
                              </p:par>
                              <p:par>
                                <p:cTn id="14" presetID="10" presetClass="entr" presetSubtype="0" fill="hold" nodeType="with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fade">
                                      <p:cBhvr>
                                        <p:cTn id="16" dur="500"/>
                                        <p:tgtEl>
                                          <p:spTgt spid="201"/>
                                        </p:tgtEl>
                                      </p:cBhvr>
                                    </p:animEffect>
                                  </p:childTnLst>
                                </p:cTn>
                              </p:par>
                            </p:childTnLst>
                          </p:cTn>
                        </p:par>
                      </p:childTnLst>
                    </p:cTn>
                  </p:par>
                </p:childTnLst>
              </p:cTn>
              <p:nextCondLst>
                <p:cond evt="onClick" delay="0">
                  <p:tgtEl>
                    <p:spTgt spid="19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Roman numerals to 12</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Roman numerals, digits, words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Roman numerals, digits, words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Function machines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Function machines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This is the answer, what is the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This is the answer, what is the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Roman numerals to 100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8706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(Roman numeral) represents (number).</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X in Roman Numerals represents 10.</a:t>
            </a:r>
            <a:endParaRPr/>
          </a:p>
        </p:txBody>
      </p:sp>
      <p:graphicFrame>
        <p:nvGraphicFramePr>
          <p:cNvPr id="63" name="Google Shape;63;p3"/>
          <p:cNvGraphicFramePr/>
          <p:nvPr>
            <p:extLst>
              <p:ext uri="{D42A27DB-BD31-4B8C-83A1-F6EECF244321}">
                <p14:modId xmlns:p14="http://schemas.microsoft.com/office/powerpoint/2010/main" val="3248357272"/>
              </p:ext>
            </p:extLst>
          </p:nvPr>
        </p:nvGraphicFramePr>
        <p:xfrm>
          <a:off x="263524" y="1155866"/>
          <a:ext cx="11736400" cy="736620"/>
        </p:xfrm>
        <a:graphic>
          <a:graphicData uri="http://schemas.openxmlformats.org/drawingml/2006/table">
            <a:tbl>
              <a:tblPr firstRow="1" bandRow="1">
                <a:noFill/>
                <a:tableStyleId>{E96C2858-771F-4CA0-A2A9-340802FE3C79}</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numeral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number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digit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represent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59040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number does the Roman Numeral XCVI represent?</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95</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96</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94</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116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read and write Roman numerals to 1,000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5" name="Google Shape;85;p6"/>
          <p:cNvSpPr txBox="1">
            <a:spLocks noGrp="1"/>
          </p:cNvSpPr>
          <p:nvPr>
            <p:ph type="body" idx="2"/>
          </p:nvPr>
        </p:nvSpPr>
        <p:spPr>
          <a:xfrm>
            <a:off x="263046" y="1176339"/>
            <a:ext cx="11736887" cy="375588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I = 1					I = 1</a:t>
            </a:r>
            <a:endParaRPr/>
          </a:p>
          <a:p>
            <a:pPr marL="0" lvl="0" indent="0" algn="l" rtl="0">
              <a:lnSpc>
                <a:spcPct val="150000"/>
              </a:lnSpc>
              <a:spcBef>
                <a:spcPts val="1000"/>
              </a:spcBef>
              <a:spcAft>
                <a:spcPts val="0"/>
              </a:spcAft>
              <a:buClr>
                <a:srgbClr val="222222"/>
              </a:buClr>
              <a:buSzPts val="1800"/>
              <a:buNone/>
            </a:pPr>
            <a:r>
              <a:rPr lang="en-GB"/>
              <a:t>IV = 4					IX = 9</a:t>
            </a:r>
            <a:endParaRPr/>
          </a:p>
          <a:p>
            <a:pPr marL="0" lvl="0" indent="0" algn="l" rtl="0">
              <a:lnSpc>
                <a:spcPct val="150000"/>
              </a:lnSpc>
              <a:spcBef>
                <a:spcPts val="1000"/>
              </a:spcBef>
              <a:spcAft>
                <a:spcPts val="0"/>
              </a:spcAft>
              <a:buClr>
                <a:srgbClr val="222222"/>
              </a:buClr>
              <a:buSzPts val="1800"/>
              <a:buNone/>
            </a:pPr>
            <a:r>
              <a:rPr lang="en-GB"/>
              <a:t>V = 5					X = 10</a:t>
            </a:r>
            <a:endParaRPr/>
          </a:p>
          <a:p>
            <a:pPr marL="0" lvl="0" indent="0" algn="l" rtl="0">
              <a:lnSpc>
                <a:spcPct val="150000"/>
              </a:lnSpc>
              <a:spcBef>
                <a:spcPts val="1000"/>
              </a:spcBef>
              <a:spcAft>
                <a:spcPts val="0"/>
              </a:spcAft>
              <a:buClr>
                <a:srgbClr val="222222"/>
              </a:buClr>
              <a:buSzPts val="1800"/>
              <a:buNone/>
            </a:pPr>
            <a:r>
              <a:rPr lang="en-GB"/>
              <a:t>VI = 6					XI = 11</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b="1"/>
              <a:t>What patterns can you see in the Roman Numerals above? </a:t>
            </a:r>
            <a:endParaRPr/>
          </a:p>
          <a:p>
            <a:pPr marL="0" lvl="0" indent="0" algn="l" rtl="0">
              <a:lnSpc>
                <a:spcPct val="150000"/>
              </a:lnSpc>
              <a:spcBef>
                <a:spcPts val="1000"/>
              </a:spcBef>
              <a:spcAft>
                <a:spcPts val="0"/>
              </a:spcAft>
              <a:buClr>
                <a:srgbClr val="222222"/>
              </a:buClr>
              <a:buSzPts val="1800"/>
              <a:buNone/>
            </a:pPr>
            <a:r>
              <a:rPr lang="en-GB"/>
              <a:t>If you know that X is 10 and C is 100, how would you write 90?</a:t>
            </a:r>
            <a:endParaRPr/>
          </a:p>
        </p:txBody>
      </p:sp>
      <p:sp>
        <p:nvSpPr>
          <p:cNvPr id="86" name="Google Shape;86;p6"/>
          <p:cNvSpPr txBox="1"/>
          <p:nvPr/>
        </p:nvSpPr>
        <p:spPr>
          <a:xfrm>
            <a:off x="263046" y="4876815"/>
            <a:ext cx="10212697" cy="12861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4 is written as 1 before 5. 6 is written 1 after 5. There is a similar pattern with 9 and 11. 9 is written as 1 before 10 and 11 is written as 1 after 10.</a:t>
            </a:r>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Using that pattern, 90 would be written at XC because that shows 10 before 100.</a:t>
            </a:r>
            <a:endParaRPr/>
          </a:p>
        </p:txBody>
      </p:sp>
      <p:sp>
        <p:nvSpPr>
          <p:cNvPr id="87" name="Google Shape;87;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nextCondLst>
                <p:cond evt="onClick" delay="0">
                  <p:tgtEl>
                    <p:spTgt spid="8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94" name="Google Shape;94;p7"/>
          <p:cNvSpPr txBox="1">
            <a:spLocks noGrp="1"/>
          </p:cNvSpPr>
          <p:nvPr>
            <p:ph type="body" idx="2"/>
          </p:nvPr>
        </p:nvSpPr>
        <p:spPr>
          <a:xfrm>
            <a:off x="263046" y="1176338"/>
            <a:ext cx="11736887" cy="296617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date today is ………….</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a:t>To write 1000 we use M.</a:t>
            </a:r>
            <a:endParaRPr/>
          </a:p>
          <a:p>
            <a:pPr marL="0" lvl="0" indent="0" algn="l" rtl="0">
              <a:lnSpc>
                <a:spcPct val="150000"/>
              </a:lnSpc>
              <a:spcBef>
                <a:spcPts val="1000"/>
              </a:spcBef>
              <a:spcAft>
                <a:spcPts val="0"/>
              </a:spcAft>
              <a:buClr>
                <a:srgbClr val="222222"/>
              </a:buClr>
              <a:buSzPts val="1800"/>
              <a:buNone/>
            </a:pPr>
            <a:endParaRPr/>
          </a:p>
          <a:p>
            <a:pPr marL="0" lvl="0" indent="0" algn="l" rtl="0">
              <a:lnSpc>
                <a:spcPct val="150000"/>
              </a:lnSpc>
              <a:spcBef>
                <a:spcPts val="1000"/>
              </a:spcBef>
              <a:spcAft>
                <a:spcPts val="0"/>
              </a:spcAft>
              <a:buClr>
                <a:srgbClr val="222222"/>
              </a:buClr>
              <a:buSzPts val="1800"/>
              <a:buNone/>
            </a:pPr>
            <a:r>
              <a:rPr lang="en-GB" b="1"/>
              <a:t>How would we write today’s date in Roman Numerals?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01" name="Google Shape;101;p8"/>
          <p:cNvSpPr txBox="1">
            <a:spLocks noGrp="1"/>
          </p:cNvSpPr>
          <p:nvPr>
            <p:ph type="body" idx="2"/>
          </p:nvPr>
        </p:nvSpPr>
        <p:spPr>
          <a:xfrm>
            <a:off x="263046" y="1176338"/>
            <a:ext cx="11736887" cy="69864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key Numerals:</a:t>
            </a:r>
            <a:endParaRPr dirty="0"/>
          </a:p>
        </p:txBody>
      </p:sp>
      <p:sp>
        <p:nvSpPr>
          <p:cNvPr id="102" name="Google Shape;102;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104" name="Google Shape;104;p8"/>
          <p:cNvGraphicFramePr/>
          <p:nvPr>
            <p:extLst>
              <p:ext uri="{D42A27DB-BD31-4B8C-83A1-F6EECF244321}">
                <p14:modId xmlns:p14="http://schemas.microsoft.com/office/powerpoint/2010/main" val="3670744037"/>
              </p:ext>
            </p:extLst>
          </p:nvPr>
        </p:nvGraphicFramePr>
        <p:xfrm>
          <a:off x="706582" y="3666941"/>
          <a:ext cx="5089200" cy="716325"/>
        </p:xfrm>
        <a:graphic>
          <a:graphicData uri="http://schemas.openxmlformats.org/drawingml/2006/table">
            <a:tbl>
              <a:tblPr firstRow="1" bandRow="1">
                <a:noFill/>
                <a:tableStyleId>{E96C2858-771F-4CA0-A2A9-340802FE3C79}</a:tableStyleId>
              </a:tblPr>
              <a:tblGrid>
                <a:gridCol w="1696400">
                  <a:extLst>
                    <a:ext uri="{9D8B030D-6E8A-4147-A177-3AD203B41FA5}">
                      <a16:colId xmlns:a16="http://schemas.microsoft.com/office/drawing/2014/main" val="20000"/>
                    </a:ext>
                  </a:extLst>
                </a:gridCol>
                <a:gridCol w="1696400">
                  <a:extLst>
                    <a:ext uri="{9D8B030D-6E8A-4147-A177-3AD203B41FA5}">
                      <a16:colId xmlns:a16="http://schemas.microsoft.com/office/drawing/2014/main" val="20001"/>
                    </a:ext>
                  </a:extLst>
                </a:gridCol>
                <a:gridCol w="1696400">
                  <a:extLst>
                    <a:ext uri="{9D8B030D-6E8A-4147-A177-3AD203B41FA5}">
                      <a16:colId xmlns:a16="http://schemas.microsoft.com/office/drawing/2014/main" val="20002"/>
                    </a:ext>
                  </a:extLst>
                </a:gridCol>
              </a:tblGrid>
              <a:tr h="716325">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150</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One hundred and fifty</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D4F4"/>
                    </a:solidFill>
                  </a:tcPr>
                </a:tc>
                <a:extLst>
                  <a:ext uri="{0D108BD9-81ED-4DB2-BD59-A6C34878D82A}">
                    <a16:rowId xmlns:a16="http://schemas.microsoft.com/office/drawing/2014/main" val="10000"/>
                  </a:ext>
                </a:extLst>
              </a:tr>
            </a:tbl>
          </a:graphicData>
        </a:graphic>
      </p:graphicFrame>
      <p:graphicFrame>
        <p:nvGraphicFramePr>
          <p:cNvPr id="105" name="Google Shape;105;p8"/>
          <p:cNvGraphicFramePr/>
          <p:nvPr>
            <p:extLst>
              <p:ext uri="{D42A27DB-BD31-4B8C-83A1-F6EECF244321}">
                <p14:modId xmlns:p14="http://schemas.microsoft.com/office/powerpoint/2010/main" val="657197800"/>
              </p:ext>
            </p:extLst>
          </p:nvPr>
        </p:nvGraphicFramePr>
        <p:xfrm>
          <a:off x="6396183" y="3666941"/>
          <a:ext cx="5089200" cy="716325"/>
        </p:xfrm>
        <a:graphic>
          <a:graphicData uri="http://schemas.openxmlformats.org/drawingml/2006/table">
            <a:tbl>
              <a:tblPr firstRow="1" bandRow="1">
                <a:noFill/>
                <a:tableStyleId>{E96C2858-771F-4CA0-A2A9-340802FE3C79}</a:tableStyleId>
              </a:tblPr>
              <a:tblGrid>
                <a:gridCol w="1696400">
                  <a:extLst>
                    <a:ext uri="{9D8B030D-6E8A-4147-A177-3AD203B41FA5}">
                      <a16:colId xmlns:a16="http://schemas.microsoft.com/office/drawing/2014/main" val="20000"/>
                    </a:ext>
                  </a:extLst>
                </a:gridCol>
                <a:gridCol w="1696400">
                  <a:extLst>
                    <a:ext uri="{9D8B030D-6E8A-4147-A177-3AD203B41FA5}">
                      <a16:colId xmlns:a16="http://schemas.microsoft.com/office/drawing/2014/main" val="20001"/>
                    </a:ext>
                  </a:extLst>
                </a:gridCol>
                <a:gridCol w="1696400">
                  <a:extLst>
                    <a:ext uri="{9D8B030D-6E8A-4147-A177-3AD203B41FA5}">
                      <a16:colId xmlns:a16="http://schemas.microsoft.com/office/drawing/2014/main" val="20002"/>
                    </a:ext>
                  </a:extLst>
                </a:gridCol>
              </a:tblGrid>
              <a:tr h="716325">
                <a:tc>
                  <a:txBody>
                    <a:bodyPr/>
                    <a:lstStyle/>
                    <a:p>
                      <a:pPr marL="0" marR="0" lvl="0" indent="0" algn="ctr"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r>
                        <a:rPr lang="en-GB" sz="1800" b="0" dirty="0">
                          <a:solidFill>
                            <a:srgbClr val="222222"/>
                          </a:solidFill>
                          <a:latin typeface="Century Gothic"/>
                          <a:ea typeface="Century Gothic"/>
                          <a:cs typeface="Century Gothic"/>
                          <a:sym typeface="Century Gothic"/>
                        </a:rPr>
                        <a:t>DLVI</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D4F4"/>
                    </a:solidFill>
                  </a:tcPr>
                </a:tc>
                <a:tc>
                  <a:txBody>
                    <a:bodyPr/>
                    <a:lstStyle/>
                    <a:p>
                      <a:pPr marL="0" marR="0" lvl="0" indent="0" algn="ctr"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D4F4"/>
                    </a:solidFill>
                  </a:tcPr>
                </a:tc>
                <a:extLst>
                  <a:ext uri="{0D108BD9-81ED-4DB2-BD59-A6C34878D82A}">
                    <a16:rowId xmlns:a16="http://schemas.microsoft.com/office/drawing/2014/main" val="10000"/>
                  </a:ext>
                </a:extLst>
              </a:tr>
            </a:tbl>
          </a:graphicData>
        </a:graphic>
      </p:graphicFrame>
      <p:graphicFrame>
        <p:nvGraphicFramePr>
          <p:cNvPr id="106" name="Google Shape;106;p8"/>
          <p:cNvGraphicFramePr/>
          <p:nvPr>
            <p:extLst>
              <p:ext uri="{D42A27DB-BD31-4B8C-83A1-F6EECF244321}">
                <p14:modId xmlns:p14="http://schemas.microsoft.com/office/powerpoint/2010/main" val="1408885407"/>
              </p:ext>
            </p:extLst>
          </p:nvPr>
        </p:nvGraphicFramePr>
        <p:xfrm>
          <a:off x="2402994" y="3666941"/>
          <a:ext cx="1696400" cy="716325"/>
        </p:xfrm>
        <a:graphic>
          <a:graphicData uri="http://schemas.openxmlformats.org/drawingml/2006/table">
            <a:tbl>
              <a:tblPr firstRow="1" bandRow="1">
                <a:noFill/>
                <a:tableStyleId>{E96C2858-771F-4CA0-A2A9-340802FE3C79}</a:tableStyleId>
              </a:tblPr>
              <a:tblGrid>
                <a:gridCol w="1696400">
                  <a:extLst>
                    <a:ext uri="{9D8B030D-6E8A-4147-A177-3AD203B41FA5}">
                      <a16:colId xmlns:a16="http://schemas.microsoft.com/office/drawing/2014/main" val="20000"/>
                    </a:ext>
                  </a:extLst>
                </a:gridCol>
              </a:tblGrid>
              <a:tr h="716325">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CL</a:t>
                      </a:r>
                      <a:endParaRPr dirty="0">
                        <a:solidFill>
                          <a:srgbClr val="43A047"/>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107" name="Google Shape;107;p8"/>
          <p:cNvGraphicFramePr/>
          <p:nvPr>
            <p:extLst>
              <p:ext uri="{D42A27DB-BD31-4B8C-83A1-F6EECF244321}">
                <p14:modId xmlns:p14="http://schemas.microsoft.com/office/powerpoint/2010/main" val="1336005202"/>
              </p:ext>
            </p:extLst>
          </p:nvPr>
        </p:nvGraphicFramePr>
        <p:xfrm>
          <a:off x="6396183" y="3666940"/>
          <a:ext cx="5089200" cy="716325"/>
        </p:xfrm>
        <a:graphic>
          <a:graphicData uri="http://schemas.openxmlformats.org/drawingml/2006/table">
            <a:tbl>
              <a:tblPr firstRow="1" bandRow="1">
                <a:noFill/>
                <a:tableStyleId>{E96C2858-771F-4CA0-A2A9-340802FE3C79}</a:tableStyleId>
              </a:tblPr>
              <a:tblGrid>
                <a:gridCol w="1696400">
                  <a:extLst>
                    <a:ext uri="{9D8B030D-6E8A-4147-A177-3AD203B41FA5}">
                      <a16:colId xmlns:a16="http://schemas.microsoft.com/office/drawing/2014/main" val="20000"/>
                    </a:ext>
                  </a:extLst>
                </a:gridCol>
                <a:gridCol w="1696400">
                  <a:extLst>
                    <a:ext uri="{9D8B030D-6E8A-4147-A177-3AD203B41FA5}">
                      <a16:colId xmlns:a16="http://schemas.microsoft.com/office/drawing/2014/main" val="20001"/>
                    </a:ext>
                  </a:extLst>
                </a:gridCol>
                <a:gridCol w="1696400">
                  <a:extLst>
                    <a:ext uri="{9D8B030D-6E8A-4147-A177-3AD203B41FA5}">
                      <a16:colId xmlns:a16="http://schemas.microsoft.com/office/drawing/2014/main" val="20002"/>
                    </a:ext>
                  </a:extLst>
                </a:gridCol>
              </a:tblGrid>
              <a:tr h="716325">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556</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endParaRPr sz="1800" b="0" dirty="0">
                        <a:solidFill>
                          <a:schemeClr val="dk1"/>
                        </a:solidFill>
                        <a:latin typeface="Century Gothic"/>
                        <a:ea typeface="Century Gothic"/>
                        <a:cs typeface="Century Gothic"/>
                        <a:sym typeface="Century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None/>
                      </a:pPr>
                      <a:r>
                        <a:rPr lang="en-GB" sz="1800" b="0" dirty="0">
                          <a:solidFill>
                            <a:srgbClr val="43A047"/>
                          </a:solidFill>
                          <a:latin typeface="Century Gothic"/>
                          <a:ea typeface="Century Gothic"/>
                          <a:cs typeface="Century Gothic"/>
                          <a:sym typeface="Century Gothic"/>
                        </a:rPr>
                        <a:t>Five hundred and fifty-six</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graphicFrame>
        <p:nvGraphicFramePr>
          <p:cNvPr id="2" name="Table 2">
            <a:extLst>
              <a:ext uri="{FF2B5EF4-FFF2-40B4-BE49-F238E27FC236}">
                <a16:creationId xmlns:a16="http://schemas.microsoft.com/office/drawing/2014/main" id="{17417A73-63D1-1E45-A8FB-8A3E9832F318}"/>
              </a:ext>
            </a:extLst>
          </p:cNvPr>
          <p:cNvGraphicFramePr>
            <a:graphicFrameLocks noGrp="1"/>
          </p:cNvGraphicFramePr>
          <p:nvPr>
            <p:extLst>
              <p:ext uri="{D42A27DB-BD31-4B8C-83A1-F6EECF244321}">
                <p14:modId xmlns:p14="http://schemas.microsoft.com/office/powerpoint/2010/main" val="4261508208"/>
              </p:ext>
            </p:extLst>
          </p:nvPr>
        </p:nvGraphicFramePr>
        <p:xfrm>
          <a:off x="263046" y="2227470"/>
          <a:ext cx="11527803" cy="370840"/>
        </p:xfrm>
        <a:graphic>
          <a:graphicData uri="http://schemas.openxmlformats.org/drawingml/2006/table">
            <a:tbl>
              <a:tblPr firstRow="1" bandRow="1">
                <a:tableStyleId>{E96C2858-771F-4CA0-A2A9-340802FE3C79}</a:tableStyleId>
              </a:tblPr>
              <a:tblGrid>
                <a:gridCol w="1646829">
                  <a:extLst>
                    <a:ext uri="{9D8B030D-6E8A-4147-A177-3AD203B41FA5}">
                      <a16:colId xmlns:a16="http://schemas.microsoft.com/office/drawing/2014/main" val="4142460380"/>
                    </a:ext>
                  </a:extLst>
                </a:gridCol>
                <a:gridCol w="1646829">
                  <a:extLst>
                    <a:ext uri="{9D8B030D-6E8A-4147-A177-3AD203B41FA5}">
                      <a16:colId xmlns:a16="http://schemas.microsoft.com/office/drawing/2014/main" val="949369832"/>
                    </a:ext>
                  </a:extLst>
                </a:gridCol>
                <a:gridCol w="1646829">
                  <a:extLst>
                    <a:ext uri="{9D8B030D-6E8A-4147-A177-3AD203B41FA5}">
                      <a16:colId xmlns:a16="http://schemas.microsoft.com/office/drawing/2014/main" val="2672931220"/>
                    </a:ext>
                  </a:extLst>
                </a:gridCol>
                <a:gridCol w="1646829">
                  <a:extLst>
                    <a:ext uri="{9D8B030D-6E8A-4147-A177-3AD203B41FA5}">
                      <a16:colId xmlns:a16="http://schemas.microsoft.com/office/drawing/2014/main" val="3813873910"/>
                    </a:ext>
                  </a:extLst>
                </a:gridCol>
                <a:gridCol w="1646829">
                  <a:extLst>
                    <a:ext uri="{9D8B030D-6E8A-4147-A177-3AD203B41FA5}">
                      <a16:colId xmlns:a16="http://schemas.microsoft.com/office/drawing/2014/main" val="3273356840"/>
                    </a:ext>
                  </a:extLst>
                </a:gridCol>
                <a:gridCol w="1646829">
                  <a:extLst>
                    <a:ext uri="{9D8B030D-6E8A-4147-A177-3AD203B41FA5}">
                      <a16:colId xmlns:a16="http://schemas.microsoft.com/office/drawing/2014/main" val="1327960603"/>
                    </a:ext>
                  </a:extLst>
                </a:gridCol>
                <a:gridCol w="1646829">
                  <a:extLst>
                    <a:ext uri="{9D8B030D-6E8A-4147-A177-3AD203B41FA5}">
                      <a16:colId xmlns:a16="http://schemas.microsoft.com/office/drawing/2014/main" val="3782347707"/>
                    </a:ext>
                  </a:extLst>
                </a:gridCol>
              </a:tblGrid>
              <a:tr h="370840">
                <a:tc>
                  <a:txBody>
                    <a:bodyPr/>
                    <a:lstStyle/>
                    <a:p>
                      <a:r>
                        <a:rPr lang="en-GB" sz="1800" b="0" dirty="0">
                          <a:solidFill>
                            <a:srgbClr val="002060"/>
                          </a:solidFill>
                          <a:latin typeface="Century Gothic" panose="020B0502020202020204" pitchFamily="34" charset="0"/>
                        </a:rPr>
                        <a:t>1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rgbClr val="002060"/>
                          </a:solidFill>
                          <a:latin typeface="Century Gothic" panose="020B0502020202020204" pitchFamily="34" charset="0"/>
                        </a:rPr>
                        <a:t>V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rgbClr val="002060"/>
                          </a:solidFill>
                          <a:latin typeface="Century Gothic" panose="020B0502020202020204" pitchFamily="34" charset="0"/>
                        </a:rPr>
                        <a:t>X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rgbClr val="002060"/>
                          </a:solidFill>
                          <a:latin typeface="Century Gothic" panose="020B0502020202020204" pitchFamily="34" charset="0"/>
                        </a:rPr>
                        <a:t>L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rgbClr val="002060"/>
                          </a:solidFill>
                          <a:latin typeface="Century Gothic" panose="020B0502020202020204" pitchFamily="34" charset="0"/>
                        </a:rPr>
                        <a:t>C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rgbClr val="002060"/>
                          </a:solidFill>
                          <a:latin typeface="Century Gothic" panose="020B0502020202020204" pitchFamily="34" charset="0"/>
                        </a:rPr>
                        <a:t>D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800" b="0" dirty="0">
                          <a:solidFill>
                            <a:srgbClr val="002060"/>
                          </a:solidFill>
                          <a:latin typeface="Century Gothic" panose="020B0502020202020204" pitchFamily="34" charset="0"/>
                        </a:rPr>
                        <a:t>M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3493190"/>
                  </a:ext>
                </a:extLst>
              </a:tr>
            </a:tbl>
          </a:graphicData>
        </a:graphic>
      </p:graphicFrame>
      <p:graphicFrame>
        <p:nvGraphicFramePr>
          <p:cNvPr id="11" name="Table 2">
            <a:extLst>
              <a:ext uri="{FF2B5EF4-FFF2-40B4-BE49-F238E27FC236}">
                <a16:creationId xmlns:a16="http://schemas.microsoft.com/office/drawing/2014/main" id="{86CEA7EB-9928-9A46-8CE6-E40D4B5CFEE9}"/>
              </a:ext>
            </a:extLst>
          </p:cNvPr>
          <p:cNvGraphicFramePr>
            <a:graphicFrameLocks noGrp="1"/>
          </p:cNvGraphicFramePr>
          <p:nvPr>
            <p:extLst>
              <p:ext uri="{D42A27DB-BD31-4B8C-83A1-F6EECF244321}">
                <p14:modId xmlns:p14="http://schemas.microsoft.com/office/powerpoint/2010/main" val="3666324301"/>
              </p:ext>
            </p:extLst>
          </p:nvPr>
        </p:nvGraphicFramePr>
        <p:xfrm>
          <a:off x="263045" y="2228136"/>
          <a:ext cx="11527803" cy="370840"/>
        </p:xfrm>
        <a:graphic>
          <a:graphicData uri="http://schemas.openxmlformats.org/drawingml/2006/table">
            <a:tbl>
              <a:tblPr firstRow="1" bandRow="1">
                <a:tableStyleId>{E96C2858-771F-4CA0-A2A9-340802FE3C79}</a:tableStyleId>
              </a:tblPr>
              <a:tblGrid>
                <a:gridCol w="1646829">
                  <a:extLst>
                    <a:ext uri="{9D8B030D-6E8A-4147-A177-3AD203B41FA5}">
                      <a16:colId xmlns:a16="http://schemas.microsoft.com/office/drawing/2014/main" val="4142460380"/>
                    </a:ext>
                  </a:extLst>
                </a:gridCol>
                <a:gridCol w="1646829">
                  <a:extLst>
                    <a:ext uri="{9D8B030D-6E8A-4147-A177-3AD203B41FA5}">
                      <a16:colId xmlns:a16="http://schemas.microsoft.com/office/drawing/2014/main" val="949369832"/>
                    </a:ext>
                  </a:extLst>
                </a:gridCol>
                <a:gridCol w="1646829">
                  <a:extLst>
                    <a:ext uri="{9D8B030D-6E8A-4147-A177-3AD203B41FA5}">
                      <a16:colId xmlns:a16="http://schemas.microsoft.com/office/drawing/2014/main" val="2672931220"/>
                    </a:ext>
                  </a:extLst>
                </a:gridCol>
                <a:gridCol w="1646829">
                  <a:extLst>
                    <a:ext uri="{9D8B030D-6E8A-4147-A177-3AD203B41FA5}">
                      <a16:colId xmlns:a16="http://schemas.microsoft.com/office/drawing/2014/main" val="3813873910"/>
                    </a:ext>
                  </a:extLst>
                </a:gridCol>
                <a:gridCol w="1646829">
                  <a:extLst>
                    <a:ext uri="{9D8B030D-6E8A-4147-A177-3AD203B41FA5}">
                      <a16:colId xmlns:a16="http://schemas.microsoft.com/office/drawing/2014/main" val="3273356840"/>
                    </a:ext>
                  </a:extLst>
                </a:gridCol>
                <a:gridCol w="1646829">
                  <a:extLst>
                    <a:ext uri="{9D8B030D-6E8A-4147-A177-3AD203B41FA5}">
                      <a16:colId xmlns:a16="http://schemas.microsoft.com/office/drawing/2014/main" val="1327960603"/>
                    </a:ext>
                  </a:extLst>
                </a:gridCol>
                <a:gridCol w="1646829">
                  <a:extLst>
                    <a:ext uri="{9D8B030D-6E8A-4147-A177-3AD203B41FA5}">
                      <a16:colId xmlns:a16="http://schemas.microsoft.com/office/drawing/2014/main" val="3782347707"/>
                    </a:ext>
                  </a:extLst>
                </a:gridCol>
              </a:tblGrid>
              <a:tr h="370840">
                <a:tc>
                  <a:txBody>
                    <a:bodyPr/>
                    <a:lstStyle/>
                    <a:p>
                      <a:pPr algn="ctr"/>
                      <a:r>
                        <a:rPr lang="en-GB" sz="1800" b="0" dirty="0">
                          <a:solidFill>
                            <a:srgbClr val="43A047"/>
                          </a:solidFill>
                          <a:latin typeface="Century Gothic" panose="020B0502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43A047"/>
                          </a:solidFill>
                          <a:latin typeface="Century Gothic" panose="020B0502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43A047"/>
                          </a:solidFill>
                          <a:latin typeface="Century Gothic" panose="020B0502020202020204" pitchFamily="34"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43A047"/>
                          </a:solidFill>
                          <a:latin typeface="Century Gothic" panose="020B0502020202020204" pitchFamily="34" charset="0"/>
                        </a:rPr>
                        <a:t>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43A047"/>
                          </a:solidFill>
                          <a:latin typeface="Century Gothic" panose="020B0502020202020204" pitchFamily="34" charset="0"/>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43A047"/>
                          </a:solidFill>
                          <a:latin typeface="Century Gothic" panose="020B0502020202020204" pitchFamily="34" charset="0"/>
                        </a:rPr>
                        <a:t>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43A047"/>
                          </a:solidFill>
                          <a:latin typeface="Century Gothic" panose="020B0502020202020204" pitchFamily="34" charset="0"/>
                        </a:rPr>
                        <a:t>1,000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493190"/>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nextCondLst>
                <p:cond evt="onClick" delay="0">
                  <p:tgtEl>
                    <p:spTgt spid="10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with medium confidence">
            <a:extLst>
              <a:ext uri="{FF2B5EF4-FFF2-40B4-BE49-F238E27FC236}">
                <a16:creationId xmlns:a16="http://schemas.microsoft.com/office/drawing/2014/main" id="{E6A653D8-D99A-E845-9C53-D31D4C39446A}"/>
              </a:ext>
            </a:extLst>
          </p:cNvPr>
          <p:cNvPicPr>
            <a:picLocks noChangeAspect="1"/>
          </p:cNvPicPr>
          <p:nvPr/>
        </p:nvPicPr>
        <p:blipFill>
          <a:blip r:embed="rId3"/>
          <a:stretch>
            <a:fillRect/>
          </a:stretch>
        </p:blipFill>
        <p:spPr>
          <a:xfrm>
            <a:off x="263524" y="1077157"/>
            <a:ext cx="7863840" cy="188976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1603</Words>
  <Application>Microsoft Macintosh PowerPoint</Application>
  <PresentationFormat>Widescreen</PresentationFormat>
  <Paragraphs>176</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read and write Roman numerals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Roman numerals to 100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7</cp:revision>
  <dcterms:created xsi:type="dcterms:W3CDTF">2022-06-30T10:03:35Z</dcterms:created>
  <dcterms:modified xsi:type="dcterms:W3CDTF">2022-08-25T15:42:54Z</dcterms:modified>
</cp:coreProperties>
</file>