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a:srgbClr val="43A047"/>
    <a:srgbClr val="222222"/>
    <a:srgbClr val="2196F3"/>
    <a:srgbClr val="0277BD"/>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2"/>
    <p:restoredTop sz="77279"/>
  </p:normalViewPr>
  <p:slideViewPr>
    <p:cSldViewPr snapToGrid="0" snapToObjects="1">
      <p:cViewPr varScale="1">
        <p:scale>
          <a:sx n="93" d="100"/>
          <a:sy n="93" d="100"/>
        </p:scale>
        <p:origin x="3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would the previous and the next multiple be to round to 240,000? Do the hundreds, tens and ones column have an impact on this rounding question? Could there be more than one answer? Is that true for all the questions? Why/ why not?</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Not identifying there are multiple answers for some (but not all) questions.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5,6,7,8,9</a:t>
            </a:r>
            <a:br>
              <a:rPr lang="en-GB" sz="1200" dirty="0">
                <a:latin typeface="Arial"/>
                <a:ea typeface="Arial"/>
                <a:cs typeface="Arial"/>
                <a:sym typeface="Arial"/>
              </a:rPr>
            </a:br>
            <a:r>
              <a:rPr lang="en-GB" sz="1200" dirty="0">
                <a:latin typeface="Arial"/>
                <a:ea typeface="Arial"/>
                <a:cs typeface="Arial"/>
                <a:sym typeface="Arial"/>
              </a:rPr>
              <a:t>7</a:t>
            </a:r>
            <a:br>
              <a:rPr lang="en-GB" sz="1200" dirty="0">
                <a:latin typeface="Arial"/>
                <a:ea typeface="Arial"/>
                <a:cs typeface="Arial"/>
                <a:sym typeface="Arial"/>
              </a:rPr>
            </a:br>
            <a:r>
              <a:rPr lang="en-GB" sz="1200" dirty="0">
                <a:latin typeface="Arial"/>
                <a:ea typeface="Arial"/>
                <a:cs typeface="Arial"/>
                <a:sym typeface="Arial"/>
              </a:rPr>
              <a:t>0,1,2,3,4</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The smallest possible difference is 46, because Sara could have 2,500 and James could have 2,454. 2,500 – 2,454 = 46</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Sam could have the number 245,000; the furthest whole number that rounds up to 1,000,000 is 999,999. So, the greatest possible difference is 999,999 – 245,000 = 754,999</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grid and counters,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Complete the question, do you get the same answer? If you do not, what do you notice about the answer? Could he have incorrectly rounded to a different power of ten?</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If pupils are struggling with the concept of rounding over one million, recap rounding to 10, 100 and 1,000 with this slide. Using counters/ charts and number lines should help pupils to see the numbers they are rounding between.</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number. If the number was on a number line, what would the 10 (100 or 1,000) be before it? What would the next 10 (100 or 1,000) be? How do you know?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can become confused when asked to round to the nearest ten when the number has more than two digits. Pupils usually are introduced to rounding where the total digits in the number are the same as the number they are rounding to (e.g. rounding a 3-digit number to 100, rounding a 4-digit number to 1,000). When there are more digits, the pupil can forget which column to look to the right of.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If pupils are struggling with the concept of rounding over one million, use this to reinforce the use of a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Which number is the previous multiple of 10,000? Which is the next? How do you know? Which multiple of 10,000 is this closer to?</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Clr>
                <a:schemeClr val="dk1"/>
              </a:buClr>
              <a:buFont typeface="Arial"/>
              <a:buNone/>
            </a:pPr>
            <a:br>
              <a:rPr lang="en-GB" b="0" dirty="0">
                <a:effectLst/>
              </a:rPr>
            </a:br>
            <a:r>
              <a:rPr lang="en-GB" dirty="0">
                <a:latin typeface="Arial"/>
                <a:ea typeface="Arial"/>
                <a:cs typeface="Arial"/>
                <a:sym typeface="Arial"/>
              </a:rPr>
              <a:t>A – The pupil misunderstands rounding. They know that they look to the right of the millions column to round to one million but they have not understood the whole number needs to be a multiple of one million. </a:t>
            </a:r>
          </a:p>
          <a:p>
            <a:pPr marL="0" lvl="0" indent="0" algn="l" rtl="0">
              <a:spcBef>
                <a:spcPts val="0"/>
              </a:spcBef>
              <a:spcAft>
                <a:spcPts val="0"/>
              </a:spcAft>
              <a:buClr>
                <a:schemeClr val="dk1"/>
              </a:buClr>
              <a:buFont typeface="Arial"/>
              <a:buNone/>
            </a:pPr>
            <a:r>
              <a:rPr lang="en-GB" dirty="0">
                <a:latin typeface="Arial"/>
                <a:ea typeface="Arial"/>
                <a:cs typeface="Arial"/>
                <a:sym typeface="Arial"/>
              </a:rPr>
              <a:t>B – The pupil has rounded up, not down. They may not understand how to find which multiple of one million the number is closest to. </a:t>
            </a:r>
          </a:p>
          <a:p>
            <a:pPr marL="0" lvl="0" indent="0" algn="l" rtl="0">
              <a:spcBef>
                <a:spcPts val="0"/>
              </a:spcBef>
              <a:spcAft>
                <a:spcPts val="0"/>
              </a:spcAft>
              <a:buClr>
                <a:schemeClr val="dk1"/>
              </a:buClr>
              <a:buFont typeface="Arial"/>
              <a:buNone/>
            </a:pPr>
            <a:r>
              <a:rPr lang="en-GB" dirty="0">
                <a:latin typeface="Arial"/>
                <a:ea typeface="Arial"/>
                <a:cs typeface="Arial"/>
                <a:sym typeface="Arial"/>
              </a:rPr>
              <a:t>C – The pupil has rounded down then subtracted one million – they do not understand the process of rounding.</a:t>
            </a:r>
          </a:p>
          <a:p>
            <a:pPr marL="0" lvl="0" indent="0" algn="l" rtl="0">
              <a:spcBef>
                <a:spcPts val="0"/>
              </a:spcBef>
              <a:spcAft>
                <a:spcPts val="0"/>
              </a:spcAft>
              <a:buClr>
                <a:schemeClr val="dk1"/>
              </a:buClr>
              <a:buFont typeface="Arial"/>
              <a:buNone/>
            </a:pPr>
            <a:r>
              <a:rPr lang="en-GB" dirty="0">
                <a:latin typeface="Arial"/>
                <a:ea typeface="Arial"/>
                <a:cs typeface="Arial"/>
                <a:sym typeface="Arial"/>
              </a:rPr>
              <a:t>D – Correct answer</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5</a:t>
            </a:fld>
            <a:endParaRPr lang="en-GB"/>
          </a:p>
        </p:txBody>
      </p:sp>
    </p:spTree>
    <p:extLst>
      <p:ext uri="{BB962C8B-B14F-4D97-AF65-F5344CB8AC3E}">
        <p14:creationId xmlns:p14="http://schemas.microsoft.com/office/powerpoint/2010/main" val="395090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number shown? Which numbers could the number round to? Which digit tells you to round up or down? How do you know?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‘rounding down’ pupils may not understand they need to find the previous multiple. With c. pupils may provide the answer 2,200,000 as they believe the digit in the 100,000 place must change.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(to show the number),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Which number is the previous multiple of 1,000,000? Which number is the next multiple of 1,000,000? Which place value column tells me to round to the next or previous multiple of 1,000,000? How do you know? If I was going to put this on a number line, which multiple would it be closer to?  Explain the process of rounding. Is it always the same?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Move the counters to make another number to round (this could be with zero or five in the hundred thousands column to encourage the discussion around zero and 5)</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Explain when rounding is useful in real life. (Example answer - Shopping to see roughly how much something is. If pupils provide this answer, it could prompt a discussion regarding when it is not useful e.g. if you are shopping and want to check you have enough money, rounding down will not help).</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(to show the number),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Which numbers could the number round to? Which digit tells you to round up or down? How do you know?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Rounding part of the number correctly but retaining digits in unnecessary columns. E.g. for 7,456,982 if it was rounded to the nearest 10,000 incorrectly, pupils may write 7,460,982.</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Provide extra questions for the pupil</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 </a:t>
            </a:r>
            <a:r>
              <a:rPr lang="en-GB" dirty="0">
                <a:latin typeface="Arial"/>
                <a:ea typeface="Arial"/>
                <a:cs typeface="Arial"/>
                <a:sym typeface="Arial"/>
              </a:rPr>
              <a:t>– Which other numbers, when rounded to the nearest 1,000,000 would round to 0?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6,540,000</a:t>
            </a:r>
          </a:p>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6,500,000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7,000,000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Sentence stem: When rounding to a power of ten, the digit to the right of the place value you are rounding to determines if you round up or down.</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number line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do you know your answer is correct? What happens if I round this to the nearest 100,000? Can you prove your answer is the largest whole number that can be rounded to 100,000?</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Saying the largest number is 1,440,000 and not including the nines. This shows an overgeneralisation about rounding focusing on the rounded column (in this question 100,000) and the column to the right of this only. A similar misconception is for the smallest number.</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Change the number being rounded to or the answer when rounded.</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Convince me that the answer 1,440,000 is not the largest number he could be thinking of.  What is the difference between the largest and smallest number? Will this always be the case? Explain.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dirty="0">
                <a:latin typeface="Arial"/>
                <a:ea typeface="Arial"/>
                <a:cs typeface="Arial"/>
                <a:sym typeface="Arial"/>
              </a:rPr>
              <a:t>Answers will vary. Example answers:</a:t>
            </a:r>
          </a:p>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1,200,001  and 1,199,999 and 1,230,000 </a:t>
            </a:r>
          </a:p>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700,200 and 749,999 and 699,999</a:t>
            </a:r>
          </a:p>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Any number below 50,000 e.g. 49,999 and 300 and 478,992</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round any integer</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know how to round any integer</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3063153"/>
          </a:xfrm>
        </p:spPr>
        <p:txBody>
          <a:bodyPr/>
          <a:lstStyle/>
          <a:p>
            <a:r>
              <a:rPr lang="en-GB" dirty="0"/>
              <a:t>The Mathling is thinking of a whole number. </a:t>
            </a:r>
          </a:p>
          <a:p>
            <a:r>
              <a:rPr lang="en-GB" dirty="0"/>
              <a:t>It says that when the number is rounded to the nearest 100,000, it is 1,400,000.</a:t>
            </a:r>
          </a:p>
          <a:p>
            <a:r>
              <a:rPr lang="en-GB" b="1" dirty="0"/>
              <a:t>What is the largest number the Mathling could be thinking of? </a:t>
            </a:r>
          </a:p>
          <a:p>
            <a:r>
              <a:rPr lang="en-GB" b="1" dirty="0"/>
              <a:t>What is the smallest number the Mathling could be thinking of? </a:t>
            </a:r>
          </a:p>
          <a:p>
            <a:r>
              <a:rPr lang="en-GB" dirty="0"/>
              <a:t>Explain your answers.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7412372" y="2272570"/>
            <a:ext cx="1593083" cy="870688"/>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1,449,999</a:t>
            </a:r>
          </a:p>
          <a:p>
            <a:pPr>
              <a:lnSpc>
                <a:spcPct val="150000"/>
              </a:lnSpc>
            </a:pPr>
            <a:r>
              <a:rPr lang="en-GB" dirty="0">
                <a:solidFill>
                  <a:srgbClr val="43A047"/>
                </a:solidFill>
                <a:latin typeface="Century Gothic" panose="020B0502020202020204" pitchFamily="34" charset="0"/>
              </a:rPr>
              <a:t>1,359,999</a:t>
            </a:r>
          </a:p>
        </p:txBody>
      </p:sp>
      <p:pic>
        <p:nvPicPr>
          <p:cNvPr id="7" name="Google Shape;574;p36">
            <a:extLst>
              <a:ext uri="{FF2B5EF4-FFF2-40B4-BE49-F238E27FC236}">
                <a16:creationId xmlns:a16="http://schemas.microsoft.com/office/drawing/2014/main" id="{00E08726-A7B5-314F-B6A8-9C607F8D5831}"/>
              </a:ext>
            </a:extLst>
          </p:cNvPr>
          <p:cNvPicPr preferRelativeResize="0"/>
          <p:nvPr/>
        </p:nvPicPr>
        <p:blipFill>
          <a:blip r:embed="rId3">
            <a:alphaModFix/>
          </a:blip>
          <a:stretch>
            <a:fillRect/>
          </a:stretch>
        </p:blipFill>
        <p:spPr>
          <a:xfrm>
            <a:off x="10328784" y="1176338"/>
            <a:ext cx="1475289" cy="1454242"/>
          </a:xfrm>
          <a:prstGeom prst="rect">
            <a:avLst/>
          </a:prstGeom>
          <a:noFill/>
          <a:ln>
            <a:noFill/>
          </a:ln>
        </p:spPr>
      </p:pic>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Text&#10;&#10;Description automatically generated with low confidence">
            <a:extLst>
              <a:ext uri="{FF2B5EF4-FFF2-40B4-BE49-F238E27FC236}">
                <a16:creationId xmlns:a16="http://schemas.microsoft.com/office/drawing/2014/main" id="{25D4EE97-BA64-DC44-9FC3-BAD1B142E11B}"/>
              </a:ext>
            </a:extLst>
          </p:cNvPr>
          <p:cNvPicPr>
            <a:picLocks noChangeAspect="1"/>
          </p:cNvPicPr>
          <p:nvPr/>
        </p:nvPicPr>
        <p:blipFill>
          <a:blip r:embed="rId3"/>
          <a:stretch>
            <a:fillRect/>
          </a:stretch>
        </p:blipFill>
        <p:spPr>
          <a:xfrm>
            <a:off x="263524" y="1077157"/>
            <a:ext cx="7848600" cy="1950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802389"/>
          </a:xfrm>
        </p:spPr>
        <p:txBody>
          <a:bodyPr/>
          <a:lstStyle/>
          <a:p>
            <a:r>
              <a:rPr lang="en-GB" dirty="0"/>
              <a:t>There are some digits missing in these numbers. </a:t>
            </a:r>
          </a:p>
          <a:p>
            <a:r>
              <a:rPr lang="en-GB" dirty="0"/>
              <a:t>They all round to two hundred and forty thousand when rounded to the nearest ten thousand. </a:t>
            </a:r>
          </a:p>
          <a:p>
            <a:r>
              <a:rPr lang="en-GB" b="1" dirty="0"/>
              <a:t>Complete the missing digits.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8158431" y="3048971"/>
            <a:ext cx="1802988" cy="455189"/>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0, 1, 2, 3 or 4</a:t>
            </a:r>
          </a:p>
        </p:txBody>
      </p:sp>
      <p:sp>
        <p:nvSpPr>
          <p:cNvPr id="7" name="Rounded Rectangle 6">
            <a:extLst>
              <a:ext uri="{FF2B5EF4-FFF2-40B4-BE49-F238E27FC236}">
                <a16:creationId xmlns:a16="http://schemas.microsoft.com/office/drawing/2014/main" id="{E23970C4-7FA7-7040-AC82-AE71A7D85A59}"/>
              </a:ext>
            </a:extLst>
          </p:cNvPr>
          <p:cNvSpPr/>
          <p:nvPr/>
        </p:nvSpPr>
        <p:spPr>
          <a:xfrm>
            <a:off x="4669085" y="2978727"/>
            <a:ext cx="2853830" cy="71910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24___,356</a:t>
            </a:r>
          </a:p>
        </p:txBody>
      </p:sp>
      <p:sp>
        <p:nvSpPr>
          <p:cNvPr id="8" name="Rounded Rectangle 7">
            <a:extLst>
              <a:ext uri="{FF2B5EF4-FFF2-40B4-BE49-F238E27FC236}">
                <a16:creationId xmlns:a16="http://schemas.microsoft.com/office/drawing/2014/main" id="{97A1DE70-6ECB-BA48-A448-4228A7DCDDF0}"/>
              </a:ext>
            </a:extLst>
          </p:cNvPr>
          <p:cNvSpPr/>
          <p:nvPr/>
        </p:nvSpPr>
        <p:spPr>
          <a:xfrm>
            <a:off x="4669085" y="4207840"/>
            <a:ext cx="2853830" cy="71910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2___7,356</a:t>
            </a:r>
          </a:p>
        </p:txBody>
      </p:sp>
      <p:sp>
        <p:nvSpPr>
          <p:cNvPr id="9" name="Rounded Rectangle 8">
            <a:extLst>
              <a:ext uri="{FF2B5EF4-FFF2-40B4-BE49-F238E27FC236}">
                <a16:creationId xmlns:a16="http://schemas.microsoft.com/office/drawing/2014/main" id="{36E9E58F-2F79-B349-AB5F-D5D1A5F1A929}"/>
              </a:ext>
            </a:extLst>
          </p:cNvPr>
          <p:cNvSpPr/>
          <p:nvPr/>
        </p:nvSpPr>
        <p:spPr>
          <a:xfrm>
            <a:off x="4669085" y="5436953"/>
            <a:ext cx="2853830" cy="71910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23___,356</a:t>
            </a:r>
          </a:p>
        </p:txBody>
      </p:sp>
      <p:sp>
        <p:nvSpPr>
          <p:cNvPr id="10" name="TextBox 9">
            <a:extLst>
              <a:ext uri="{FF2B5EF4-FFF2-40B4-BE49-F238E27FC236}">
                <a16:creationId xmlns:a16="http://schemas.microsoft.com/office/drawing/2014/main" id="{EE1BAC32-E027-CC41-A2E1-7725BA394599}"/>
              </a:ext>
            </a:extLst>
          </p:cNvPr>
          <p:cNvSpPr txBox="1"/>
          <p:nvPr/>
        </p:nvSpPr>
        <p:spPr>
          <a:xfrm>
            <a:off x="8158431" y="4301637"/>
            <a:ext cx="1802988" cy="455189"/>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3</a:t>
            </a:r>
          </a:p>
        </p:txBody>
      </p:sp>
      <p:sp>
        <p:nvSpPr>
          <p:cNvPr id="11" name="TextBox 10">
            <a:extLst>
              <a:ext uri="{FF2B5EF4-FFF2-40B4-BE49-F238E27FC236}">
                <a16:creationId xmlns:a16="http://schemas.microsoft.com/office/drawing/2014/main" id="{4EE029DF-8BC9-B049-B4FE-EA2EB662010D}"/>
              </a:ext>
            </a:extLst>
          </p:cNvPr>
          <p:cNvSpPr txBox="1"/>
          <p:nvPr/>
        </p:nvSpPr>
        <p:spPr>
          <a:xfrm>
            <a:off x="8158431" y="5554303"/>
            <a:ext cx="1802988" cy="455189"/>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5, 6, 7 or 8</a:t>
            </a: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nextCondLst>
                <p:cond evt="onClick" delay="0">
                  <p:tgtEl>
                    <p:spTgt spid="5"/>
                  </p:tgtEl>
                </p:cond>
              </p:nextCondLst>
            </p:seq>
          </p:childTnLst>
        </p:cTn>
      </p:par>
    </p:tnLst>
    <p:bldLst>
      <p:bldP spid="6"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Graphical user interface, text&#10;&#10;Description automatically generated">
            <a:extLst>
              <a:ext uri="{FF2B5EF4-FFF2-40B4-BE49-F238E27FC236}">
                <a16:creationId xmlns:a16="http://schemas.microsoft.com/office/drawing/2014/main" id="{47B12872-3071-894F-9D9D-B240B8766BC9}"/>
              </a:ext>
            </a:extLst>
          </p:cNvPr>
          <p:cNvPicPr>
            <a:picLocks noChangeAspect="1"/>
          </p:cNvPicPr>
          <p:nvPr/>
        </p:nvPicPr>
        <p:blipFill>
          <a:blip r:embed="rId3"/>
          <a:stretch>
            <a:fillRect/>
          </a:stretch>
        </p:blipFill>
        <p:spPr>
          <a:xfrm>
            <a:off x="263524" y="1077157"/>
            <a:ext cx="7848600" cy="4221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p:txBody>
          <a:bodyPr/>
          <a:lstStyle/>
          <a:p>
            <a:r>
              <a:rPr lang="en-GB" dirty="0"/>
              <a:t>The Mathling has rounded 3,354,500 to the nearest million. </a:t>
            </a:r>
          </a:p>
          <a:p>
            <a:r>
              <a:rPr lang="en-GB" dirty="0"/>
              <a:t>“My answer is 3,400,000.”</a:t>
            </a:r>
          </a:p>
          <a:p>
            <a:r>
              <a:rPr lang="en-GB" b="1" dirty="0"/>
              <a:t>Is this correct?</a:t>
            </a:r>
          </a:p>
          <a:p>
            <a:r>
              <a:rPr lang="en-GB" dirty="0"/>
              <a:t>Explain your answer. </a:t>
            </a:r>
          </a:p>
          <a:p>
            <a:endParaRPr lang="en-GB" dirty="0"/>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263046" y="4067534"/>
            <a:ext cx="10212697" cy="870688"/>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has rounded to the nearest 100,000 instead of the nearest million. The answer should be 3,000,000. </a:t>
            </a:r>
          </a:p>
        </p:txBody>
      </p:sp>
      <p:pic>
        <p:nvPicPr>
          <p:cNvPr id="7" name="Google Shape;575;p36">
            <a:extLst>
              <a:ext uri="{FF2B5EF4-FFF2-40B4-BE49-F238E27FC236}">
                <a16:creationId xmlns:a16="http://schemas.microsoft.com/office/drawing/2014/main" id="{F9119A6C-6C7D-8A4B-A649-0A668EC046AE}"/>
              </a:ext>
            </a:extLst>
          </p:cNvPr>
          <p:cNvPicPr preferRelativeResize="0"/>
          <p:nvPr/>
        </p:nvPicPr>
        <p:blipFill>
          <a:blip r:embed="rId3">
            <a:alphaModFix/>
          </a:blip>
          <a:stretch>
            <a:fillRect/>
          </a:stretch>
        </p:blipFill>
        <p:spPr>
          <a:xfrm>
            <a:off x="10065190" y="1182295"/>
            <a:ext cx="1572627" cy="1608172"/>
          </a:xfrm>
          <a:prstGeom prst="rect">
            <a:avLst/>
          </a:prstGeom>
          <a:noFill/>
          <a:ln>
            <a:noFill/>
          </a:ln>
        </p:spPr>
      </p:pic>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Rounding within 1,000,000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2728356"/>
          </a:xfrm>
        </p:spPr>
        <p:txBody>
          <a:bodyPr/>
          <a:lstStyle/>
          <a:p>
            <a:r>
              <a:rPr lang="en-GB" b="1" dirty="0"/>
              <a:t>Round this number to the nearest…</a:t>
            </a:r>
          </a:p>
          <a:p>
            <a:pPr marL="342900" indent="-342900">
              <a:buAutoNum type="alphaLcParenR"/>
            </a:pPr>
            <a:r>
              <a:rPr lang="en-GB" dirty="0"/>
              <a:t>10</a:t>
            </a:r>
          </a:p>
          <a:p>
            <a:pPr marL="342900" indent="-342900">
              <a:buAutoNum type="alphaLcParenR"/>
            </a:pPr>
            <a:r>
              <a:rPr lang="en-GB" dirty="0"/>
              <a:t>100</a:t>
            </a:r>
          </a:p>
          <a:p>
            <a:pPr marL="342900" indent="-342900">
              <a:buAutoNum type="alphaLcParenR"/>
            </a:pPr>
            <a:r>
              <a:rPr lang="en-GB" dirty="0"/>
              <a:t>1,000</a:t>
            </a:r>
          </a:p>
          <a:p>
            <a:r>
              <a:rPr lang="en-GB" dirty="0"/>
              <a:t>What do you notice? </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2296398" y="1285599"/>
            <a:ext cx="2040076" cy="1286186"/>
          </a:xfrm>
          <a:prstGeom prst="rect">
            <a:avLst/>
          </a:prstGeom>
          <a:noFill/>
        </p:spPr>
        <p:txBody>
          <a:bodyPr wrap="square" rtlCol="0">
            <a:spAutoFit/>
          </a:bodyPr>
          <a:lstStyle/>
          <a:p>
            <a:pPr marL="342900" indent="-342900">
              <a:lnSpc>
                <a:spcPct val="150000"/>
              </a:lnSpc>
              <a:buAutoNum type="alphaLcParenR"/>
            </a:pPr>
            <a:r>
              <a:rPr lang="en-GB" dirty="0">
                <a:solidFill>
                  <a:srgbClr val="43A047"/>
                </a:solidFill>
                <a:latin typeface="Century Gothic" panose="020B0502020202020204" pitchFamily="34" charset="0"/>
              </a:rPr>
              <a:t>257,530</a:t>
            </a:r>
          </a:p>
          <a:p>
            <a:pPr marL="342900" indent="-342900">
              <a:lnSpc>
                <a:spcPct val="150000"/>
              </a:lnSpc>
              <a:buAutoNum type="alphaLcParenR"/>
            </a:pPr>
            <a:r>
              <a:rPr lang="en-GB" dirty="0">
                <a:solidFill>
                  <a:srgbClr val="43A047"/>
                </a:solidFill>
                <a:latin typeface="Century Gothic" panose="020B0502020202020204" pitchFamily="34" charset="0"/>
              </a:rPr>
              <a:t>257,500</a:t>
            </a:r>
          </a:p>
          <a:p>
            <a:pPr marL="342900" indent="-342900">
              <a:lnSpc>
                <a:spcPct val="150000"/>
              </a:lnSpc>
              <a:buAutoNum type="alphaLcParenR"/>
            </a:pPr>
            <a:r>
              <a:rPr lang="en-GB" dirty="0">
                <a:solidFill>
                  <a:srgbClr val="43A047"/>
                </a:solidFill>
                <a:latin typeface="Century Gothic" panose="020B0502020202020204" pitchFamily="34" charset="0"/>
              </a:rPr>
              <a:t>258,000</a:t>
            </a:r>
          </a:p>
        </p:txBody>
      </p:sp>
      <p:pic>
        <p:nvPicPr>
          <p:cNvPr id="6" name="Picture 5" descr="Graphical user interface&#10;&#10;Description automatically generated with medium confidence">
            <a:extLst>
              <a:ext uri="{FF2B5EF4-FFF2-40B4-BE49-F238E27FC236}">
                <a16:creationId xmlns:a16="http://schemas.microsoft.com/office/drawing/2014/main" id="{E25D78C3-BF27-9041-A34A-79A8A457AB2D}"/>
              </a:ext>
            </a:extLst>
          </p:cNvPr>
          <p:cNvPicPr>
            <a:picLocks noChangeAspect="1"/>
          </p:cNvPicPr>
          <p:nvPr/>
        </p:nvPicPr>
        <p:blipFill>
          <a:blip r:embed="rId3"/>
          <a:stretch>
            <a:fillRect/>
          </a:stretch>
        </p:blipFill>
        <p:spPr>
          <a:xfrm>
            <a:off x="540478" y="3429000"/>
            <a:ext cx="11182021" cy="2560413"/>
          </a:xfrm>
          <a:prstGeom prst="rect">
            <a:avLst/>
          </a:prstGeom>
        </p:spPr>
      </p:pic>
      <p:pic>
        <p:nvPicPr>
          <p:cNvPr id="7" name="Picture 6" descr="Shape, circle&#10;&#10;Description automatically generated">
            <a:extLst>
              <a:ext uri="{FF2B5EF4-FFF2-40B4-BE49-F238E27FC236}">
                <a16:creationId xmlns:a16="http://schemas.microsoft.com/office/drawing/2014/main" id="{360193E6-E498-D744-B777-F3952DD4E267}"/>
              </a:ext>
            </a:extLst>
          </p:cNvPr>
          <p:cNvPicPr>
            <a:picLocks noChangeAspect="1"/>
          </p:cNvPicPr>
          <p:nvPr/>
        </p:nvPicPr>
        <p:blipFill>
          <a:blip r:embed="rId4"/>
          <a:stretch>
            <a:fillRect/>
          </a:stretch>
        </p:blipFill>
        <p:spPr>
          <a:xfrm>
            <a:off x="1312602" y="4555236"/>
            <a:ext cx="307941" cy="307941"/>
          </a:xfrm>
          <a:prstGeom prst="rect">
            <a:avLst/>
          </a:prstGeom>
        </p:spPr>
      </p:pic>
      <p:pic>
        <p:nvPicPr>
          <p:cNvPr id="8" name="Picture 7" descr="Shape, circle&#10;&#10;Description automatically generated">
            <a:extLst>
              <a:ext uri="{FF2B5EF4-FFF2-40B4-BE49-F238E27FC236}">
                <a16:creationId xmlns:a16="http://schemas.microsoft.com/office/drawing/2014/main" id="{D51945C9-C7E3-3D42-9509-D5CA371727AC}"/>
              </a:ext>
            </a:extLst>
          </p:cNvPr>
          <p:cNvPicPr>
            <a:picLocks noChangeAspect="1"/>
          </p:cNvPicPr>
          <p:nvPr/>
        </p:nvPicPr>
        <p:blipFill>
          <a:blip r:embed="rId4"/>
          <a:stretch>
            <a:fillRect/>
          </a:stretch>
        </p:blipFill>
        <p:spPr>
          <a:xfrm>
            <a:off x="1312602" y="5279250"/>
            <a:ext cx="307941" cy="307941"/>
          </a:xfrm>
          <a:prstGeom prst="rect">
            <a:avLst/>
          </a:prstGeom>
        </p:spPr>
      </p:pic>
      <p:pic>
        <p:nvPicPr>
          <p:cNvPr id="9" name="Picture 8" descr="Shape, circle&#10;&#10;Description automatically generated">
            <a:extLst>
              <a:ext uri="{FF2B5EF4-FFF2-40B4-BE49-F238E27FC236}">
                <a16:creationId xmlns:a16="http://schemas.microsoft.com/office/drawing/2014/main" id="{E40C84ED-ADED-7344-966E-668DCDA827B8}"/>
              </a:ext>
            </a:extLst>
          </p:cNvPr>
          <p:cNvPicPr>
            <a:picLocks noChangeAspect="1"/>
          </p:cNvPicPr>
          <p:nvPr/>
        </p:nvPicPr>
        <p:blipFill>
          <a:blip r:embed="rId4"/>
          <a:stretch>
            <a:fillRect/>
          </a:stretch>
        </p:blipFill>
        <p:spPr>
          <a:xfrm>
            <a:off x="2753475" y="4527527"/>
            <a:ext cx="307941" cy="307941"/>
          </a:xfrm>
          <a:prstGeom prst="rect">
            <a:avLst/>
          </a:prstGeom>
        </p:spPr>
      </p:pic>
      <p:pic>
        <p:nvPicPr>
          <p:cNvPr id="10" name="Picture 9" descr="Shape, circle&#10;&#10;Description automatically generated">
            <a:extLst>
              <a:ext uri="{FF2B5EF4-FFF2-40B4-BE49-F238E27FC236}">
                <a16:creationId xmlns:a16="http://schemas.microsoft.com/office/drawing/2014/main" id="{0CB12476-10EB-D541-8FF4-7B1E2EDECD90}"/>
              </a:ext>
            </a:extLst>
          </p:cNvPr>
          <p:cNvPicPr>
            <a:picLocks noChangeAspect="1"/>
          </p:cNvPicPr>
          <p:nvPr/>
        </p:nvPicPr>
        <p:blipFill>
          <a:blip r:embed="rId4"/>
          <a:stretch>
            <a:fillRect/>
          </a:stretch>
        </p:blipFill>
        <p:spPr>
          <a:xfrm>
            <a:off x="3604557" y="4527527"/>
            <a:ext cx="307941" cy="307941"/>
          </a:xfrm>
          <a:prstGeom prst="rect">
            <a:avLst/>
          </a:prstGeom>
        </p:spPr>
      </p:pic>
      <p:pic>
        <p:nvPicPr>
          <p:cNvPr id="11" name="Picture 10" descr="Shape, circle&#10;&#10;Description automatically generated">
            <a:extLst>
              <a:ext uri="{FF2B5EF4-FFF2-40B4-BE49-F238E27FC236}">
                <a16:creationId xmlns:a16="http://schemas.microsoft.com/office/drawing/2014/main" id="{3EA33370-FC22-F74B-A2A8-032D20620B4B}"/>
              </a:ext>
            </a:extLst>
          </p:cNvPr>
          <p:cNvPicPr>
            <a:picLocks noChangeAspect="1"/>
          </p:cNvPicPr>
          <p:nvPr/>
        </p:nvPicPr>
        <p:blipFill>
          <a:blip r:embed="rId4"/>
          <a:stretch>
            <a:fillRect/>
          </a:stretch>
        </p:blipFill>
        <p:spPr>
          <a:xfrm>
            <a:off x="2753474" y="5314775"/>
            <a:ext cx="307941" cy="307941"/>
          </a:xfrm>
          <a:prstGeom prst="rect">
            <a:avLst/>
          </a:prstGeom>
        </p:spPr>
      </p:pic>
      <p:pic>
        <p:nvPicPr>
          <p:cNvPr id="12" name="Picture 11" descr="Shape, circle&#10;&#10;Description automatically generated">
            <a:extLst>
              <a:ext uri="{FF2B5EF4-FFF2-40B4-BE49-F238E27FC236}">
                <a16:creationId xmlns:a16="http://schemas.microsoft.com/office/drawing/2014/main" id="{32ACB5B3-4183-2244-BD25-81D5F0D7524C}"/>
              </a:ext>
            </a:extLst>
          </p:cNvPr>
          <p:cNvPicPr>
            <a:picLocks noChangeAspect="1"/>
          </p:cNvPicPr>
          <p:nvPr/>
        </p:nvPicPr>
        <p:blipFill>
          <a:blip r:embed="rId4"/>
          <a:stretch>
            <a:fillRect/>
          </a:stretch>
        </p:blipFill>
        <p:spPr>
          <a:xfrm>
            <a:off x="3604556" y="5314775"/>
            <a:ext cx="307941" cy="307941"/>
          </a:xfrm>
          <a:prstGeom prst="rect">
            <a:avLst/>
          </a:prstGeom>
        </p:spPr>
      </p:pic>
      <p:pic>
        <p:nvPicPr>
          <p:cNvPr id="13" name="Picture 12" descr="Shape, circle&#10;&#10;Description automatically generated">
            <a:extLst>
              <a:ext uri="{FF2B5EF4-FFF2-40B4-BE49-F238E27FC236}">
                <a16:creationId xmlns:a16="http://schemas.microsoft.com/office/drawing/2014/main" id="{AC3D5770-6430-C645-A35D-FCD6FEBC02C3}"/>
              </a:ext>
            </a:extLst>
          </p:cNvPr>
          <p:cNvPicPr>
            <a:picLocks noChangeAspect="1"/>
          </p:cNvPicPr>
          <p:nvPr/>
        </p:nvPicPr>
        <p:blipFill>
          <a:blip r:embed="rId4"/>
          <a:stretch>
            <a:fillRect/>
          </a:stretch>
        </p:blipFill>
        <p:spPr>
          <a:xfrm>
            <a:off x="3202775" y="4929309"/>
            <a:ext cx="307941" cy="307941"/>
          </a:xfrm>
          <a:prstGeom prst="rect">
            <a:avLst/>
          </a:prstGeom>
        </p:spPr>
      </p:pic>
      <p:pic>
        <p:nvPicPr>
          <p:cNvPr id="14" name="Picture 13" descr="Shape, circle&#10;&#10;Description automatically generated">
            <a:extLst>
              <a:ext uri="{FF2B5EF4-FFF2-40B4-BE49-F238E27FC236}">
                <a16:creationId xmlns:a16="http://schemas.microsoft.com/office/drawing/2014/main" id="{9899BC29-EA3C-DB4B-847B-4A31796C0A3D}"/>
              </a:ext>
            </a:extLst>
          </p:cNvPr>
          <p:cNvPicPr>
            <a:picLocks noChangeAspect="1"/>
          </p:cNvPicPr>
          <p:nvPr/>
        </p:nvPicPr>
        <p:blipFill>
          <a:blip r:embed="rId4"/>
          <a:stretch>
            <a:fillRect/>
          </a:stretch>
        </p:blipFill>
        <p:spPr>
          <a:xfrm>
            <a:off x="4436765" y="4416690"/>
            <a:ext cx="307941" cy="307941"/>
          </a:xfrm>
          <a:prstGeom prst="rect">
            <a:avLst/>
          </a:prstGeom>
        </p:spPr>
      </p:pic>
      <p:pic>
        <p:nvPicPr>
          <p:cNvPr id="15" name="Picture 14" descr="Shape, circle&#10;&#10;Description automatically generated">
            <a:extLst>
              <a:ext uri="{FF2B5EF4-FFF2-40B4-BE49-F238E27FC236}">
                <a16:creationId xmlns:a16="http://schemas.microsoft.com/office/drawing/2014/main" id="{3222215B-6D35-CC40-AD0E-88BDCC7FDC93}"/>
              </a:ext>
            </a:extLst>
          </p:cNvPr>
          <p:cNvPicPr>
            <a:picLocks noChangeAspect="1"/>
          </p:cNvPicPr>
          <p:nvPr/>
        </p:nvPicPr>
        <p:blipFill>
          <a:blip r:embed="rId4"/>
          <a:stretch>
            <a:fillRect/>
          </a:stretch>
        </p:blipFill>
        <p:spPr>
          <a:xfrm>
            <a:off x="5028091" y="4416690"/>
            <a:ext cx="307941" cy="307941"/>
          </a:xfrm>
          <a:prstGeom prst="rect">
            <a:avLst/>
          </a:prstGeom>
        </p:spPr>
      </p:pic>
      <p:pic>
        <p:nvPicPr>
          <p:cNvPr id="16" name="Picture 15" descr="Shape, circle&#10;&#10;Description automatically generated">
            <a:extLst>
              <a:ext uri="{FF2B5EF4-FFF2-40B4-BE49-F238E27FC236}">
                <a16:creationId xmlns:a16="http://schemas.microsoft.com/office/drawing/2014/main" id="{03DD7FF5-3286-BD46-88AF-2AF852E140B1}"/>
              </a:ext>
            </a:extLst>
          </p:cNvPr>
          <p:cNvPicPr>
            <a:picLocks noChangeAspect="1"/>
          </p:cNvPicPr>
          <p:nvPr/>
        </p:nvPicPr>
        <p:blipFill>
          <a:blip r:embed="rId4"/>
          <a:stretch>
            <a:fillRect/>
          </a:stretch>
        </p:blipFill>
        <p:spPr>
          <a:xfrm>
            <a:off x="5613466" y="4416690"/>
            <a:ext cx="307941" cy="307941"/>
          </a:xfrm>
          <a:prstGeom prst="rect">
            <a:avLst/>
          </a:prstGeom>
        </p:spPr>
      </p:pic>
      <p:pic>
        <p:nvPicPr>
          <p:cNvPr id="17" name="Picture 16" descr="Shape, circle&#10;&#10;Description automatically generated">
            <a:extLst>
              <a:ext uri="{FF2B5EF4-FFF2-40B4-BE49-F238E27FC236}">
                <a16:creationId xmlns:a16="http://schemas.microsoft.com/office/drawing/2014/main" id="{FCBAF61E-1AF8-8B40-8317-FD98B6C62AC9}"/>
              </a:ext>
            </a:extLst>
          </p:cNvPr>
          <p:cNvPicPr>
            <a:picLocks noChangeAspect="1"/>
          </p:cNvPicPr>
          <p:nvPr/>
        </p:nvPicPr>
        <p:blipFill>
          <a:blip r:embed="rId4"/>
          <a:stretch>
            <a:fillRect/>
          </a:stretch>
        </p:blipFill>
        <p:spPr>
          <a:xfrm>
            <a:off x="4436765" y="4929309"/>
            <a:ext cx="307941" cy="307941"/>
          </a:xfrm>
          <a:prstGeom prst="rect">
            <a:avLst/>
          </a:prstGeom>
        </p:spPr>
      </p:pic>
      <p:pic>
        <p:nvPicPr>
          <p:cNvPr id="18" name="Picture 17" descr="Shape, circle&#10;&#10;Description automatically generated">
            <a:extLst>
              <a:ext uri="{FF2B5EF4-FFF2-40B4-BE49-F238E27FC236}">
                <a16:creationId xmlns:a16="http://schemas.microsoft.com/office/drawing/2014/main" id="{C40E3F79-62EB-8840-9723-97680236F896}"/>
              </a:ext>
            </a:extLst>
          </p:cNvPr>
          <p:cNvPicPr>
            <a:picLocks noChangeAspect="1"/>
          </p:cNvPicPr>
          <p:nvPr/>
        </p:nvPicPr>
        <p:blipFill>
          <a:blip r:embed="rId4"/>
          <a:stretch>
            <a:fillRect/>
          </a:stretch>
        </p:blipFill>
        <p:spPr>
          <a:xfrm>
            <a:off x="5028091" y="4929309"/>
            <a:ext cx="307941" cy="307941"/>
          </a:xfrm>
          <a:prstGeom prst="rect">
            <a:avLst/>
          </a:prstGeom>
        </p:spPr>
      </p:pic>
      <p:pic>
        <p:nvPicPr>
          <p:cNvPr id="19" name="Picture 18" descr="Shape, circle&#10;&#10;Description automatically generated">
            <a:extLst>
              <a:ext uri="{FF2B5EF4-FFF2-40B4-BE49-F238E27FC236}">
                <a16:creationId xmlns:a16="http://schemas.microsoft.com/office/drawing/2014/main" id="{6BB46A7B-EF41-444F-86AB-FC02164FA2DB}"/>
              </a:ext>
            </a:extLst>
          </p:cNvPr>
          <p:cNvPicPr>
            <a:picLocks noChangeAspect="1"/>
          </p:cNvPicPr>
          <p:nvPr/>
        </p:nvPicPr>
        <p:blipFill>
          <a:blip r:embed="rId4"/>
          <a:stretch>
            <a:fillRect/>
          </a:stretch>
        </p:blipFill>
        <p:spPr>
          <a:xfrm>
            <a:off x="5613466" y="4929309"/>
            <a:ext cx="307941" cy="307941"/>
          </a:xfrm>
          <a:prstGeom prst="rect">
            <a:avLst/>
          </a:prstGeom>
        </p:spPr>
      </p:pic>
      <p:pic>
        <p:nvPicPr>
          <p:cNvPr id="20" name="Picture 19" descr="Shape, circle&#10;&#10;Description automatically generated">
            <a:extLst>
              <a:ext uri="{FF2B5EF4-FFF2-40B4-BE49-F238E27FC236}">
                <a16:creationId xmlns:a16="http://schemas.microsoft.com/office/drawing/2014/main" id="{198D479F-C7DA-8142-AFEA-0ABD0F54798B}"/>
              </a:ext>
            </a:extLst>
          </p:cNvPr>
          <p:cNvPicPr>
            <a:picLocks noChangeAspect="1"/>
          </p:cNvPicPr>
          <p:nvPr/>
        </p:nvPicPr>
        <p:blipFill>
          <a:blip r:embed="rId4"/>
          <a:stretch>
            <a:fillRect/>
          </a:stretch>
        </p:blipFill>
        <p:spPr>
          <a:xfrm>
            <a:off x="5028091" y="5441928"/>
            <a:ext cx="307941" cy="307941"/>
          </a:xfrm>
          <a:prstGeom prst="rect">
            <a:avLst/>
          </a:prstGeom>
        </p:spPr>
      </p:pic>
      <p:pic>
        <p:nvPicPr>
          <p:cNvPr id="21" name="Picture 20" descr="Shape, circle&#10;&#10;Description automatically generated">
            <a:extLst>
              <a:ext uri="{FF2B5EF4-FFF2-40B4-BE49-F238E27FC236}">
                <a16:creationId xmlns:a16="http://schemas.microsoft.com/office/drawing/2014/main" id="{EF7B1A83-618B-724C-8E72-01A975084E23}"/>
              </a:ext>
            </a:extLst>
          </p:cNvPr>
          <p:cNvPicPr>
            <a:picLocks noChangeAspect="1"/>
          </p:cNvPicPr>
          <p:nvPr/>
        </p:nvPicPr>
        <p:blipFill>
          <a:blip r:embed="rId4"/>
          <a:stretch>
            <a:fillRect/>
          </a:stretch>
        </p:blipFill>
        <p:spPr>
          <a:xfrm>
            <a:off x="6334837" y="4666072"/>
            <a:ext cx="307941" cy="307941"/>
          </a:xfrm>
          <a:prstGeom prst="rect">
            <a:avLst/>
          </a:prstGeom>
        </p:spPr>
      </p:pic>
      <p:pic>
        <p:nvPicPr>
          <p:cNvPr id="22" name="Picture 21" descr="Shape, circle&#10;&#10;Description automatically generated">
            <a:extLst>
              <a:ext uri="{FF2B5EF4-FFF2-40B4-BE49-F238E27FC236}">
                <a16:creationId xmlns:a16="http://schemas.microsoft.com/office/drawing/2014/main" id="{5D68BCCF-78FE-E246-9F88-9E3E9AA448C9}"/>
              </a:ext>
            </a:extLst>
          </p:cNvPr>
          <p:cNvPicPr>
            <a:picLocks noChangeAspect="1"/>
          </p:cNvPicPr>
          <p:nvPr/>
        </p:nvPicPr>
        <p:blipFill>
          <a:blip r:embed="rId4"/>
          <a:stretch>
            <a:fillRect/>
          </a:stretch>
        </p:blipFill>
        <p:spPr>
          <a:xfrm>
            <a:off x="6926163" y="4666072"/>
            <a:ext cx="307941" cy="307941"/>
          </a:xfrm>
          <a:prstGeom prst="rect">
            <a:avLst/>
          </a:prstGeom>
        </p:spPr>
      </p:pic>
      <p:pic>
        <p:nvPicPr>
          <p:cNvPr id="23" name="Picture 22" descr="Shape, circle&#10;&#10;Description automatically generated">
            <a:extLst>
              <a:ext uri="{FF2B5EF4-FFF2-40B4-BE49-F238E27FC236}">
                <a16:creationId xmlns:a16="http://schemas.microsoft.com/office/drawing/2014/main" id="{9B50F871-7A8C-4444-9E1F-B358EECEA13A}"/>
              </a:ext>
            </a:extLst>
          </p:cNvPr>
          <p:cNvPicPr>
            <a:picLocks noChangeAspect="1"/>
          </p:cNvPicPr>
          <p:nvPr/>
        </p:nvPicPr>
        <p:blipFill>
          <a:blip r:embed="rId4"/>
          <a:stretch>
            <a:fillRect/>
          </a:stretch>
        </p:blipFill>
        <p:spPr>
          <a:xfrm>
            <a:off x="7511538" y="4666072"/>
            <a:ext cx="307941" cy="307941"/>
          </a:xfrm>
          <a:prstGeom prst="rect">
            <a:avLst/>
          </a:prstGeom>
        </p:spPr>
      </p:pic>
      <p:pic>
        <p:nvPicPr>
          <p:cNvPr id="24" name="Picture 23" descr="Shape, circle&#10;&#10;Description automatically generated">
            <a:extLst>
              <a:ext uri="{FF2B5EF4-FFF2-40B4-BE49-F238E27FC236}">
                <a16:creationId xmlns:a16="http://schemas.microsoft.com/office/drawing/2014/main" id="{119A6D99-24C8-0E49-A6F0-1FACCE5417EF}"/>
              </a:ext>
            </a:extLst>
          </p:cNvPr>
          <p:cNvPicPr>
            <a:picLocks noChangeAspect="1"/>
          </p:cNvPicPr>
          <p:nvPr/>
        </p:nvPicPr>
        <p:blipFill>
          <a:blip r:embed="rId4"/>
          <a:stretch>
            <a:fillRect/>
          </a:stretch>
        </p:blipFill>
        <p:spPr>
          <a:xfrm>
            <a:off x="6334837" y="5178691"/>
            <a:ext cx="307941" cy="307941"/>
          </a:xfrm>
          <a:prstGeom prst="rect">
            <a:avLst/>
          </a:prstGeom>
        </p:spPr>
      </p:pic>
      <p:pic>
        <p:nvPicPr>
          <p:cNvPr id="25" name="Picture 24" descr="Shape, circle&#10;&#10;Description automatically generated">
            <a:extLst>
              <a:ext uri="{FF2B5EF4-FFF2-40B4-BE49-F238E27FC236}">
                <a16:creationId xmlns:a16="http://schemas.microsoft.com/office/drawing/2014/main" id="{C35181CF-D73C-E24A-8915-F77346D939C3}"/>
              </a:ext>
            </a:extLst>
          </p:cNvPr>
          <p:cNvPicPr>
            <a:picLocks noChangeAspect="1"/>
          </p:cNvPicPr>
          <p:nvPr/>
        </p:nvPicPr>
        <p:blipFill>
          <a:blip r:embed="rId4"/>
          <a:stretch>
            <a:fillRect/>
          </a:stretch>
        </p:blipFill>
        <p:spPr>
          <a:xfrm>
            <a:off x="7511538" y="5178691"/>
            <a:ext cx="307941" cy="307941"/>
          </a:xfrm>
          <a:prstGeom prst="rect">
            <a:avLst/>
          </a:prstGeom>
        </p:spPr>
      </p:pic>
      <p:pic>
        <p:nvPicPr>
          <p:cNvPr id="26" name="Picture 25" descr="Shape, circle&#10;&#10;Description automatically generated">
            <a:extLst>
              <a:ext uri="{FF2B5EF4-FFF2-40B4-BE49-F238E27FC236}">
                <a16:creationId xmlns:a16="http://schemas.microsoft.com/office/drawing/2014/main" id="{9D2AA934-5C4B-0C44-A17F-EDCD167A9374}"/>
              </a:ext>
            </a:extLst>
          </p:cNvPr>
          <p:cNvPicPr>
            <a:picLocks noChangeAspect="1"/>
          </p:cNvPicPr>
          <p:nvPr/>
        </p:nvPicPr>
        <p:blipFill>
          <a:blip r:embed="rId4"/>
          <a:stretch>
            <a:fillRect/>
          </a:stretch>
        </p:blipFill>
        <p:spPr>
          <a:xfrm>
            <a:off x="8491727" y="4832327"/>
            <a:ext cx="307941" cy="307941"/>
          </a:xfrm>
          <a:prstGeom prst="rect">
            <a:avLst/>
          </a:prstGeom>
        </p:spPr>
      </p:pic>
      <p:pic>
        <p:nvPicPr>
          <p:cNvPr id="27" name="Picture 26" descr="Shape, circle&#10;&#10;Description automatically generated">
            <a:extLst>
              <a:ext uri="{FF2B5EF4-FFF2-40B4-BE49-F238E27FC236}">
                <a16:creationId xmlns:a16="http://schemas.microsoft.com/office/drawing/2014/main" id="{B834FB1A-2803-C34D-A0AE-6130D1F3B17B}"/>
              </a:ext>
            </a:extLst>
          </p:cNvPr>
          <p:cNvPicPr>
            <a:picLocks noChangeAspect="1"/>
          </p:cNvPicPr>
          <p:nvPr/>
        </p:nvPicPr>
        <p:blipFill>
          <a:blip r:embed="rId4"/>
          <a:stretch>
            <a:fillRect/>
          </a:stretch>
        </p:blipFill>
        <p:spPr>
          <a:xfrm>
            <a:off x="9077102" y="4832327"/>
            <a:ext cx="307941" cy="307941"/>
          </a:xfrm>
          <a:prstGeom prst="rect">
            <a:avLst/>
          </a:prstGeom>
        </p:spPr>
      </p:pic>
      <p:pic>
        <p:nvPicPr>
          <p:cNvPr id="28" name="Picture 27" descr="Shape, circle&#10;&#10;Description automatically generated">
            <a:extLst>
              <a:ext uri="{FF2B5EF4-FFF2-40B4-BE49-F238E27FC236}">
                <a16:creationId xmlns:a16="http://schemas.microsoft.com/office/drawing/2014/main" id="{438BDBFE-6F61-394F-A3F8-F9DC59BD55BA}"/>
              </a:ext>
            </a:extLst>
          </p:cNvPr>
          <p:cNvPicPr>
            <a:picLocks noChangeAspect="1"/>
          </p:cNvPicPr>
          <p:nvPr/>
        </p:nvPicPr>
        <p:blipFill>
          <a:blip r:embed="rId4"/>
          <a:stretch>
            <a:fillRect/>
          </a:stretch>
        </p:blipFill>
        <p:spPr>
          <a:xfrm>
            <a:off x="10075565" y="4624508"/>
            <a:ext cx="307941" cy="307941"/>
          </a:xfrm>
          <a:prstGeom prst="rect">
            <a:avLst/>
          </a:prstGeom>
        </p:spPr>
      </p:pic>
      <p:pic>
        <p:nvPicPr>
          <p:cNvPr id="29" name="Picture 28" descr="Shape, circle&#10;&#10;Description automatically generated">
            <a:extLst>
              <a:ext uri="{FF2B5EF4-FFF2-40B4-BE49-F238E27FC236}">
                <a16:creationId xmlns:a16="http://schemas.microsoft.com/office/drawing/2014/main" id="{504AD971-1721-CA47-9055-B9B92B615468}"/>
              </a:ext>
            </a:extLst>
          </p:cNvPr>
          <p:cNvPicPr>
            <a:picLocks noChangeAspect="1"/>
          </p:cNvPicPr>
          <p:nvPr/>
        </p:nvPicPr>
        <p:blipFill>
          <a:blip r:embed="rId4"/>
          <a:stretch>
            <a:fillRect/>
          </a:stretch>
        </p:blipFill>
        <p:spPr>
          <a:xfrm>
            <a:off x="10666891" y="4624508"/>
            <a:ext cx="307941" cy="307941"/>
          </a:xfrm>
          <a:prstGeom prst="rect">
            <a:avLst/>
          </a:prstGeom>
        </p:spPr>
      </p:pic>
      <p:pic>
        <p:nvPicPr>
          <p:cNvPr id="30" name="Picture 29" descr="Shape, circle&#10;&#10;Description automatically generated">
            <a:extLst>
              <a:ext uri="{FF2B5EF4-FFF2-40B4-BE49-F238E27FC236}">
                <a16:creationId xmlns:a16="http://schemas.microsoft.com/office/drawing/2014/main" id="{74100C20-AAEB-7048-B66A-0A27D63C9385}"/>
              </a:ext>
            </a:extLst>
          </p:cNvPr>
          <p:cNvPicPr>
            <a:picLocks noChangeAspect="1"/>
          </p:cNvPicPr>
          <p:nvPr/>
        </p:nvPicPr>
        <p:blipFill>
          <a:blip r:embed="rId4"/>
          <a:stretch>
            <a:fillRect/>
          </a:stretch>
        </p:blipFill>
        <p:spPr>
          <a:xfrm>
            <a:off x="11252266" y="4624508"/>
            <a:ext cx="307941" cy="307941"/>
          </a:xfrm>
          <a:prstGeom prst="rect">
            <a:avLst/>
          </a:prstGeom>
        </p:spPr>
      </p:pic>
      <p:pic>
        <p:nvPicPr>
          <p:cNvPr id="31" name="Picture 30" descr="Shape, circle&#10;&#10;Description automatically generated">
            <a:extLst>
              <a:ext uri="{FF2B5EF4-FFF2-40B4-BE49-F238E27FC236}">
                <a16:creationId xmlns:a16="http://schemas.microsoft.com/office/drawing/2014/main" id="{4738DFB3-0703-3349-92F9-F00FC7F5186A}"/>
              </a:ext>
            </a:extLst>
          </p:cNvPr>
          <p:cNvPicPr>
            <a:picLocks noChangeAspect="1"/>
          </p:cNvPicPr>
          <p:nvPr/>
        </p:nvPicPr>
        <p:blipFill>
          <a:blip r:embed="rId4"/>
          <a:stretch>
            <a:fillRect/>
          </a:stretch>
        </p:blipFill>
        <p:spPr>
          <a:xfrm>
            <a:off x="10075565" y="5137127"/>
            <a:ext cx="307941" cy="307941"/>
          </a:xfrm>
          <a:prstGeom prst="rect">
            <a:avLst/>
          </a:prstGeom>
        </p:spPr>
      </p:pic>
      <p:pic>
        <p:nvPicPr>
          <p:cNvPr id="32" name="Picture 31" descr="Shape, circle&#10;&#10;Description automatically generated">
            <a:extLst>
              <a:ext uri="{FF2B5EF4-FFF2-40B4-BE49-F238E27FC236}">
                <a16:creationId xmlns:a16="http://schemas.microsoft.com/office/drawing/2014/main" id="{D293BA3D-B209-1346-87BC-EC203A6777CB}"/>
              </a:ext>
            </a:extLst>
          </p:cNvPr>
          <p:cNvPicPr>
            <a:picLocks noChangeAspect="1"/>
          </p:cNvPicPr>
          <p:nvPr/>
        </p:nvPicPr>
        <p:blipFill>
          <a:blip r:embed="rId4"/>
          <a:stretch>
            <a:fillRect/>
          </a:stretch>
        </p:blipFill>
        <p:spPr>
          <a:xfrm>
            <a:off x="10666891" y="5137127"/>
            <a:ext cx="307941" cy="307941"/>
          </a:xfrm>
          <a:prstGeom prst="rect">
            <a:avLst/>
          </a:prstGeom>
        </p:spPr>
      </p:pic>
      <p:pic>
        <p:nvPicPr>
          <p:cNvPr id="33" name="Picture 32" descr="Shape, circle&#10;&#10;Description automatically generated">
            <a:extLst>
              <a:ext uri="{FF2B5EF4-FFF2-40B4-BE49-F238E27FC236}">
                <a16:creationId xmlns:a16="http://schemas.microsoft.com/office/drawing/2014/main" id="{E7B3F170-D952-634F-82EE-3DBEDB9DFC63}"/>
              </a:ext>
            </a:extLst>
          </p:cNvPr>
          <p:cNvPicPr>
            <a:picLocks noChangeAspect="1"/>
          </p:cNvPicPr>
          <p:nvPr/>
        </p:nvPicPr>
        <p:blipFill>
          <a:blip r:embed="rId4"/>
          <a:stretch>
            <a:fillRect/>
          </a:stretch>
        </p:blipFill>
        <p:spPr>
          <a:xfrm>
            <a:off x="11252266" y="5137127"/>
            <a:ext cx="307941" cy="307941"/>
          </a:xfrm>
          <a:prstGeom prst="rect">
            <a:avLst/>
          </a:prstGeom>
        </p:spPr>
      </p:pic>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514598"/>
          </a:xfrm>
        </p:spPr>
        <p:txBody>
          <a:bodyPr/>
          <a:lstStyle/>
          <a:p>
            <a:r>
              <a:rPr lang="en-GB" b="1" dirty="0"/>
              <a:t>Round these number to the nearest 10,000.</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CC83D94-7448-0B43-8C1C-D22C259C6BC2}"/>
              </a:ext>
            </a:extLst>
          </p:cNvPr>
          <p:cNvSpPr txBox="1"/>
          <p:nvPr/>
        </p:nvSpPr>
        <p:spPr>
          <a:xfrm>
            <a:off x="7465703" y="1289753"/>
            <a:ext cx="1068697" cy="455189"/>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50,000</a:t>
            </a:r>
          </a:p>
        </p:txBody>
      </p:sp>
      <p:grpSp>
        <p:nvGrpSpPr>
          <p:cNvPr id="6" name="Google Shape;328;p19">
            <a:extLst>
              <a:ext uri="{FF2B5EF4-FFF2-40B4-BE49-F238E27FC236}">
                <a16:creationId xmlns:a16="http://schemas.microsoft.com/office/drawing/2014/main" id="{481C6788-36C9-F34C-A4A4-38786690DBF6}"/>
              </a:ext>
            </a:extLst>
          </p:cNvPr>
          <p:cNvGrpSpPr/>
          <p:nvPr/>
        </p:nvGrpSpPr>
        <p:grpSpPr>
          <a:xfrm>
            <a:off x="1364369" y="2227933"/>
            <a:ext cx="9574978" cy="672611"/>
            <a:chOff x="-401171" y="2634211"/>
            <a:chExt cx="9915064" cy="795802"/>
          </a:xfrm>
        </p:grpSpPr>
        <p:pic>
          <p:nvPicPr>
            <p:cNvPr id="7" name="Google Shape;329;p19">
              <a:extLst>
                <a:ext uri="{FF2B5EF4-FFF2-40B4-BE49-F238E27FC236}">
                  <a16:creationId xmlns:a16="http://schemas.microsoft.com/office/drawing/2014/main" id="{518F6718-A948-984A-B88A-06E77573114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8" name="Google Shape;330;p19">
              <a:extLst>
                <a:ext uri="{FF2B5EF4-FFF2-40B4-BE49-F238E27FC236}">
                  <a16:creationId xmlns:a16="http://schemas.microsoft.com/office/drawing/2014/main" id="{444841F0-E239-074F-86B1-87F38C2CA1A6}"/>
                </a:ext>
              </a:extLst>
            </p:cNvPr>
            <p:cNvSpPr txBox="1"/>
            <p:nvPr/>
          </p:nvSpPr>
          <p:spPr>
            <a:xfrm>
              <a:off x="-401171" y="2855875"/>
              <a:ext cx="1107143"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50,000</a:t>
              </a:r>
              <a:endParaRPr sz="1800" dirty="0">
                <a:latin typeface="Nunito Sans"/>
                <a:ea typeface="Nunito Sans"/>
                <a:cs typeface="Nunito Sans"/>
                <a:sym typeface="Nunito Sans"/>
              </a:endParaRPr>
            </a:p>
          </p:txBody>
        </p:sp>
        <p:sp>
          <p:nvSpPr>
            <p:cNvPr id="9" name="Google Shape;340;p19">
              <a:extLst>
                <a:ext uri="{FF2B5EF4-FFF2-40B4-BE49-F238E27FC236}">
                  <a16:creationId xmlns:a16="http://schemas.microsoft.com/office/drawing/2014/main" id="{84F83BF2-ECA4-2F45-B126-516A0756C7B0}"/>
                </a:ext>
              </a:extLst>
            </p:cNvPr>
            <p:cNvSpPr txBox="1"/>
            <p:nvPr/>
          </p:nvSpPr>
          <p:spPr>
            <a:xfrm>
              <a:off x="8406751" y="2883828"/>
              <a:ext cx="1107142"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60,000</a:t>
              </a:r>
              <a:endParaRPr sz="1800" dirty="0">
                <a:latin typeface="Nunito Sans"/>
                <a:ea typeface="Nunito Sans"/>
                <a:cs typeface="Nunito Sans"/>
                <a:sym typeface="Nunito Sans"/>
              </a:endParaRPr>
            </a:p>
          </p:txBody>
        </p:sp>
      </p:grpSp>
      <p:sp>
        <p:nvSpPr>
          <p:cNvPr id="10" name="Rounded Rectangle 9">
            <a:extLst>
              <a:ext uri="{FF2B5EF4-FFF2-40B4-BE49-F238E27FC236}">
                <a16:creationId xmlns:a16="http://schemas.microsoft.com/office/drawing/2014/main" id="{DBB26BFE-A07C-4541-A2F6-8278739CFE09}"/>
              </a:ext>
            </a:extLst>
          </p:cNvPr>
          <p:cNvSpPr/>
          <p:nvPr/>
        </p:nvSpPr>
        <p:spPr>
          <a:xfrm>
            <a:off x="5349646" y="1289753"/>
            <a:ext cx="1634630" cy="51459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52,000</a:t>
            </a:r>
          </a:p>
        </p:txBody>
      </p:sp>
      <p:pic>
        <p:nvPicPr>
          <p:cNvPr id="11" name="Google Shape;327;p19">
            <a:extLst>
              <a:ext uri="{FF2B5EF4-FFF2-40B4-BE49-F238E27FC236}">
                <a16:creationId xmlns:a16="http://schemas.microsoft.com/office/drawing/2014/main" id="{41550043-503E-8043-99DE-2E4EFD0B0C82}"/>
              </a:ext>
            </a:extLst>
          </p:cNvPr>
          <p:cNvPicPr preferRelativeResize="0"/>
          <p:nvPr/>
        </p:nvPicPr>
        <p:blipFill>
          <a:blip r:embed="rId3">
            <a:alphaModFix/>
          </a:blip>
          <a:stretch>
            <a:fillRect/>
          </a:stretch>
        </p:blipFill>
        <p:spPr>
          <a:xfrm>
            <a:off x="1898953" y="3916154"/>
            <a:ext cx="8604463" cy="249029"/>
          </a:xfrm>
          <a:prstGeom prst="rect">
            <a:avLst/>
          </a:prstGeom>
          <a:noFill/>
          <a:ln>
            <a:noFill/>
          </a:ln>
        </p:spPr>
      </p:pic>
      <p:pic>
        <p:nvPicPr>
          <p:cNvPr id="12" name="Google Shape;327;p19">
            <a:extLst>
              <a:ext uri="{FF2B5EF4-FFF2-40B4-BE49-F238E27FC236}">
                <a16:creationId xmlns:a16="http://schemas.microsoft.com/office/drawing/2014/main" id="{9A28A01E-A2FC-A54F-ACDA-91E9862B28BE}"/>
              </a:ext>
            </a:extLst>
          </p:cNvPr>
          <p:cNvPicPr preferRelativeResize="0"/>
          <p:nvPr/>
        </p:nvPicPr>
        <p:blipFill>
          <a:blip r:embed="rId3">
            <a:alphaModFix/>
          </a:blip>
          <a:stretch>
            <a:fillRect/>
          </a:stretch>
        </p:blipFill>
        <p:spPr>
          <a:xfrm>
            <a:off x="1898953" y="5604375"/>
            <a:ext cx="8604463" cy="249029"/>
          </a:xfrm>
          <a:prstGeom prst="rect">
            <a:avLst/>
          </a:prstGeom>
          <a:noFill/>
          <a:ln>
            <a:noFill/>
          </a:ln>
        </p:spPr>
      </p:pic>
      <p:sp>
        <p:nvSpPr>
          <p:cNvPr id="13" name="Rounded Rectangle 12">
            <a:extLst>
              <a:ext uri="{FF2B5EF4-FFF2-40B4-BE49-F238E27FC236}">
                <a16:creationId xmlns:a16="http://schemas.microsoft.com/office/drawing/2014/main" id="{341B1D45-CBDE-4F49-A32A-5FADE0693031}"/>
              </a:ext>
            </a:extLst>
          </p:cNvPr>
          <p:cNvSpPr/>
          <p:nvPr/>
        </p:nvSpPr>
        <p:spPr>
          <a:xfrm>
            <a:off x="5349646" y="3087730"/>
            <a:ext cx="1634630" cy="51459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352,000</a:t>
            </a:r>
          </a:p>
        </p:txBody>
      </p:sp>
      <p:sp>
        <p:nvSpPr>
          <p:cNvPr id="14" name="Rounded Rectangle 13">
            <a:extLst>
              <a:ext uri="{FF2B5EF4-FFF2-40B4-BE49-F238E27FC236}">
                <a16:creationId xmlns:a16="http://schemas.microsoft.com/office/drawing/2014/main" id="{61A990F2-142D-EC48-92FE-B86B87C36E2D}"/>
              </a:ext>
            </a:extLst>
          </p:cNvPr>
          <p:cNvSpPr/>
          <p:nvPr/>
        </p:nvSpPr>
        <p:spPr>
          <a:xfrm>
            <a:off x="5383869" y="4911960"/>
            <a:ext cx="1634630" cy="51459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719,00</a:t>
            </a:r>
          </a:p>
        </p:txBody>
      </p:sp>
      <p:sp>
        <p:nvSpPr>
          <p:cNvPr id="15" name="TextBox 14">
            <a:extLst>
              <a:ext uri="{FF2B5EF4-FFF2-40B4-BE49-F238E27FC236}">
                <a16:creationId xmlns:a16="http://schemas.microsoft.com/office/drawing/2014/main" id="{2047ACCC-C80E-A04F-ACFC-8EF079F26B1B}"/>
              </a:ext>
            </a:extLst>
          </p:cNvPr>
          <p:cNvSpPr txBox="1"/>
          <p:nvPr/>
        </p:nvSpPr>
        <p:spPr>
          <a:xfrm>
            <a:off x="7465703" y="3087730"/>
            <a:ext cx="1068697" cy="455189"/>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350,000</a:t>
            </a:r>
          </a:p>
        </p:txBody>
      </p:sp>
      <p:sp>
        <p:nvSpPr>
          <p:cNvPr id="16" name="TextBox 15">
            <a:extLst>
              <a:ext uri="{FF2B5EF4-FFF2-40B4-BE49-F238E27FC236}">
                <a16:creationId xmlns:a16="http://schemas.microsoft.com/office/drawing/2014/main" id="{726C3844-F0AA-4348-81BB-6E55E6D000E2}"/>
              </a:ext>
            </a:extLst>
          </p:cNvPr>
          <p:cNvSpPr txBox="1"/>
          <p:nvPr/>
        </p:nvSpPr>
        <p:spPr>
          <a:xfrm>
            <a:off x="7465702" y="4911960"/>
            <a:ext cx="1068697" cy="455189"/>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720,000</a:t>
            </a:r>
          </a:p>
        </p:txBody>
      </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Rounding a 6-digit number</a:t>
            </a:r>
          </a:p>
          <a:p>
            <a:pPr>
              <a:lnSpc>
                <a:spcPct val="110000"/>
              </a:lnSpc>
            </a:pPr>
            <a:r>
              <a:rPr lang="en-GB" dirty="0"/>
              <a:t>Let’s Learn</a:t>
            </a:r>
          </a:p>
          <a:p>
            <a:pPr>
              <a:lnSpc>
                <a:spcPct val="110000"/>
              </a:lnSpc>
            </a:pPr>
            <a:r>
              <a:rPr lang="en-GB" dirty="0"/>
              <a:t>Follow Me – Rounding (table)</a:t>
            </a:r>
          </a:p>
          <a:p>
            <a:pPr>
              <a:lnSpc>
                <a:spcPct val="110000"/>
              </a:lnSpc>
            </a:pPr>
            <a:r>
              <a:rPr lang="en-GB" dirty="0"/>
              <a:t>Your Turn (1) – Rounding (table)</a:t>
            </a:r>
          </a:p>
          <a:p>
            <a:pPr>
              <a:lnSpc>
                <a:spcPct val="110000"/>
              </a:lnSpc>
            </a:pPr>
            <a:r>
              <a:rPr lang="en-GB" dirty="0"/>
              <a:t>Follow Me – Which number could it be?</a:t>
            </a:r>
          </a:p>
          <a:p>
            <a:pPr>
              <a:lnSpc>
                <a:spcPct val="110000"/>
              </a:lnSpc>
            </a:pPr>
            <a:r>
              <a:rPr lang="en-GB" dirty="0"/>
              <a:t>Your Turn (2) – Given rounded numbers – what is the original? </a:t>
            </a:r>
          </a:p>
          <a:p>
            <a:pPr>
              <a:lnSpc>
                <a:spcPct val="110000"/>
              </a:lnSpc>
            </a:pPr>
            <a:r>
              <a:rPr lang="en-GB" dirty="0"/>
              <a:t>Follow Me – Missing digits </a:t>
            </a:r>
          </a:p>
          <a:p>
            <a:pPr>
              <a:lnSpc>
                <a:spcPct val="110000"/>
              </a:lnSpc>
            </a:pPr>
            <a:r>
              <a:rPr lang="en-GB" dirty="0"/>
              <a:t>Your Turn (3) – Missing digits and rounding including difference </a:t>
            </a:r>
          </a:p>
          <a:p>
            <a:pPr>
              <a:lnSpc>
                <a:spcPct val="110000"/>
              </a:lnSpc>
            </a:pPr>
            <a:r>
              <a:rPr lang="en-GB" dirty="0"/>
              <a:t>Let’s Reflect </a:t>
            </a:r>
          </a:p>
          <a:p>
            <a:pPr>
              <a:lnSpc>
                <a:spcPct val="110000"/>
              </a:lnSpc>
            </a:pPr>
            <a:r>
              <a:rPr lang="en-GB" dirty="0"/>
              <a:t>Support Slides – Based on rounding within 1,000,000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18928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13297"/>
            <a:ext cx="11736388" cy="2948179"/>
          </a:xfrm>
          <a:prstGeom prst="rect">
            <a:avLst/>
          </a:prstGeom>
          <a:noFill/>
        </p:spPr>
        <p:txBody>
          <a:bodyPr wrap="square" rtlCol="0">
            <a:spAutoFit/>
          </a:bodyPr>
          <a:lstStyle/>
          <a:p>
            <a:pPr>
              <a:lnSpc>
                <a:spcPct val="150000"/>
              </a:lnSpc>
            </a:pPr>
            <a:r>
              <a:rPr lang="en-GB" i="1" dirty="0">
                <a:solidFill>
                  <a:srgbClr val="222222"/>
                </a:solidFill>
                <a:latin typeface="Century Gothic" panose="020B0502020202020204" pitchFamily="34" charset="0"/>
              </a:rPr>
              <a:t>These can be adapted for rounding all rounding.</a:t>
            </a:r>
          </a:p>
          <a:p>
            <a:pPr>
              <a:lnSpc>
                <a:spcPct val="150000"/>
              </a:lnSpc>
            </a:pPr>
            <a:r>
              <a:rPr lang="en-GB" dirty="0">
                <a:solidFill>
                  <a:srgbClr val="222222"/>
                </a:solidFill>
                <a:latin typeface="Century Gothic" panose="020B0502020202020204" pitchFamily="34" charset="0"/>
              </a:rPr>
              <a:t>The previous multiple of ten is (multiple of 10). The next multiple of ten is (multiple of 10). (number) is nearer to (multiple of 10). (number) rounded to the nearest ten is (multiple of 10).</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Number = 34. The previous multiple of ten is 30. The next multiple of ten is 40. 34 is nearer to 30. 34 rounded to the nearest ten is 30.</a:t>
            </a:r>
          </a:p>
          <a:p>
            <a:pPr>
              <a:lnSpc>
                <a:spcPct val="150000"/>
              </a:lnSpc>
            </a:pPr>
            <a:r>
              <a:rPr lang="en-GB" dirty="0">
                <a:solidFill>
                  <a:srgbClr val="222222"/>
                </a:solidFill>
                <a:latin typeface="Century Gothic" panose="020B0502020202020204" pitchFamily="34" charset="0"/>
              </a:rPr>
              <a:t>When rounding to a power of ten, the digit to the right of the place value you are rounding determines how you round.</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3416179042"/>
              </p:ext>
            </p:extLst>
          </p:nvPr>
        </p:nvGraphicFramePr>
        <p:xfrm>
          <a:off x="263524" y="1155866"/>
          <a:ext cx="11736388" cy="110744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integer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rounding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multiple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r>
                        <a:rPr lang="en-GB" dirty="0">
                          <a:solidFill>
                            <a:srgbClr val="222222"/>
                          </a:solidFill>
                          <a:latin typeface="Century Gothic" panose="020B0502020202020204" pitchFamily="34" charset="0"/>
                        </a:rPr>
                        <a:t>previous/ next multiple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p:txBody>
          <a:bodyPr/>
          <a:lstStyle/>
          <a:p>
            <a:r>
              <a:rPr lang="en-GB" b="1" dirty="0"/>
              <a:t>Which answer shows 7,199,083 rounded to the nearest 1,000,000?</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7,099,083</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6,000,000</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8,000,000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7,000,000</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round any integer</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2261643"/>
          </a:xfrm>
        </p:spPr>
        <p:txBody>
          <a:bodyPr/>
          <a:lstStyle/>
          <a:p>
            <a:r>
              <a:rPr lang="en-GB" b="1" dirty="0"/>
              <a:t>Round this number to the nearest…</a:t>
            </a:r>
          </a:p>
          <a:p>
            <a:pPr marL="342900" indent="-342900">
              <a:buFont typeface="+mj-lt"/>
              <a:buAutoNum type="alphaLcParenR"/>
            </a:pPr>
            <a:r>
              <a:rPr lang="en-GB" dirty="0"/>
              <a:t>10</a:t>
            </a:r>
          </a:p>
          <a:p>
            <a:pPr marL="342900" indent="-342900">
              <a:buFont typeface="+mj-lt"/>
              <a:buAutoNum type="alphaLcParenR"/>
            </a:pPr>
            <a:r>
              <a:rPr lang="en-GB" dirty="0"/>
              <a:t>10,000</a:t>
            </a:r>
          </a:p>
          <a:p>
            <a:pPr marL="342900" indent="-342900">
              <a:buFont typeface="+mj-lt"/>
              <a:buAutoNum type="alphaLcParenR"/>
            </a:pPr>
            <a:r>
              <a:rPr lang="en-GB" dirty="0"/>
              <a:t>100,000</a:t>
            </a:r>
          </a:p>
        </p:txBody>
      </p:sp>
      <p:sp>
        <p:nvSpPr>
          <p:cNvPr id="4" name="TextBox 3">
            <a:extLst>
              <a:ext uri="{FF2B5EF4-FFF2-40B4-BE49-F238E27FC236}">
                <a16:creationId xmlns:a16="http://schemas.microsoft.com/office/drawing/2014/main" id="{45CD5C78-465C-5242-91D6-171934B5A0AA}"/>
              </a:ext>
            </a:extLst>
          </p:cNvPr>
          <p:cNvSpPr txBox="1"/>
          <p:nvPr/>
        </p:nvSpPr>
        <p:spPr>
          <a:xfrm>
            <a:off x="2049445" y="1820027"/>
            <a:ext cx="2480991" cy="1286186"/>
          </a:xfrm>
          <a:prstGeom prst="rect">
            <a:avLst/>
          </a:prstGeom>
          <a:noFill/>
        </p:spPr>
        <p:txBody>
          <a:bodyPr wrap="square" rtlCol="0">
            <a:spAutoFit/>
          </a:bodyPr>
          <a:lstStyle/>
          <a:p>
            <a:pPr marL="342900" indent="-342900">
              <a:lnSpc>
                <a:spcPct val="150000"/>
              </a:lnSpc>
              <a:buFont typeface="+mj-lt"/>
              <a:buAutoNum type="alphaLcParenR"/>
            </a:pPr>
            <a:r>
              <a:rPr lang="en-GB" dirty="0">
                <a:solidFill>
                  <a:srgbClr val="43A047"/>
                </a:solidFill>
                <a:latin typeface="Century Gothic" panose="020B0502020202020204" pitchFamily="34" charset="0"/>
              </a:rPr>
              <a:t>305,320</a:t>
            </a:r>
          </a:p>
          <a:p>
            <a:pPr marL="342900" indent="-342900">
              <a:lnSpc>
                <a:spcPct val="150000"/>
              </a:lnSpc>
              <a:buFont typeface="+mj-lt"/>
              <a:buAutoNum type="alphaLcParenR"/>
            </a:pPr>
            <a:r>
              <a:rPr lang="en-GB" dirty="0">
                <a:solidFill>
                  <a:srgbClr val="43A047"/>
                </a:solidFill>
                <a:latin typeface="Century Gothic" panose="020B0502020202020204" pitchFamily="34" charset="0"/>
              </a:rPr>
              <a:t>310,000</a:t>
            </a:r>
          </a:p>
          <a:p>
            <a:pPr marL="342900" indent="-342900">
              <a:lnSpc>
                <a:spcPct val="150000"/>
              </a:lnSpc>
              <a:buFont typeface="+mj-lt"/>
              <a:buAutoNum type="alphaLcParenR"/>
            </a:pPr>
            <a:r>
              <a:rPr lang="en-GB" dirty="0">
                <a:solidFill>
                  <a:srgbClr val="43A047"/>
                </a:solidFill>
                <a:latin typeface="Century Gothic" panose="020B0502020202020204" pitchFamily="34" charset="0"/>
              </a:rPr>
              <a:t>300,000</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6" name="Picture 5" descr="Graphical user interface&#10;&#10;Description automatically generated with medium confidence">
            <a:extLst>
              <a:ext uri="{FF2B5EF4-FFF2-40B4-BE49-F238E27FC236}">
                <a16:creationId xmlns:a16="http://schemas.microsoft.com/office/drawing/2014/main" id="{7D57C8B5-6B51-F141-BBDF-0563252B1AB3}"/>
              </a:ext>
            </a:extLst>
          </p:cNvPr>
          <p:cNvPicPr>
            <a:picLocks noChangeAspect="1"/>
          </p:cNvPicPr>
          <p:nvPr/>
        </p:nvPicPr>
        <p:blipFill>
          <a:blip r:embed="rId3"/>
          <a:stretch>
            <a:fillRect/>
          </a:stretch>
        </p:blipFill>
        <p:spPr>
          <a:xfrm>
            <a:off x="1192883" y="3537162"/>
            <a:ext cx="9877211" cy="2261643"/>
          </a:xfrm>
          <a:prstGeom prst="rect">
            <a:avLst/>
          </a:prstGeom>
        </p:spPr>
      </p:pic>
      <p:pic>
        <p:nvPicPr>
          <p:cNvPr id="7" name="Picture 6" descr="Shape, circle&#10;&#10;Description automatically generated">
            <a:extLst>
              <a:ext uri="{FF2B5EF4-FFF2-40B4-BE49-F238E27FC236}">
                <a16:creationId xmlns:a16="http://schemas.microsoft.com/office/drawing/2014/main" id="{48771A9C-26BF-CE4E-B52B-0D75D5D46A30}"/>
              </a:ext>
            </a:extLst>
          </p:cNvPr>
          <p:cNvPicPr>
            <a:picLocks noChangeAspect="1"/>
          </p:cNvPicPr>
          <p:nvPr/>
        </p:nvPicPr>
        <p:blipFill>
          <a:blip r:embed="rId4"/>
          <a:stretch>
            <a:fillRect/>
          </a:stretch>
        </p:blipFill>
        <p:spPr>
          <a:xfrm>
            <a:off x="1428139" y="4412541"/>
            <a:ext cx="387950" cy="387950"/>
          </a:xfrm>
          <a:prstGeom prst="rect">
            <a:avLst/>
          </a:prstGeom>
        </p:spPr>
      </p:pic>
      <p:pic>
        <p:nvPicPr>
          <p:cNvPr id="8" name="Picture 7" descr="Shape, circle&#10;&#10;Description automatically generated">
            <a:extLst>
              <a:ext uri="{FF2B5EF4-FFF2-40B4-BE49-F238E27FC236}">
                <a16:creationId xmlns:a16="http://schemas.microsoft.com/office/drawing/2014/main" id="{3479A0F0-07EF-1A40-9458-2D25D74AE59D}"/>
              </a:ext>
            </a:extLst>
          </p:cNvPr>
          <p:cNvPicPr>
            <a:picLocks noChangeAspect="1"/>
          </p:cNvPicPr>
          <p:nvPr/>
        </p:nvPicPr>
        <p:blipFill>
          <a:blip r:embed="rId4"/>
          <a:stretch>
            <a:fillRect/>
          </a:stretch>
        </p:blipFill>
        <p:spPr>
          <a:xfrm>
            <a:off x="2051345" y="4412541"/>
            <a:ext cx="387950" cy="387950"/>
          </a:xfrm>
          <a:prstGeom prst="rect">
            <a:avLst/>
          </a:prstGeom>
        </p:spPr>
      </p:pic>
      <p:pic>
        <p:nvPicPr>
          <p:cNvPr id="9" name="Picture 8" descr="Shape, circle&#10;&#10;Description automatically generated">
            <a:extLst>
              <a:ext uri="{FF2B5EF4-FFF2-40B4-BE49-F238E27FC236}">
                <a16:creationId xmlns:a16="http://schemas.microsoft.com/office/drawing/2014/main" id="{5EF585BD-1F30-9143-92F6-D38D02B7D438}"/>
              </a:ext>
            </a:extLst>
          </p:cNvPr>
          <p:cNvPicPr>
            <a:picLocks noChangeAspect="1"/>
          </p:cNvPicPr>
          <p:nvPr/>
        </p:nvPicPr>
        <p:blipFill>
          <a:blip r:embed="rId4"/>
          <a:stretch>
            <a:fillRect/>
          </a:stretch>
        </p:blipFill>
        <p:spPr>
          <a:xfrm>
            <a:off x="1428139" y="5105673"/>
            <a:ext cx="387950" cy="387950"/>
          </a:xfrm>
          <a:prstGeom prst="rect">
            <a:avLst/>
          </a:prstGeom>
        </p:spPr>
      </p:pic>
      <p:pic>
        <p:nvPicPr>
          <p:cNvPr id="10" name="Picture 9" descr="Shape, circle&#10;&#10;Description automatically generated">
            <a:extLst>
              <a:ext uri="{FF2B5EF4-FFF2-40B4-BE49-F238E27FC236}">
                <a16:creationId xmlns:a16="http://schemas.microsoft.com/office/drawing/2014/main" id="{F4BE6762-5401-3540-BBD6-A746222AB43A}"/>
              </a:ext>
            </a:extLst>
          </p:cNvPr>
          <p:cNvPicPr>
            <a:picLocks noChangeAspect="1"/>
          </p:cNvPicPr>
          <p:nvPr/>
        </p:nvPicPr>
        <p:blipFill>
          <a:blip r:embed="rId4"/>
          <a:stretch>
            <a:fillRect/>
          </a:stretch>
        </p:blipFill>
        <p:spPr>
          <a:xfrm>
            <a:off x="4642393" y="4280317"/>
            <a:ext cx="387950" cy="387950"/>
          </a:xfrm>
          <a:prstGeom prst="rect">
            <a:avLst/>
          </a:prstGeom>
        </p:spPr>
      </p:pic>
      <p:pic>
        <p:nvPicPr>
          <p:cNvPr id="11" name="Picture 10" descr="Shape, circle&#10;&#10;Description automatically generated">
            <a:extLst>
              <a:ext uri="{FF2B5EF4-FFF2-40B4-BE49-F238E27FC236}">
                <a16:creationId xmlns:a16="http://schemas.microsoft.com/office/drawing/2014/main" id="{7B08EC06-8617-1A48-9BBC-53E220D46C17}"/>
              </a:ext>
            </a:extLst>
          </p:cNvPr>
          <p:cNvPicPr>
            <a:picLocks noChangeAspect="1"/>
          </p:cNvPicPr>
          <p:nvPr/>
        </p:nvPicPr>
        <p:blipFill>
          <a:blip r:embed="rId4"/>
          <a:stretch>
            <a:fillRect/>
          </a:stretch>
        </p:blipFill>
        <p:spPr>
          <a:xfrm>
            <a:off x="5446569" y="4280033"/>
            <a:ext cx="387950" cy="387950"/>
          </a:xfrm>
          <a:prstGeom prst="rect">
            <a:avLst/>
          </a:prstGeom>
        </p:spPr>
      </p:pic>
      <p:pic>
        <p:nvPicPr>
          <p:cNvPr id="12" name="Picture 11" descr="Shape, circle&#10;&#10;Description automatically generated">
            <a:extLst>
              <a:ext uri="{FF2B5EF4-FFF2-40B4-BE49-F238E27FC236}">
                <a16:creationId xmlns:a16="http://schemas.microsoft.com/office/drawing/2014/main" id="{928E69F4-FB1E-614F-A19A-1B94644FD273}"/>
              </a:ext>
            </a:extLst>
          </p:cNvPr>
          <p:cNvPicPr>
            <a:picLocks noChangeAspect="1"/>
          </p:cNvPicPr>
          <p:nvPr/>
        </p:nvPicPr>
        <p:blipFill>
          <a:blip r:embed="rId4"/>
          <a:stretch>
            <a:fillRect/>
          </a:stretch>
        </p:blipFill>
        <p:spPr>
          <a:xfrm>
            <a:off x="4642393" y="4717723"/>
            <a:ext cx="387950" cy="387950"/>
          </a:xfrm>
          <a:prstGeom prst="rect">
            <a:avLst/>
          </a:prstGeom>
        </p:spPr>
      </p:pic>
      <p:pic>
        <p:nvPicPr>
          <p:cNvPr id="13" name="Picture 12" descr="Shape, circle&#10;&#10;Description automatically generated">
            <a:extLst>
              <a:ext uri="{FF2B5EF4-FFF2-40B4-BE49-F238E27FC236}">
                <a16:creationId xmlns:a16="http://schemas.microsoft.com/office/drawing/2014/main" id="{1E007DB9-AAFD-9D44-B759-B640A03C456B}"/>
              </a:ext>
            </a:extLst>
          </p:cNvPr>
          <p:cNvPicPr>
            <a:picLocks noChangeAspect="1"/>
          </p:cNvPicPr>
          <p:nvPr/>
        </p:nvPicPr>
        <p:blipFill>
          <a:blip r:embed="rId4"/>
          <a:stretch>
            <a:fillRect/>
          </a:stretch>
        </p:blipFill>
        <p:spPr>
          <a:xfrm>
            <a:off x="5446569" y="4717439"/>
            <a:ext cx="387950" cy="387950"/>
          </a:xfrm>
          <a:prstGeom prst="rect">
            <a:avLst/>
          </a:prstGeom>
        </p:spPr>
      </p:pic>
      <p:pic>
        <p:nvPicPr>
          <p:cNvPr id="14" name="Picture 13" descr="Shape, circle&#10;&#10;Description automatically generated">
            <a:extLst>
              <a:ext uri="{FF2B5EF4-FFF2-40B4-BE49-F238E27FC236}">
                <a16:creationId xmlns:a16="http://schemas.microsoft.com/office/drawing/2014/main" id="{4C062FFF-8B6B-8E4F-AF3F-A53016A11B25}"/>
              </a:ext>
            </a:extLst>
          </p:cNvPr>
          <p:cNvPicPr>
            <a:picLocks noChangeAspect="1"/>
          </p:cNvPicPr>
          <p:nvPr/>
        </p:nvPicPr>
        <p:blipFill>
          <a:blip r:embed="rId4"/>
          <a:stretch>
            <a:fillRect/>
          </a:stretch>
        </p:blipFill>
        <p:spPr>
          <a:xfrm>
            <a:off x="5044787" y="5133075"/>
            <a:ext cx="387950" cy="387950"/>
          </a:xfrm>
          <a:prstGeom prst="rect">
            <a:avLst/>
          </a:prstGeom>
        </p:spPr>
      </p:pic>
      <p:pic>
        <p:nvPicPr>
          <p:cNvPr id="15" name="Picture 14" descr="Shape, circle&#10;&#10;Description automatically generated">
            <a:extLst>
              <a:ext uri="{FF2B5EF4-FFF2-40B4-BE49-F238E27FC236}">
                <a16:creationId xmlns:a16="http://schemas.microsoft.com/office/drawing/2014/main" id="{5535BD7D-F13F-4E45-A624-4FD03E715824}"/>
              </a:ext>
            </a:extLst>
          </p:cNvPr>
          <p:cNvPicPr>
            <a:picLocks noChangeAspect="1"/>
          </p:cNvPicPr>
          <p:nvPr/>
        </p:nvPicPr>
        <p:blipFill>
          <a:blip r:embed="rId4"/>
          <a:stretch>
            <a:fillRect/>
          </a:stretch>
        </p:blipFill>
        <p:spPr>
          <a:xfrm>
            <a:off x="6319405" y="4523475"/>
            <a:ext cx="387950" cy="387950"/>
          </a:xfrm>
          <a:prstGeom prst="rect">
            <a:avLst/>
          </a:prstGeom>
        </p:spPr>
      </p:pic>
      <p:pic>
        <p:nvPicPr>
          <p:cNvPr id="16" name="Picture 15" descr="Shape, circle&#10;&#10;Description automatically generated">
            <a:extLst>
              <a:ext uri="{FF2B5EF4-FFF2-40B4-BE49-F238E27FC236}">
                <a16:creationId xmlns:a16="http://schemas.microsoft.com/office/drawing/2014/main" id="{D92A9443-23FC-B64B-AA42-859560E887A1}"/>
              </a:ext>
            </a:extLst>
          </p:cNvPr>
          <p:cNvPicPr>
            <a:picLocks noChangeAspect="1"/>
          </p:cNvPicPr>
          <p:nvPr/>
        </p:nvPicPr>
        <p:blipFill>
          <a:blip r:embed="rId4"/>
          <a:stretch>
            <a:fillRect/>
          </a:stretch>
        </p:blipFill>
        <p:spPr>
          <a:xfrm>
            <a:off x="7123581" y="4523475"/>
            <a:ext cx="387950" cy="387950"/>
          </a:xfrm>
          <a:prstGeom prst="rect">
            <a:avLst/>
          </a:prstGeom>
        </p:spPr>
      </p:pic>
      <p:pic>
        <p:nvPicPr>
          <p:cNvPr id="17" name="Picture 16" descr="Shape, circle&#10;&#10;Description automatically generated">
            <a:extLst>
              <a:ext uri="{FF2B5EF4-FFF2-40B4-BE49-F238E27FC236}">
                <a16:creationId xmlns:a16="http://schemas.microsoft.com/office/drawing/2014/main" id="{40E1763E-50F7-6D43-9CC1-255F2725254E}"/>
              </a:ext>
            </a:extLst>
          </p:cNvPr>
          <p:cNvPicPr>
            <a:picLocks noChangeAspect="1"/>
          </p:cNvPicPr>
          <p:nvPr/>
        </p:nvPicPr>
        <p:blipFill>
          <a:blip r:embed="rId4"/>
          <a:stretch>
            <a:fillRect/>
          </a:stretch>
        </p:blipFill>
        <p:spPr>
          <a:xfrm>
            <a:off x="6735653" y="5077657"/>
            <a:ext cx="387950" cy="387950"/>
          </a:xfrm>
          <a:prstGeom prst="rect">
            <a:avLst/>
          </a:prstGeom>
        </p:spPr>
      </p:pic>
      <p:pic>
        <p:nvPicPr>
          <p:cNvPr id="18" name="Picture 17" descr="Shape, circle&#10;&#10;Description automatically generated">
            <a:extLst>
              <a:ext uri="{FF2B5EF4-FFF2-40B4-BE49-F238E27FC236}">
                <a16:creationId xmlns:a16="http://schemas.microsoft.com/office/drawing/2014/main" id="{5B01EB5F-7C02-6047-AB99-390286DCA623}"/>
              </a:ext>
            </a:extLst>
          </p:cNvPr>
          <p:cNvPicPr>
            <a:picLocks noChangeAspect="1"/>
          </p:cNvPicPr>
          <p:nvPr/>
        </p:nvPicPr>
        <p:blipFill>
          <a:blip r:embed="rId4"/>
          <a:stretch>
            <a:fillRect/>
          </a:stretch>
        </p:blipFill>
        <p:spPr>
          <a:xfrm>
            <a:off x="8440963" y="4717439"/>
            <a:ext cx="387950" cy="387950"/>
          </a:xfrm>
          <a:prstGeom prst="rect">
            <a:avLst/>
          </a:prstGeom>
        </p:spPr>
      </p:pic>
      <p:pic>
        <p:nvPicPr>
          <p:cNvPr id="19" name="Picture 18" descr="Shape, circle&#10;&#10;Description automatically generated">
            <a:extLst>
              <a:ext uri="{FF2B5EF4-FFF2-40B4-BE49-F238E27FC236}">
                <a16:creationId xmlns:a16="http://schemas.microsoft.com/office/drawing/2014/main" id="{A96E0A58-C415-EA42-BE01-2FF083F39528}"/>
              </a:ext>
            </a:extLst>
          </p:cNvPr>
          <p:cNvPicPr>
            <a:picLocks noChangeAspect="1"/>
          </p:cNvPicPr>
          <p:nvPr/>
        </p:nvPicPr>
        <p:blipFill>
          <a:blip r:embed="rId4"/>
          <a:stretch>
            <a:fillRect/>
          </a:stretch>
        </p:blipFill>
        <p:spPr>
          <a:xfrm>
            <a:off x="9549326" y="4329512"/>
            <a:ext cx="387950" cy="387950"/>
          </a:xfrm>
          <a:prstGeom prst="rect">
            <a:avLst/>
          </a:prstGeom>
        </p:spPr>
      </p:pic>
      <p:pic>
        <p:nvPicPr>
          <p:cNvPr id="20" name="Picture 19" descr="Shape, circle&#10;&#10;Description automatically generated">
            <a:extLst>
              <a:ext uri="{FF2B5EF4-FFF2-40B4-BE49-F238E27FC236}">
                <a16:creationId xmlns:a16="http://schemas.microsoft.com/office/drawing/2014/main" id="{5D3A572B-70DA-BE44-83F7-836E64ED0080}"/>
              </a:ext>
            </a:extLst>
          </p:cNvPr>
          <p:cNvPicPr>
            <a:picLocks noChangeAspect="1"/>
          </p:cNvPicPr>
          <p:nvPr/>
        </p:nvPicPr>
        <p:blipFill>
          <a:blip r:embed="rId4"/>
          <a:stretch>
            <a:fillRect/>
          </a:stretch>
        </p:blipFill>
        <p:spPr>
          <a:xfrm>
            <a:off x="10036753" y="4329512"/>
            <a:ext cx="387950" cy="387950"/>
          </a:xfrm>
          <a:prstGeom prst="rect">
            <a:avLst/>
          </a:prstGeom>
        </p:spPr>
      </p:pic>
      <p:pic>
        <p:nvPicPr>
          <p:cNvPr id="21" name="Picture 20" descr="Shape, circle&#10;&#10;Description automatically generated">
            <a:extLst>
              <a:ext uri="{FF2B5EF4-FFF2-40B4-BE49-F238E27FC236}">
                <a16:creationId xmlns:a16="http://schemas.microsoft.com/office/drawing/2014/main" id="{0E5E0946-FD0A-1641-A6F7-88614CC6829B}"/>
              </a:ext>
            </a:extLst>
          </p:cNvPr>
          <p:cNvPicPr>
            <a:picLocks noChangeAspect="1"/>
          </p:cNvPicPr>
          <p:nvPr/>
        </p:nvPicPr>
        <p:blipFill>
          <a:blip r:embed="rId4"/>
          <a:stretch>
            <a:fillRect/>
          </a:stretch>
        </p:blipFill>
        <p:spPr>
          <a:xfrm>
            <a:off x="10519837" y="4332652"/>
            <a:ext cx="387950" cy="387950"/>
          </a:xfrm>
          <a:prstGeom prst="rect">
            <a:avLst/>
          </a:prstGeom>
        </p:spPr>
      </p:pic>
      <p:pic>
        <p:nvPicPr>
          <p:cNvPr id="22" name="Picture 21" descr="Shape, circle&#10;&#10;Description automatically generated">
            <a:extLst>
              <a:ext uri="{FF2B5EF4-FFF2-40B4-BE49-F238E27FC236}">
                <a16:creationId xmlns:a16="http://schemas.microsoft.com/office/drawing/2014/main" id="{84B744D9-CC3D-5A43-83E5-6E78B12B05C2}"/>
              </a:ext>
            </a:extLst>
          </p:cNvPr>
          <p:cNvPicPr>
            <a:picLocks noChangeAspect="1"/>
          </p:cNvPicPr>
          <p:nvPr/>
        </p:nvPicPr>
        <p:blipFill>
          <a:blip r:embed="rId4"/>
          <a:stretch>
            <a:fillRect/>
          </a:stretch>
        </p:blipFill>
        <p:spPr>
          <a:xfrm>
            <a:off x="9553586" y="4813503"/>
            <a:ext cx="387950" cy="387950"/>
          </a:xfrm>
          <a:prstGeom prst="rect">
            <a:avLst/>
          </a:prstGeom>
        </p:spPr>
      </p:pic>
      <p:pic>
        <p:nvPicPr>
          <p:cNvPr id="23" name="Picture 22" descr="Shape, circle&#10;&#10;Description automatically generated">
            <a:extLst>
              <a:ext uri="{FF2B5EF4-FFF2-40B4-BE49-F238E27FC236}">
                <a16:creationId xmlns:a16="http://schemas.microsoft.com/office/drawing/2014/main" id="{F6B76819-D275-C448-99CF-F56411F00B60}"/>
              </a:ext>
            </a:extLst>
          </p:cNvPr>
          <p:cNvPicPr>
            <a:picLocks noChangeAspect="1"/>
          </p:cNvPicPr>
          <p:nvPr/>
        </p:nvPicPr>
        <p:blipFill>
          <a:blip r:embed="rId4"/>
          <a:stretch>
            <a:fillRect/>
          </a:stretch>
        </p:blipFill>
        <p:spPr>
          <a:xfrm>
            <a:off x="10041013" y="4813503"/>
            <a:ext cx="387950" cy="387950"/>
          </a:xfrm>
          <a:prstGeom prst="rect">
            <a:avLst/>
          </a:prstGeom>
        </p:spPr>
      </p:pic>
      <p:pic>
        <p:nvPicPr>
          <p:cNvPr id="24" name="Picture 23" descr="Shape, circle&#10;&#10;Description automatically generated">
            <a:extLst>
              <a:ext uri="{FF2B5EF4-FFF2-40B4-BE49-F238E27FC236}">
                <a16:creationId xmlns:a16="http://schemas.microsoft.com/office/drawing/2014/main" id="{6675C85A-D79F-CD4D-B869-6B4C364A02AD}"/>
              </a:ext>
            </a:extLst>
          </p:cNvPr>
          <p:cNvPicPr>
            <a:picLocks noChangeAspect="1"/>
          </p:cNvPicPr>
          <p:nvPr/>
        </p:nvPicPr>
        <p:blipFill>
          <a:blip r:embed="rId4"/>
          <a:stretch>
            <a:fillRect/>
          </a:stretch>
        </p:blipFill>
        <p:spPr>
          <a:xfrm>
            <a:off x="10524097" y="4816643"/>
            <a:ext cx="387950" cy="387950"/>
          </a:xfrm>
          <a:prstGeom prst="rect">
            <a:avLst/>
          </a:prstGeom>
        </p:spPr>
      </p:pic>
      <p:pic>
        <p:nvPicPr>
          <p:cNvPr id="25" name="Picture 24" descr="Shape, circle&#10;&#10;Description automatically generated">
            <a:extLst>
              <a:ext uri="{FF2B5EF4-FFF2-40B4-BE49-F238E27FC236}">
                <a16:creationId xmlns:a16="http://schemas.microsoft.com/office/drawing/2014/main" id="{56053D6A-EA35-F64B-83F0-1A2E0E6CEE09}"/>
              </a:ext>
            </a:extLst>
          </p:cNvPr>
          <p:cNvPicPr>
            <a:picLocks noChangeAspect="1"/>
          </p:cNvPicPr>
          <p:nvPr/>
        </p:nvPicPr>
        <p:blipFill>
          <a:blip r:embed="rId4"/>
          <a:stretch>
            <a:fillRect/>
          </a:stretch>
        </p:blipFill>
        <p:spPr>
          <a:xfrm>
            <a:off x="10036753" y="5297494"/>
            <a:ext cx="387950" cy="387950"/>
          </a:xfrm>
          <a:prstGeom prst="rect">
            <a:avLst/>
          </a:prstGeom>
        </p:spPr>
      </p:pic>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9" name="Content Placeholder 8">
            <a:extLst>
              <a:ext uri="{FF2B5EF4-FFF2-40B4-BE49-F238E27FC236}">
                <a16:creationId xmlns:a16="http://schemas.microsoft.com/office/drawing/2014/main" id="{0A64EBB4-9561-0948-8BF9-EC8A73537ADF}"/>
              </a:ext>
            </a:extLst>
          </p:cNvPr>
          <p:cNvSpPr>
            <a:spLocks noGrp="1"/>
          </p:cNvSpPr>
          <p:nvPr>
            <p:ph sz="quarter" idx="11"/>
          </p:nvPr>
        </p:nvSpPr>
        <p:spPr>
          <a:xfrm>
            <a:off x="263046" y="1176338"/>
            <a:ext cx="11736887" cy="680171"/>
          </a:xfrm>
        </p:spPr>
        <p:txBody>
          <a:bodyPr/>
          <a:lstStyle/>
          <a:p>
            <a:r>
              <a:rPr lang="en-GB" dirty="0"/>
              <a:t>Explain </a:t>
            </a:r>
            <a:r>
              <a:rPr lang="en-GB" b="1" dirty="0"/>
              <a:t>how</a:t>
            </a:r>
            <a:r>
              <a:rPr lang="en-GB" dirty="0"/>
              <a:t> to round this number to the nearest 1,000,000.</a:t>
            </a:r>
          </a:p>
        </p:txBody>
      </p:sp>
      <p:pic>
        <p:nvPicPr>
          <p:cNvPr id="12" name="Picture 11" descr="Graphical user interface, timeline&#10;&#10;Description automatically generated with medium confidence">
            <a:extLst>
              <a:ext uri="{FF2B5EF4-FFF2-40B4-BE49-F238E27FC236}">
                <a16:creationId xmlns:a16="http://schemas.microsoft.com/office/drawing/2014/main" id="{1C562E29-8E80-EC43-B310-9DA8D17D7A64}"/>
              </a:ext>
            </a:extLst>
          </p:cNvPr>
          <p:cNvPicPr>
            <a:picLocks noChangeAspect="1"/>
          </p:cNvPicPr>
          <p:nvPr/>
        </p:nvPicPr>
        <p:blipFill>
          <a:blip r:embed="rId3"/>
          <a:stretch>
            <a:fillRect/>
          </a:stretch>
        </p:blipFill>
        <p:spPr>
          <a:xfrm>
            <a:off x="595402" y="1955690"/>
            <a:ext cx="11001196" cy="2261488"/>
          </a:xfrm>
          <a:prstGeom prst="rect">
            <a:avLst/>
          </a:prstGeom>
        </p:spPr>
      </p:pic>
      <p:pic>
        <p:nvPicPr>
          <p:cNvPr id="13" name="Picture 12" descr="Shape, circle&#10;&#10;Description automatically generated">
            <a:extLst>
              <a:ext uri="{FF2B5EF4-FFF2-40B4-BE49-F238E27FC236}">
                <a16:creationId xmlns:a16="http://schemas.microsoft.com/office/drawing/2014/main" id="{1C1607BE-3DA2-0348-A6E2-4FD685602CFE}"/>
              </a:ext>
            </a:extLst>
          </p:cNvPr>
          <p:cNvPicPr>
            <a:picLocks noChangeAspect="1"/>
          </p:cNvPicPr>
          <p:nvPr/>
        </p:nvPicPr>
        <p:blipFill>
          <a:blip r:embed="rId4"/>
          <a:stretch>
            <a:fillRect/>
          </a:stretch>
        </p:blipFill>
        <p:spPr>
          <a:xfrm>
            <a:off x="898890" y="3275030"/>
            <a:ext cx="307941" cy="307941"/>
          </a:xfrm>
          <a:prstGeom prst="rect">
            <a:avLst/>
          </a:prstGeom>
        </p:spPr>
      </p:pic>
      <p:pic>
        <p:nvPicPr>
          <p:cNvPr id="14" name="Picture 13" descr="Shape, circle&#10;&#10;Description automatically generated">
            <a:extLst>
              <a:ext uri="{FF2B5EF4-FFF2-40B4-BE49-F238E27FC236}">
                <a16:creationId xmlns:a16="http://schemas.microsoft.com/office/drawing/2014/main" id="{CD78D13F-806C-C64B-ABBE-5F892748E2BC}"/>
              </a:ext>
            </a:extLst>
          </p:cNvPr>
          <p:cNvPicPr>
            <a:picLocks noChangeAspect="1"/>
          </p:cNvPicPr>
          <p:nvPr/>
        </p:nvPicPr>
        <p:blipFill>
          <a:blip r:embed="rId4"/>
          <a:stretch>
            <a:fillRect/>
          </a:stretch>
        </p:blipFill>
        <p:spPr>
          <a:xfrm>
            <a:off x="1468143" y="3275029"/>
            <a:ext cx="307941" cy="307941"/>
          </a:xfrm>
          <a:prstGeom prst="rect">
            <a:avLst/>
          </a:prstGeom>
        </p:spPr>
      </p:pic>
      <p:pic>
        <p:nvPicPr>
          <p:cNvPr id="15" name="Picture 14" descr="Shape, circle&#10;&#10;Description automatically generated">
            <a:extLst>
              <a:ext uri="{FF2B5EF4-FFF2-40B4-BE49-F238E27FC236}">
                <a16:creationId xmlns:a16="http://schemas.microsoft.com/office/drawing/2014/main" id="{F8ED4C63-71D7-1A44-AB61-D95FC9A7B4E6}"/>
              </a:ext>
            </a:extLst>
          </p:cNvPr>
          <p:cNvPicPr>
            <a:picLocks noChangeAspect="1"/>
          </p:cNvPicPr>
          <p:nvPr/>
        </p:nvPicPr>
        <p:blipFill>
          <a:blip r:embed="rId4"/>
          <a:stretch>
            <a:fillRect/>
          </a:stretch>
        </p:blipFill>
        <p:spPr>
          <a:xfrm>
            <a:off x="5977518" y="3275029"/>
            <a:ext cx="307941" cy="307941"/>
          </a:xfrm>
          <a:prstGeom prst="rect">
            <a:avLst/>
          </a:prstGeom>
        </p:spPr>
      </p:pic>
      <p:pic>
        <p:nvPicPr>
          <p:cNvPr id="16" name="Picture 15" descr="Shape, circle&#10;&#10;Description automatically generated">
            <a:extLst>
              <a:ext uri="{FF2B5EF4-FFF2-40B4-BE49-F238E27FC236}">
                <a16:creationId xmlns:a16="http://schemas.microsoft.com/office/drawing/2014/main" id="{18446CD0-4483-324F-BB2A-677D2A5E1AC8}"/>
              </a:ext>
            </a:extLst>
          </p:cNvPr>
          <p:cNvPicPr>
            <a:picLocks noChangeAspect="1"/>
          </p:cNvPicPr>
          <p:nvPr/>
        </p:nvPicPr>
        <p:blipFill>
          <a:blip r:embed="rId4"/>
          <a:stretch>
            <a:fillRect/>
          </a:stretch>
        </p:blipFill>
        <p:spPr>
          <a:xfrm>
            <a:off x="2547580" y="2911671"/>
            <a:ext cx="307941" cy="307941"/>
          </a:xfrm>
          <a:prstGeom prst="rect">
            <a:avLst/>
          </a:prstGeom>
        </p:spPr>
      </p:pic>
      <p:pic>
        <p:nvPicPr>
          <p:cNvPr id="17" name="Picture 16" descr="Shape, circle&#10;&#10;Description automatically generated">
            <a:extLst>
              <a:ext uri="{FF2B5EF4-FFF2-40B4-BE49-F238E27FC236}">
                <a16:creationId xmlns:a16="http://schemas.microsoft.com/office/drawing/2014/main" id="{00041965-6266-3A40-B568-FB0D58260557}"/>
              </a:ext>
            </a:extLst>
          </p:cNvPr>
          <p:cNvPicPr>
            <a:picLocks noChangeAspect="1"/>
          </p:cNvPicPr>
          <p:nvPr/>
        </p:nvPicPr>
        <p:blipFill>
          <a:blip r:embed="rId4"/>
          <a:stretch>
            <a:fillRect/>
          </a:stretch>
        </p:blipFill>
        <p:spPr>
          <a:xfrm>
            <a:off x="3116833" y="2911670"/>
            <a:ext cx="307941" cy="307941"/>
          </a:xfrm>
          <a:prstGeom prst="rect">
            <a:avLst/>
          </a:prstGeom>
        </p:spPr>
      </p:pic>
      <p:pic>
        <p:nvPicPr>
          <p:cNvPr id="18" name="Picture 17" descr="Shape, circle&#10;&#10;Description automatically generated">
            <a:extLst>
              <a:ext uri="{FF2B5EF4-FFF2-40B4-BE49-F238E27FC236}">
                <a16:creationId xmlns:a16="http://schemas.microsoft.com/office/drawing/2014/main" id="{1F412400-C8E3-4B42-925E-38E7E1B81FD3}"/>
              </a:ext>
            </a:extLst>
          </p:cNvPr>
          <p:cNvPicPr>
            <a:picLocks noChangeAspect="1"/>
          </p:cNvPicPr>
          <p:nvPr/>
        </p:nvPicPr>
        <p:blipFill>
          <a:blip r:embed="rId4"/>
          <a:stretch>
            <a:fillRect/>
          </a:stretch>
        </p:blipFill>
        <p:spPr>
          <a:xfrm>
            <a:off x="2547580" y="3318793"/>
            <a:ext cx="307941" cy="307941"/>
          </a:xfrm>
          <a:prstGeom prst="rect">
            <a:avLst/>
          </a:prstGeom>
        </p:spPr>
      </p:pic>
      <p:pic>
        <p:nvPicPr>
          <p:cNvPr id="19" name="Picture 18" descr="Shape, circle&#10;&#10;Description automatically generated">
            <a:extLst>
              <a:ext uri="{FF2B5EF4-FFF2-40B4-BE49-F238E27FC236}">
                <a16:creationId xmlns:a16="http://schemas.microsoft.com/office/drawing/2014/main" id="{32674EFB-D1A9-8D47-9F94-4C0B66101113}"/>
              </a:ext>
            </a:extLst>
          </p:cNvPr>
          <p:cNvPicPr>
            <a:picLocks noChangeAspect="1"/>
          </p:cNvPicPr>
          <p:nvPr/>
        </p:nvPicPr>
        <p:blipFill>
          <a:blip r:embed="rId4"/>
          <a:stretch>
            <a:fillRect/>
          </a:stretch>
        </p:blipFill>
        <p:spPr>
          <a:xfrm>
            <a:off x="3116833" y="3318792"/>
            <a:ext cx="307941" cy="307941"/>
          </a:xfrm>
          <a:prstGeom prst="rect">
            <a:avLst/>
          </a:prstGeom>
        </p:spPr>
      </p:pic>
      <p:pic>
        <p:nvPicPr>
          <p:cNvPr id="20" name="Picture 19" descr="Shape, circle&#10;&#10;Description automatically generated">
            <a:extLst>
              <a:ext uri="{FF2B5EF4-FFF2-40B4-BE49-F238E27FC236}">
                <a16:creationId xmlns:a16="http://schemas.microsoft.com/office/drawing/2014/main" id="{AE7B5DBF-E6E6-5449-98C2-D003F9C80B06}"/>
              </a:ext>
            </a:extLst>
          </p:cNvPr>
          <p:cNvPicPr>
            <a:picLocks noChangeAspect="1"/>
          </p:cNvPicPr>
          <p:nvPr/>
        </p:nvPicPr>
        <p:blipFill>
          <a:blip r:embed="rId4"/>
          <a:stretch>
            <a:fillRect/>
          </a:stretch>
        </p:blipFill>
        <p:spPr>
          <a:xfrm>
            <a:off x="2547580" y="3730227"/>
            <a:ext cx="307941" cy="307941"/>
          </a:xfrm>
          <a:prstGeom prst="rect">
            <a:avLst/>
          </a:prstGeom>
        </p:spPr>
      </p:pic>
      <p:pic>
        <p:nvPicPr>
          <p:cNvPr id="21" name="Picture 20" descr="Shape, circle&#10;&#10;Description automatically generated">
            <a:extLst>
              <a:ext uri="{FF2B5EF4-FFF2-40B4-BE49-F238E27FC236}">
                <a16:creationId xmlns:a16="http://schemas.microsoft.com/office/drawing/2014/main" id="{1E9A3C7F-3658-F24E-A00B-753EAA7594DE}"/>
              </a:ext>
            </a:extLst>
          </p:cNvPr>
          <p:cNvPicPr>
            <a:picLocks noChangeAspect="1"/>
          </p:cNvPicPr>
          <p:nvPr/>
        </p:nvPicPr>
        <p:blipFill>
          <a:blip r:embed="rId4"/>
          <a:stretch>
            <a:fillRect/>
          </a:stretch>
        </p:blipFill>
        <p:spPr>
          <a:xfrm>
            <a:off x="3116833" y="3730226"/>
            <a:ext cx="307941" cy="307941"/>
          </a:xfrm>
          <a:prstGeom prst="rect">
            <a:avLst/>
          </a:prstGeom>
        </p:spPr>
      </p:pic>
      <p:pic>
        <p:nvPicPr>
          <p:cNvPr id="22" name="Picture 21" descr="Shape, circle&#10;&#10;Description automatically generated">
            <a:extLst>
              <a:ext uri="{FF2B5EF4-FFF2-40B4-BE49-F238E27FC236}">
                <a16:creationId xmlns:a16="http://schemas.microsoft.com/office/drawing/2014/main" id="{059EB36C-8983-4F4D-8083-49B5E70D46BD}"/>
              </a:ext>
            </a:extLst>
          </p:cNvPr>
          <p:cNvPicPr>
            <a:picLocks noChangeAspect="1"/>
          </p:cNvPicPr>
          <p:nvPr/>
        </p:nvPicPr>
        <p:blipFill>
          <a:blip r:embed="rId4"/>
          <a:stretch>
            <a:fillRect/>
          </a:stretch>
        </p:blipFill>
        <p:spPr>
          <a:xfrm>
            <a:off x="4042299" y="3061329"/>
            <a:ext cx="307941" cy="307941"/>
          </a:xfrm>
          <a:prstGeom prst="rect">
            <a:avLst/>
          </a:prstGeom>
        </p:spPr>
      </p:pic>
      <p:pic>
        <p:nvPicPr>
          <p:cNvPr id="23" name="Picture 22" descr="Shape, circle&#10;&#10;Description automatically generated">
            <a:extLst>
              <a:ext uri="{FF2B5EF4-FFF2-40B4-BE49-F238E27FC236}">
                <a16:creationId xmlns:a16="http://schemas.microsoft.com/office/drawing/2014/main" id="{5778286B-4BFC-AB42-A4F8-184E36E9B10E}"/>
              </a:ext>
            </a:extLst>
          </p:cNvPr>
          <p:cNvPicPr>
            <a:picLocks noChangeAspect="1"/>
          </p:cNvPicPr>
          <p:nvPr/>
        </p:nvPicPr>
        <p:blipFill>
          <a:blip r:embed="rId4"/>
          <a:stretch>
            <a:fillRect/>
          </a:stretch>
        </p:blipFill>
        <p:spPr>
          <a:xfrm>
            <a:off x="4611552" y="3061328"/>
            <a:ext cx="307941" cy="307941"/>
          </a:xfrm>
          <a:prstGeom prst="rect">
            <a:avLst/>
          </a:prstGeom>
        </p:spPr>
      </p:pic>
      <p:pic>
        <p:nvPicPr>
          <p:cNvPr id="24" name="Picture 23" descr="Shape, circle&#10;&#10;Description automatically generated">
            <a:extLst>
              <a:ext uri="{FF2B5EF4-FFF2-40B4-BE49-F238E27FC236}">
                <a16:creationId xmlns:a16="http://schemas.microsoft.com/office/drawing/2014/main" id="{5F9F2D77-CC7B-5C4E-A4A5-E7A961BE41DB}"/>
              </a:ext>
            </a:extLst>
          </p:cNvPr>
          <p:cNvPicPr>
            <a:picLocks noChangeAspect="1"/>
          </p:cNvPicPr>
          <p:nvPr/>
        </p:nvPicPr>
        <p:blipFill>
          <a:blip r:embed="rId4"/>
          <a:stretch>
            <a:fillRect/>
          </a:stretch>
        </p:blipFill>
        <p:spPr>
          <a:xfrm>
            <a:off x="4042299" y="3472763"/>
            <a:ext cx="307941" cy="307941"/>
          </a:xfrm>
          <a:prstGeom prst="rect">
            <a:avLst/>
          </a:prstGeom>
        </p:spPr>
      </p:pic>
      <p:pic>
        <p:nvPicPr>
          <p:cNvPr id="25" name="Picture 24" descr="Shape, circle&#10;&#10;Description automatically generated">
            <a:extLst>
              <a:ext uri="{FF2B5EF4-FFF2-40B4-BE49-F238E27FC236}">
                <a16:creationId xmlns:a16="http://schemas.microsoft.com/office/drawing/2014/main" id="{4F9578A8-14D2-9941-ADCD-2096EA70DB6D}"/>
              </a:ext>
            </a:extLst>
          </p:cNvPr>
          <p:cNvPicPr>
            <a:picLocks noChangeAspect="1"/>
          </p:cNvPicPr>
          <p:nvPr/>
        </p:nvPicPr>
        <p:blipFill>
          <a:blip r:embed="rId4"/>
          <a:stretch>
            <a:fillRect/>
          </a:stretch>
        </p:blipFill>
        <p:spPr>
          <a:xfrm>
            <a:off x="4611552" y="3472762"/>
            <a:ext cx="307941" cy="307941"/>
          </a:xfrm>
          <a:prstGeom prst="rect">
            <a:avLst/>
          </a:prstGeom>
        </p:spPr>
      </p:pic>
      <p:pic>
        <p:nvPicPr>
          <p:cNvPr id="26" name="Picture 25" descr="Shape, circle&#10;&#10;Description automatically generated">
            <a:extLst>
              <a:ext uri="{FF2B5EF4-FFF2-40B4-BE49-F238E27FC236}">
                <a16:creationId xmlns:a16="http://schemas.microsoft.com/office/drawing/2014/main" id="{67280247-774F-5945-8603-56227829508F}"/>
              </a:ext>
            </a:extLst>
          </p:cNvPr>
          <p:cNvPicPr>
            <a:picLocks noChangeAspect="1"/>
          </p:cNvPicPr>
          <p:nvPr/>
        </p:nvPicPr>
        <p:blipFill>
          <a:blip r:embed="rId4"/>
          <a:stretch>
            <a:fillRect/>
          </a:stretch>
        </p:blipFill>
        <p:spPr>
          <a:xfrm>
            <a:off x="7227884" y="2911671"/>
            <a:ext cx="307941" cy="307941"/>
          </a:xfrm>
          <a:prstGeom prst="rect">
            <a:avLst/>
          </a:prstGeom>
        </p:spPr>
      </p:pic>
      <p:pic>
        <p:nvPicPr>
          <p:cNvPr id="27" name="Picture 26" descr="Shape, circle&#10;&#10;Description automatically generated">
            <a:extLst>
              <a:ext uri="{FF2B5EF4-FFF2-40B4-BE49-F238E27FC236}">
                <a16:creationId xmlns:a16="http://schemas.microsoft.com/office/drawing/2014/main" id="{5D7A1E7D-A05D-B648-881D-60AB31A51B11}"/>
              </a:ext>
            </a:extLst>
          </p:cNvPr>
          <p:cNvPicPr>
            <a:picLocks noChangeAspect="1"/>
          </p:cNvPicPr>
          <p:nvPr/>
        </p:nvPicPr>
        <p:blipFill>
          <a:blip r:embed="rId4"/>
          <a:stretch>
            <a:fillRect/>
          </a:stretch>
        </p:blipFill>
        <p:spPr>
          <a:xfrm>
            <a:off x="7797137" y="2911670"/>
            <a:ext cx="307941" cy="307941"/>
          </a:xfrm>
          <a:prstGeom prst="rect">
            <a:avLst/>
          </a:prstGeom>
        </p:spPr>
      </p:pic>
      <p:pic>
        <p:nvPicPr>
          <p:cNvPr id="28" name="Picture 27" descr="Shape, circle&#10;&#10;Description automatically generated">
            <a:extLst>
              <a:ext uri="{FF2B5EF4-FFF2-40B4-BE49-F238E27FC236}">
                <a16:creationId xmlns:a16="http://schemas.microsoft.com/office/drawing/2014/main" id="{1C56B571-5E20-544F-A213-36AC4E40BB12}"/>
              </a:ext>
            </a:extLst>
          </p:cNvPr>
          <p:cNvPicPr>
            <a:picLocks noChangeAspect="1"/>
          </p:cNvPicPr>
          <p:nvPr/>
        </p:nvPicPr>
        <p:blipFill>
          <a:blip r:embed="rId4"/>
          <a:stretch>
            <a:fillRect/>
          </a:stretch>
        </p:blipFill>
        <p:spPr>
          <a:xfrm>
            <a:off x="7227884" y="3318793"/>
            <a:ext cx="307941" cy="307941"/>
          </a:xfrm>
          <a:prstGeom prst="rect">
            <a:avLst/>
          </a:prstGeom>
        </p:spPr>
      </p:pic>
      <p:pic>
        <p:nvPicPr>
          <p:cNvPr id="29" name="Picture 28" descr="Shape, circle&#10;&#10;Description automatically generated">
            <a:extLst>
              <a:ext uri="{FF2B5EF4-FFF2-40B4-BE49-F238E27FC236}">
                <a16:creationId xmlns:a16="http://schemas.microsoft.com/office/drawing/2014/main" id="{5FC5BC20-F78B-9F49-A5DC-355DB0EA470E}"/>
              </a:ext>
            </a:extLst>
          </p:cNvPr>
          <p:cNvPicPr>
            <a:picLocks noChangeAspect="1"/>
          </p:cNvPicPr>
          <p:nvPr/>
        </p:nvPicPr>
        <p:blipFill>
          <a:blip r:embed="rId4"/>
          <a:stretch>
            <a:fillRect/>
          </a:stretch>
        </p:blipFill>
        <p:spPr>
          <a:xfrm>
            <a:off x="7797137" y="3318792"/>
            <a:ext cx="307941" cy="307941"/>
          </a:xfrm>
          <a:prstGeom prst="rect">
            <a:avLst/>
          </a:prstGeom>
        </p:spPr>
      </p:pic>
      <p:pic>
        <p:nvPicPr>
          <p:cNvPr id="30" name="Picture 29" descr="Shape, circle&#10;&#10;Description automatically generated">
            <a:extLst>
              <a:ext uri="{FF2B5EF4-FFF2-40B4-BE49-F238E27FC236}">
                <a16:creationId xmlns:a16="http://schemas.microsoft.com/office/drawing/2014/main" id="{BE89D426-846C-A64D-8E83-00E0F1777AEA}"/>
              </a:ext>
            </a:extLst>
          </p:cNvPr>
          <p:cNvPicPr>
            <a:picLocks noChangeAspect="1"/>
          </p:cNvPicPr>
          <p:nvPr/>
        </p:nvPicPr>
        <p:blipFill>
          <a:blip r:embed="rId4"/>
          <a:stretch>
            <a:fillRect/>
          </a:stretch>
        </p:blipFill>
        <p:spPr>
          <a:xfrm>
            <a:off x="7227884" y="3730227"/>
            <a:ext cx="307941" cy="307941"/>
          </a:xfrm>
          <a:prstGeom prst="rect">
            <a:avLst/>
          </a:prstGeom>
        </p:spPr>
      </p:pic>
      <p:pic>
        <p:nvPicPr>
          <p:cNvPr id="32" name="Picture 31" descr="Shape, circle&#10;&#10;Description automatically generated">
            <a:extLst>
              <a:ext uri="{FF2B5EF4-FFF2-40B4-BE49-F238E27FC236}">
                <a16:creationId xmlns:a16="http://schemas.microsoft.com/office/drawing/2014/main" id="{2D61DF0B-358B-B042-96B1-B7C154C3B599}"/>
              </a:ext>
            </a:extLst>
          </p:cNvPr>
          <p:cNvPicPr>
            <a:picLocks noChangeAspect="1"/>
          </p:cNvPicPr>
          <p:nvPr/>
        </p:nvPicPr>
        <p:blipFill>
          <a:blip r:embed="rId4"/>
          <a:stretch>
            <a:fillRect/>
          </a:stretch>
        </p:blipFill>
        <p:spPr>
          <a:xfrm>
            <a:off x="8853187" y="3045887"/>
            <a:ext cx="307941" cy="307941"/>
          </a:xfrm>
          <a:prstGeom prst="rect">
            <a:avLst/>
          </a:prstGeom>
        </p:spPr>
      </p:pic>
      <p:pic>
        <p:nvPicPr>
          <p:cNvPr id="33" name="Picture 32" descr="Shape, circle&#10;&#10;Description automatically generated">
            <a:extLst>
              <a:ext uri="{FF2B5EF4-FFF2-40B4-BE49-F238E27FC236}">
                <a16:creationId xmlns:a16="http://schemas.microsoft.com/office/drawing/2014/main" id="{131470F2-F53C-8A42-A3DC-B5AFB2812F62}"/>
              </a:ext>
            </a:extLst>
          </p:cNvPr>
          <p:cNvPicPr>
            <a:picLocks noChangeAspect="1"/>
          </p:cNvPicPr>
          <p:nvPr/>
        </p:nvPicPr>
        <p:blipFill>
          <a:blip r:embed="rId4"/>
          <a:stretch>
            <a:fillRect/>
          </a:stretch>
        </p:blipFill>
        <p:spPr>
          <a:xfrm>
            <a:off x="9422440" y="3045886"/>
            <a:ext cx="307941" cy="307941"/>
          </a:xfrm>
          <a:prstGeom prst="rect">
            <a:avLst/>
          </a:prstGeom>
        </p:spPr>
      </p:pic>
      <p:pic>
        <p:nvPicPr>
          <p:cNvPr id="34" name="Picture 33" descr="Shape, circle&#10;&#10;Description automatically generated">
            <a:extLst>
              <a:ext uri="{FF2B5EF4-FFF2-40B4-BE49-F238E27FC236}">
                <a16:creationId xmlns:a16="http://schemas.microsoft.com/office/drawing/2014/main" id="{4ED663A9-C2DB-AC40-A050-EE4BF8FF7996}"/>
              </a:ext>
            </a:extLst>
          </p:cNvPr>
          <p:cNvPicPr>
            <a:picLocks noChangeAspect="1"/>
          </p:cNvPicPr>
          <p:nvPr/>
        </p:nvPicPr>
        <p:blipFill>
          <a:blip r:embed="rId4"/>
          <a:stretch>
            <a:fillRect/>
          </a:stretch>
        </p:blipFill>
        <p:spPr>
          <a:xfrm>
            <a:off x="8853187" y="3457321"/>
            <a:ext cx="307941" cy="307941"/>
          </a:xfrm>
          <a:prstGeom prst="rect">
            <a:avLst/>
          </a:prstGeom>
        </p:spPr>
      </p:pic>
      <p:pic>
        <p:nvPicPr>
          <p:cNvPr id="35" name="Picture 34" descr="Shape, circle&#10;&#10;Description automatically generated">
            <a:extLst>
              <a:ext uri="{FF2B5EF4-FFF2-40B4-BE49-F238E27FC236}">
                <a16:creationId xmlns:a16="http://schemas.microsoft.com/office/drawing/2014/main" id="{32B135E5-39D5-1F46-9558-12F511B5D30D}"/>
              </a:ext>
            </a:extLst>
          </p:cNvPr>
          <p:cNvPicPr>
            <a:picLocks noChangeAspect="1"/>
          </p:cNvPicPr>
          <p:nvPr/>
        </p:nvPicPr>
        <p:blipFill>
          <a:blip r:embed="rId4"/>
          <a:stretch>
            <a:fillRect/>
          </a:stretch>
        </p:blipFill>
        <p:spPr>
          <a:xfrm>
            <a:off x="9422440" y="3457320"/>
            <a:ext cx="307941" cy="307941"/>
          </a:xfrm>
          <a:prstGeom prst="rect">
            <a:avLst/>
          </a:prstGeom>
        </p:spPr>
      </p:pic>
      <p:pic>
        <p:nvPicPr>
          <p:cNvPr id="36" name="Picture 35" descr="Shape, circle&#10;&#10;Description automatically generated">
            <a:extLst>
              <a:ext uri="{FF2B5EF4-FFF2-40B4-BE49-F238E27FC236}">
                <a16:creationId xmlns:a16="http://schemas.microsoft.com/office/drawing/2014/main" id="{CC572F0A-C1CC-8941-B03D-73D8A70170C4}"/>
              </a:ext>
            </a:extLst>
          </p:cNvPr>
          <p:cNvPicPr>
            <a:picLocks noChangeAspect="1"/>
          </p:cNvPicPr>
          <p:nvPr/>
        </p:nvPicPr>
        <p:blipFill>
          <a:blip r:embed="rId4"/>
          <a:stretch>
            <a:fillRect/>
          </a:stretch>
        </p:blipFill>
        <p:spPr>
          <a:xfrm>
            <a:off x="10404561" y="2904310"/>
            <a:ext cx="307941" cy="307941"/>
          </a:xfrm>
          <a:prstGeom prst="rect">
            <a:avLst/>
          </a:prstGeom>
        </p:spPr>
      </p:pic>
      <p:pic>
        <p:nvPicPr>
          <p:cNvPr id="37" name="Picture 36" descr="Shape, circle&#10;&#10;Description automatically generated">
            <a:extLst>
              <a:ext uri="{FF2B5EF4-FFF2-40B4-BE49-F238E27FC236}">
                <a16:creationId xmlns:a16="http://schemas.microsoft.com/office/drawing/2014/main" id="{BD718F54-E33A-FF46-9D4E-B4A7C2C87C9D}"/>
              </a:ext>
            </a:extLst>
          </p:cNvPr>
          <p:cNvPicPr>
            <a:picLocks noChangeAspect="1"/>
          </p:cNvPicPr>
          <p:nvPr/>
        </p:nvPicPr>
        <p:blipFill>
          <a:blip r:embed="rId4"/>
          <a:stretch>
            <a:fillRect/>
          </a:stretch>
        </p:blipFill>
        <p:spPr>
          <a:xfrm>
            <a:off x="10973814" y="2904309"/>
            <a:ext cx="307941" cy="307941"/>
          </a:xfrm>
          <a:prstGeom prst="rect">
            <a:avLst/>
          </a:prstGeom>
        </p:spPr>
      </p:pic>
      <p:pic>
        <p:nvPicPr>
          <p:cNvPr id="38" name="Picture 37" descr="Shape, circle&#10;&#10;Description automatically generated">
            <a:extLst>
              <a:ext uri="{FF2B5EF4-FFF2-40B4-BE49-F238E27FC236}">
                <a16:creationId xmlns:a16="http://schemas.microsoft.com/office/drawing/2014/main" id="{9B9ABD13-D625-F342-94FF-71F44E81D93C}"/>
              </a:ext>
            </a:extLst>
          </p:cNvPr>
          <p:cNvPicPr>
            <a:picLocks noChangeAspect="1"/>
          </p:cNvPicPr>
          <p:nvPr/>
        </p:nvPicPr>
        <p:blipFill>
          <a:blip r:embed="rId4"/>
          <a:stretch>
            <a:fillRect/>
          </a:stretch>
        </p:blipFill>
        <p:spPr>
          <a:xfrm>
            <a:off x="10404561" y="3311432"/>
            <a:ext cx="307941" cy="307941"/>
          </a:xfrm>
          <a:prstGeom prst="rect">
            <a:avLst/>
          </a:prstGeom>
        </p:spPr>
      </p:pic>
      <p:pic>
        <p:nvPicPr>
          <p:cNvPr id="39" name="Picture 38" descr="Shape, circle&#10;&#10;Description automatically generated">
            <a:extLst>
              <a:ext uri="{FF2B5EF4-FFF2-40B4-BE49-F238E27FC236}">
                <a16:creationId xmlns:a16="http://schemas.microsoft.com/office/drawing/2014/main" id="{E21B4C08-7AA2-3E41-848D-009E81B396DC}"/>
              </a:ext>
            </a:extLst>
          </p:cNvPr>
          <p:cNvPicPr>
            <a:picLocks noChangeAspect="1"/>
          </p:cNvPicPr>
          <p:nvPr/>
        </p:nvPicPr>
        <p:blipFill>
          <a:blip r:embed="rId4"/>
          <a:stretch>
            <a:fillRect/>
          </a:stretch>
        </p:blipFill>
        <p:spPr>
          <a:xfrm>
            <a:off x="10973814" y="3311431"/>
            <a:ext cx="307941" cy="307941"/>
          </a:xfrm>
          <a:prstGeom prst="rect">
            <a:avLst/>
          </a:prstGeom>
        </p:spPr>
      </p:pic>
      <p:pic>
        <p:nvPicPr>
          <p:cNvPr id="40" name="Picture 39" descr="Shape, circle&#10;&#10;Description automatically generated">
            <a:extLst>
              <a:ext uri="{FF2B5EF4-FFF2-40B4-BE49-F238E27FC236}">
                <a16:creationId xmlns:a16="http://schemas.microsoft.com/office/drawing/2014/main" id="{E292B6D1-1ADA-2A48-A99E-512CE1E488A2}"/>
              </a:ext>
            </a:extLst>
          </p:cNvPr>
          <p:cNvPicPr>
            <a:picLocks noChangeAspect="1"/>
          </p:cNvPicPr>
          <p:nvPr/>
        </p:nvPicPr>
        <p:blipFill>
          <a:blip r:embed="rId4"/>
          <a:stretch>
            <a:fillRect/>
          </a:stretch>
        </p:blipFill>
        <p:spPr>
          <a:xfrm>
            <a:off x="10404561" y="3722866"/>
            <a:ext cx="307941" cy="307941"/>
          </a:xfrm>
          <a:prstGeom prst="rect">
            <a:avLst/>
          </a:prstGeom>
        </p:spPr>
      </p:pic>
      <p:pic>
        <p:nvPicPr>
          <p:cNvPr id="41" name="Picture 40" descr="Shape, circle&#10;&#10;Description automatically generated">
            <a:extLst>
              <a:ext uri="{FF2B5EF4-FFF2-40B4-BE49-F238E27FC236}">
                <a16:creationId xmlns:a16="http://schemas.microsoft.com/office/drawing/2014/main" id="{41903721-97DD-A744-80AB-844629B819E5}"/>
              </a:ext>
            </a:extLst>
          </p:cNvPr>
          <p:cNvPicPr>
            <a:picLocks noChangeAspect="1"/>
          </p:cNvPicPr>
          <p:nvPr/>
        </p:nvPicPr>
        <p:blipFill>
          <a:blip r:embed="rId4"/>
          <a:stretch>
            <a:fillRect/>
          </a:stretch>
        </p:blipFill>
        <p:spPr>
          <a:xfrm>
            <a:off x="10973814" y="3722865"/>
            <a:ext cx="307941" cy="307941"/>
          </a:xfrm>
          <a:prstGeom prst="rect">
            <a:avLst/>
          </a:prstGeom>
        </p:spPr>
      </p:pic>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12" name="Content Placeholder 2">
            <a:extLst>
              <a:ext uri="{FF2B5EF4-FFF2-40B4-BE49-F238E27FC236}">
                <a16:creationId xmlns:a16="http://schemas.microsoft.com/office/drawing/2014/main" id="{1A9CF7D0-E517-AD46-B7E2-555C4992F53E}"/>
              </a:ext>
            </a:extLst>
          </p:cNvPr>
          <p:cNvSpPr>
            <a:spLocks noGrp="1"/>
          </p:cNvSpPr>
          <p:nvPr>
            <p:ph sz="quarter" idx="11"/>
          </p:nvPr>
        </p:nvSpPr>
        <p:spPr>
          <a:xfrm>
            <a:off x="263046" y="1176339"/>
            <a:ext cx="11736887" cy="514598"/>
          </a:xfrm>
        </p:spPr>
        <p:txBody>
          <a:bodyPr/>
          <a:lstStyle/>
          <a:p>
            <a:r>
              <a:rPr lang="en-GB" b="1" dirty="0"/>
              <a:t>Round these numbers. </a:t>
            </a:r>
          </a:p>
        </p:txBody>
      </p:sp>
      <p:sp>
        <p:nvSpPr>
          <p:cNvPr id="13" name="Rounded Rectangle 12">
            <a:extLst>
              <a:ext uri="{FF2B5EF4-FFF2-40B4-BE49-F238E27FC236}">
                <a16:creationId xmlns:a16="http://schemas.microsoft.com/office/drawing/2014/main" id="{3A93D448-6AE8-C146-9017-48BA72203DBD}"/>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aphicFrame>
        <p:nvGraphicFramePr>
          <p:cNvPr id="14" name="Google Shape;164;p18">
            <a:extLst>
              <a:ext uri="{FF2B5EF4-FFF2-40B4-BE49-F238E27FC236}">
                <a16:creationId xmlns:a16="http://schemas.microsoft.com/office/drawing/2014/main" id="{A528BEFA-184C-364E-9EFE-6ADC4326A5CA}"/>
              </a:ext>
            </a:extLst>
          </p:cNvPr>
          <p:cNvGraphicFramePr/>
          <p:nvPr>
            <p:extLst>
              <p:ext uri="{D42A27DB-BD31-4B8C-83A1-F6EECF244321}">
                <p14:modId xmlns:p14="http://schemas.microsoft.com/office/powerpoint/2010/main" val="3276230304"/>
              </p:ext>
            </p:extLst>
          </p:nvPr>
        </p:nvGraphicFramePr>
        <p:xfrm>
          <a:off x="326450" y="2275259"/>
          <a:ext cx="11539100" cy="2929900"/>
        </p:xfrm>
        <a:graphic>
          <a:graphicData uri="http://schemas.openxmlformats.org/drawingml/2006/table">
            <a:tbl>
              <a:tblPr>
                <a:noFill/>
              </a:tblPr>
              <a:tblGrid>
                <a:gridCol w="2884775">
                  <a:extLst>
                    <a:ext uri="{9D8B030D-6E8A-4147-A177-3AD203B41FA5}">
                      <a16:colId xmlns:a16="http://schemas.microsoft.com/office/drawing/2014/main" val="20000"/>
                    </a:ext>
                  </a:extLst>
                </a:gridCol>
                <a:gridCol w="2884775">
                  <a:extLst>
                    <a:ext uri="{9D8B030D-6E8A-4147-A177-3AD203B41FA5}">
                      <a16:colId xmlns:a16="http://schemas.microsoft.com/office/drawing/2014/main" val="20001"/>
                    </a:ext>
                  </a:extLst>
                </a:gridCol>
                <a:gridCol w="2884775">
                  <a:extLst>
                    <a:ext uri="{9D8B030D-6E8A-4147-A177-3AD203B41FA5}">
                      <a16:colId xmlns:a16="http://schemas.microsoft.com/office/drawing/2014/main" val="20002"/>
                    </a:ext>
                  </a:extLst>
                </a:gridCol>
                <a:gridCol w="2884775">
                  <a:extLst>
                    <a:ext uri="{9D8B030D-6E8A-4147-A177-3AD203B41FA5}">
                      <a16:colId xmlns:a16="http://schemas.microsoft.com/office/drawing/2014/main" val="20003"/>
                    </a:ext>
                  </a:extLst>
                </a:gridCol>
              </a:tblGrid>
              <a:tr h="732475">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Number</a:t>
                      </a:r>
                      <a:endParaRPr dirty="0">
                        <a:solidFill>
                          <a:srgbClr val="222222"/>
                        </a:solidFill>
                        <a:latin typeface="Century Gothic"/>
                        <a:ea typeface="Century Gothic"/>
                        <a:cs typeface="Century Gothic"/>
                        <a:sym typeface="Century Gothic"/>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D4F4"/>
                    </a:solid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Rounded to the nearest 10,000</a:t>
                      </a:r>
                      <a:endParaRPr dirty="0">
                        <a:solidFill>
                          <a:srgbClr val="222222"/>
                        </a:solidFill>
                        <a:latin typeface="Century Gothic"/>
                        <a:ea typeface="Century Gothic"/>
                        <a:cs typeface="Century Gothic"/>
                        <a:sym typeface="Century Gothic"/>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D4F4"/>
                    </a:solid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Rounded to the nearest 100,000</a:t>
                      </a:r>
                      <a:endParaRPr dirty="0">
                        <a:solidFill>
                          <a:srgbClr val="222222"/>
                        </a:solidFill>
                        <a:latin typeface="Century Gothic"/>
                        <a:ea typeface="Century Gothic"/>
                        <a:cs typeface="Century Gothic"/>
                        <a:sym typeface="Century Gothic"/>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D4F4"/>
                    </a:solid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Rounded to the nearest 1,000,000</a:t>
                      </a:r>
                      <a:endParaRPr dirty="0">
                        <a:solidFill>
                          <a:srgbClr val="222222"/>
                        </a:solidFill>
                        <a:latin typeface="Century Gothic"/>
                        <a:ea typeface="Century Gothic"/>
                        <a:cs typeface="Century Gothic"/>
                        <a:sym typeface="Century Gothic"/>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D4F4"/>
                    </a:solidFill>
                  </a:tcPr>
                </a:tc>
                <a:extLst>
                  <a:ext uri="{0D108BD9-81ED-4DB2-BD59-A6C34878D82A}">
                    <a16:rowId xmlns:a16="http://schemas.microsoft.com/office/drawing/2014/main" val="10000"/>
                  </a:ext>
                </a:extLst>
              </a:tr>
              <a:tr h="732475">
                <a:tc>
                  <a:txBody>
                    <a:bodyPr/>
                    <a:lstStyle/>
                    <a:p>
                      <a:pPr marL="0" lvl="0" indent="0" algn="ctr" rtl="0">
                        <a:spcBef>
                          <a:spcPts val="0"/>
                        </a:spcBef>
                        <a:spcAft>
                          <a:spcPts val="0"/>
                        </a:spcAft>
                        <a:buNone/>
                      </a:pPr>
                      <a:r>
                        <a:rPr lang="en-GB" sz="1800" b="1" dirty="0">
                          <a:solidFill>
                            <a:srgbClr val="222222"/>
                          </a:solidFill>
                          <a:latin typeface="Century Gothic"/>
                          <a:ea typeface="Century Gothic"/>
                          <a:cs typeface="Century Gothic"/>
                          <a:sym typeface="Century Gothic"/>
                        </a:rPr>
                        <a:t>7,456,982</a:t>
                      </a:r>
                      <a:endParaRPr dirty="0">
                        <a:solidFill>
                          <a:srgbClr val="222222"/>
                        </a:solidFill>
                        <a:latin typeface="Century Gothic"/>
                        <a:ea typeface="Century Gothic"/>
                        <a:cs typeface="Century Gothic"/>
                        <a:sym typeface="Century Gothic"/>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32475">
                <a:tc>
                  <a:txBody>
                    <a:bodyPr/>
                    <a:lstStyle/>
                    <a:p>
                      <a:pPr marL="0" lvl="0" indent="0" algn="ctr" rtl="0">
                        <a:spcBef>
                          <a:spcPts val="0"/>
                        </a:spcBef>
                        <a:spcAft>
                          <a:spcPts val="0"/>
                        </a:spcAft>
                        <a:buNone/>
                      </a:pPr>
                      <a:r>
                        <a:rPr lang="en-GB" sz="1800" b="1">
                          <a:solidFill>
                            <a:srgbClr val="222222"/>
                          </a:solidFill>
                          <a:latin typeface="Century Gothic"/>
                          <a:ea typeface="Century Gothic"/>
                          <a:cs typeface="Century Gothic"/>
                          <a:sym typeface="Century Gothic"/>
                        </a:rPr>
                        <a:t>1,528,730</a:t>
                      </a:r>
                      <a:endParaRPr>
                        <a:solidFill>
                          <a:srgbClr val="222222"/>
                        </a:solidFill>
                        <a:latin typeface="Century Gothic"/>
                        <a:ea typeface="Century Gothic"/>
                        <a:cs typeface="Century Gothic"/>
                        <a:sym typeface="Century Gothic"/>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32475">
                <a:tc>
                  <a:txBody>
                    <a:bodyPr/>
                    <a:lstStyle/>
                    <a:p>
                      <a:pPr marL="0" lvl="0" indent="0" algn="ctr" rtl="0">
                        <a:spcBef>
                          <a:spcPts val="0"/>
                        </a:spcBef>
                        <a:spcAft>
                          <a:spcPts val="0"/>
                        </a:spcAft>
                        <a:buNone/>
                      </a:pPr>
                      <a:r>
                        <a:rPr lang="en-GB" sz="1800" b="1">
                          <a:solidFill>
                            <a:srgbClr val="222222"/>
                          </a:solidFill>
                          <a:latin typeface="Century Gothic"/>
                          <a:ea typeface="Century Gothic"/>
                          <a:cs typeface="Century Gothic"/>
                          <a:sym typeface="Century Gothic"/>
                        </a:rPr>
                        <a:t>720,007</a:t>
                      </a:r>
                      <a:endParaRPr>
                        <a:solidFill>
                          <a:srgbClr val="222222"/>
                        </a:solidFill>
                        <a:latin typeface="Century Gothic"/>
                        <a:ea typeface="Century Gothic"/>
                        <a:cs typeface="Century Gothic"/>
                        <a:sym typeface="Century Gothic"/>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rgbClr val="222222"/>
                        </a:solidFill>
                      </a:endParaRPr>
                    </a:p>
                  </a:txBody>
                  <a:tcPr marL="91450" marR="91450"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5" name="Google Shape;165;p18">
            <a:extLst>
              <a:ext uri="{FF2B5EF4-FFF2-40B4-BE49-F238E27FC236}">
                <a16:creationId xmlns:a16="http://schemas.microsoft.com/office/drawing/2014/main" id="{DD492C06-0E21-844E-989B-707E4E7F3037}"/>
              </a:ext>
            </a:extLst>
          </p:cNvPr>
          <p:cNvGraphicFramePr/>
          <p:nvPr>
            <p:extLst>
              <p:ext uri="{D42A27DB-BD31-4B8C-83A1-F6EECF244321}">
                <p14:modId xmlns:p14="http://schemas.microsoft.com/office/powerpoint/2010/main" val="2919963922"/>
              </p:ext>
            </p:extLst>
          </p:nvPr>
        </p:nvGraphicFramePr>
        <p:xfrm>
          <a:off x="3234025" y="3007734"/>
          <a:ext cx="8620200" cy="2197425"/>
        </p:xfrm>
        <a:graphic>
          <a:graphicData uri="http://schemas.openxmlformats.org/drawingml/2006/table">
            <a:tbl>
              <a:tblPr>
                <a:noFill/>
              </a:tblPr>
              <a:tblGrid>
                <a:gridCol w="2873400">
                  <a:extLst>
                    <a:ext uri="{9D8B030D-6E8A-4147-A177-3AD203B41FA5}">
                      <a16:colId xmlns:a16="http://schemas.microsoft.com/office/drawing/2014/main" val="20000"/>
                    </a:ext>
                  </a:extLst>
                </a:gridCol>
                <a:gridCol w="2873400">
                  <a:extLst>
                    <a:ext uri="{9D8B030D-6E8A-4147-A177-3AD203B41FA5}">
                      <a16:colId xmlns:a16="http://schemas.microsoft.com/office/drawing/2014/main" val="20001"/>
                    </a:ext>
                  </a:extLst>
                </a:gridCol>
                <a:gridCol w="2873400">
                  <a:extLst>
                    <a:ext uri="{9D8B030D-6E8A-4147-A177-3AD203B41FA5}">
                      <a16:colId xmlns:a16="http://schemas.microsoft.com/office/drawing/2014/main" val="20002"/>
                    </a:ext>
                  </a:extLst>
                </a:gridCol>
              </a:tblGrid>
              <a:tr h="732475">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7,460,000</a:t>
                      </a:r>
                      <a:endParaRPr dirty="0">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7,500,000</a:t>
                      </a:r>
                      <a:endParaRPr dirty="0">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a:solidFill>
                            <a:srgbClr val="43A047"/>
                          </a:solidFill>
                          <a:latin typeface="Century Gothic"/>
                          <a:ea typeface="Century Gothic"/>
                          <a:cs typeface="Century Gothic"/>
                          <a:sym typeface="Century Gothic"/>
                        </a:rPr>
                        <a:t>7,000,000</a:t>
                      </a:r>
                      <a:endParaRPr>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32475">
                <a:tc>
                  <a:txBody>
                    <a:bodyPr/>
                    <a:lstStyle/>
                    <a:p>
                      <a:pPr marL="0" marR="0" lvl="0" indent="0" algn="ctr" rtl="0">
                        <a:spcBef>
                          <a:spcPts val="0"/>
                        </a:spcBef>
                        <a:spcAft>
                          <a:spcPts val="0"/>
                        </a:spcAft>
                        <a:buNone/>
                      </a:pPr>
                      <a:r>
                        <a:rPr lang="en-GB" sz="1800" b="0">
                          <a:solidFill>
                            <a:srgbClr val="43A047"/>
                          </a:solidFill>
                          <a:latin typeface="Century Gothic"/>
                          <a:ea typeface="Century Gothic"/>
                          <a:cs typeface="Century Gothic"/>
                          <a:sym typeface="Century Gothic"/>
                        </a:rPr>
                        <a:t>1,530,000</a:t>
                      </a:r>
                      <a:endParaRPr>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1,500,000</a:t>
                      </a:r>
                      <a:endParaRPr dirty="0">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2,000,000</a:t>
                      </a:r>
                      <a:endParaRPr dirty="0">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32475">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720,000</a:t>
                      </a:r>
                      <a:endParaRPr dirty="0">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a:solidFill>
                            <a:srgbClr val="43A047"/>
                          </a:solidFill>
                          <a:latin typeface="Century Gothic"/>
                          <a:ea typeface="Century Gothic"/>
                          <a:cs typeface="Century Gothic"/>
                          <a:sym typeface="Century Gothic"/>
                        </a:rPr>
                        <a:t>700,000</a:t>
                      </a:r>
                      <a:endParaRPr>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0</a:t>
                      </a:r>
                      <a:endParaRPr dirty="0">
                        <a:solidFill>
                          <a:srgbClr val="43A047"/>
                        </a:solidFill>
                        <a:latin typeface="Century Gothic"/>
                        <a:ea typeface="Century Gothic"/>
                        <a:cs typeface="Century Gothic"/>
                        <a:sym typeface="Century Gothic"/>
                      </a:endParaRPr>
                    </a:p>
                  </a:txBody>
                  <a:tcPr marL="91450" marR="91450" marT="45725" marB="45725" anchor="ctr">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Graphical user interface, application&#10;&#10;Description automatically generated with medium confidence">
            <a:extLst>
              <a:ext uri="{FF2B5EF4-FFF2-40B4-BE49-F238E27FC236}">
                <a16:creationId xmlns:a16="http://schemas.microsoft.com/office/drawing/2014/main" id="{09A30BE3-5D98-E948-8368-8A2CDB41C9DE}"/>
              </a:ext>
            </a:extLst>
          </p:cNvPr>
          <p:cNvPicPr>
            <a:picLocks noChangeAspect="1"/>
          </p:cNvPicPr>
          <p:nvPr/>
        </p:nvPicPr>
        <p:blipFill>
          <a:blip r:embed="rId3"/>
          <a:stretch>
            <a:fillRect/>
          </a:stretch>
        </p:blipFill>
        <p:spPr>
          <a:xfrm>
            <a:off x="263524" y="1077157"/>
            <a:ext cx="7848600" cy="17678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1718</Words>
  <Application>Microsoft Macintosh PowerPoint</Application>
  <PresentationFormat>Widescreen</PresentationFormat>
  <Paragraphs>173</Paragraphs>
  <Slides>17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Nunito Sans</vt:lpstr>
      <vt:lpstr>Titles</vt:lpstr>
      <vt:lpstr>Office Theme</vt:lpstr>
      <vt:lpstr>PowerPoint Presentation</vt:lpstr>
      <vt:lpstr>PowerPoint Presentation</vt:lpstr>
      <vt:lpstr>PowerPoint Presentation</vt:lpstr>
      <vt:lpstr>PowerPoint Presentation</vt:lpstr>
      <vt:lpstr>To round any integer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Rounding within 1,000,000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41</cp:revision>
  <dcterms:created xsi:type="dcterms:W3CDTF">2022-06-30T10:03:35Z</dcterms:created>
  <dcterms:modified xsi:type="dcterms:W3CDTF">2022-08-26T14:29:42Z</dcterms:modified>
</cp:coreProperties>
</file>