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71" r:id="rId10"/>
    <p:sldId id="272" r:id="rId11"/>
    <p:sldId id="273" r:id="rId12"/>
    <p:sldId id="274" r:id="rId13"/>
    <p:sldId id="277" r:id="rId14"/>
    <p:sldId id="278"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FF1644"/>
    <a:srgbClr val="43A047"/>
    <a:srgbClr val="2196F3"/>
    <a:srgbClr val="0277BD"/>
    <a:srgbClr val="CCD4F4"/>
    <a:srgbClr val="F8FBFF"/>
    <a:srgbClr val="F8FCFF"/>
    <a:srgbClr val="E4F2FF"/>
    <a:srgbClr val="E8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a:t>
            </a:r>
            <a:r>
              <a:rPr lang="en-GB" dirty="0">
                <a:solidFill>
                  <a:srgbClr val="000000"/>
                </a:solidFill>
                <a:latin typeface="Arial"/>
                <a:ea typeface="Arial"/>
                <a:cs typeface="Arial"/>
                <a:sym typeface="Arial"/>
              </a:rPr>
              <a:t>line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much did they start with? </a:t>
            </a:r>
            <a:r>
              <a:rPr lang="en-GB" dirty="0">
                <a:solidFill>
                  <a:srgbClr val="000000"/>
                </a:solidFill>
                <a:latin typeface="Arial"/>
                <a:ea typeface="Arial"/>
                <a:cs typeface="Arial"/>
                <a:sym typeface="Arial"/>
              </a:rPr>
              <a:t>How would I show this number on a number line/ which calculation would you write? How do you know that is correct?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Answer one of the questions but make a mistake. Explain the mistake you have made.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43559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True as £15 - £15 = 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as £15 - £20 = -£5</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as £15 - £30 + £10 = -£5</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False as £15 - £19 - £13 = -£17, not £17</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Answers will vary. </a:t>
            </a:r>
            <a:endParaRPr lang="en-GB"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57127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line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you notice? </a:t>
            </a:r>
            <a:r>
              <a:rPr lang="en-GB" dirty="0">
                <a:solidFill>
                  <a:srgbClr val="000000"/>
                </a:solidFill>
                <a:latin typeface="Arial"/>
                <a:ea typeface="Arial"/>
                <a:cs typeface="Arial"/>
                <a:sym typeface="Arial"/>
              </a:rPr>
              <a:t>Complete the increase in temperature, do you get the same answer as the Mathling? What is wrong, why?</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this slide </a:t>
            </a:r>
            <a:r>
              <a:rPr lang="en-GB" dirty="0">
                <a:latin typeface="Arial"/>
                <a:ea typeface="Arial"/>
                <a:cs typeface="Arial"/>
                <a:sym typeface="Arial"/>
              </a:rPr>
              <a:t>– Some pupils will struggle to understand what a negative number is and a negative number’s relation to 0 and positive numbers.</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line</a:t>
            </a:r>
            <a:r>
              <a:rPr lang="en-GB" dirty="0">
                <a:solidFill>
                  <a:srgbClr val="000000"/>
                </a:solidFill>
                <a:latin typeface="Arial"/>
                <a:ea typeface="Arial"/>
                <a:cs typeface="Arial"/>
                <a:sym typeface="Arial"/>
              </a:rPr>
              <a:t>, number shapes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When do you see negative number </a:t>
            </a:r>
            <a:r>
              <a:rPr lang="en-GB" dirty="0">
                <a:solidFill>
                  <a:srgbClr val="000000"/>
                </a:solidFill>
                <a:latin typeface="Arial"/>
                <a:ea typeface="Arial"/>
                <a:cs typeface="Arial"/>
                <a:sym typeface="Arial"/>
              </a:rPr>
              <a:t>is real life? What does a negative mean? You’ve placed the number there, explain why you have done that. What do you notice about the numbers you have placed?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Give more </a:t>
            </a:r>
            <a:r>
              <a:rPr lang="en-GB" dirty="0">
                <a:solidFill>
                  <a:srgbClr val="000000"/>
                </a:solidFill>
                <a:latin typeface="Arial"/>
                <a:ea typeface="Arial"/>
                <a:cs typeface="Arial"/>
                <a:sym typeface="Arial"/>
              </a:rPr>
              <a:t>numbers to place and discuss the patterns seen (e.g. 1 and -1 are equally as far away from 0).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How and when to use this slide </a:t>
            </a:r>
            <a:r>
              <a:rPr lang="en-GB" dirty="0">
                <a:latin typeface="Arial"/>
                <a:ea typeface="Arial"/>
                <a:cs typeface="Arial"/>
                <a:sym typeface="Arial"/>
              </a:rPr>
              <a:t>– Some pupils will struggle to understand what a negative number is and a negative number’s relation to 0 and positive numbers.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line, thermometer </a:t>
            </a:r>
            <a:r>
              <a:rPr lang="en-GB" dirty="0">
                <a:solidFill>
                  <a:srgbClr val="000000"/>
                </a:solidFill>
                <a:latin typeface="Arial"/>
                <a:ea typeface="Arial"/>
                <a:cs typeface="Arial"/>
                <a:sym typeface="Arial"/>
              </a:rPr>
              <a:t>(with negative numbers)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does a thermometer show? </a:t>
            </a:r>
            <a:r>
              <a:rPr lang="en-GB" dirty="0">
                <a:solidFill>
                  <a:srgbClr val="000000"/>
                </a:solidFill>
                <a:latin typeface="Arial"/>
                <a:ea typeface="Arial"/>
                <a:cs typeface="Arial"/>
                <a:sym typeface="Arial"/>
              </a:rPr>
              <a:t>Is it warmer or colder when the temperature is a negative number? What do you notice about the thermometer?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Reading the temperature as -6. Pupils may become con</a:t>
            </a:r>
            <a:r>
              <a:rPr lang="en-GB" dirty="0">
                <a:solidFill>
                  <a:srgbClr val="000000"/>
                </a:solidFill>
                <a:latin typeface="Arial"/>
                <a:ea typeface="Arial"/>
                <a:cs typeface="Arial"/>
                <a:sym typeface="Arial"/>
              </a:rPr>
              <a:t>fused by the number line being vertical, not horizontal. If this happens, relate to real life. Do they know which is colder, -4 or -6? -6 is colder as the temperature has dropped 6 points below zero.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Move the arrow or change the points marked.</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missed zero when counting back. </a:t>
            </a:r>
            <a:endParaRPr lang="en-GB" b="0" dirty="0">
              <a:effectLst/>
            </a:endParaRPr>
          </a:p>
          <a:p>
            <a:pPr rtl="0"/>
            <a:r>
              <a:rPr lang="en-GB" sz="1200" b="0" i="0" u="none" strike="noStrike" kern="1200" dirty="0">
                <a:solidFill>
                  <a:schemeClr val="tx1"/>
                </a:solidFill>
                <a:effectLst/>
                <a:latin typeface="+mn-lt"/>
                <a:ea typeface="+mn-ea"/>
                <a:cs typeface="+mn-cs"/>
              </a:rPr>
              <a:t>B – The pupil has added 1</a:t>
            </a:r>
            <a:r>
              <a:rPr lang="en-GB" baseline="30000" dirty="0"/>
              <a:t>o</a:t>
            </a:r>
            <a:r>
              <a:rPr lang="en-GB" dirty="0"/>
              <a:t>C and 3</a:t>
            </a:r>
            <a:r>
              <a:rPr lang="en-GB" baseline="30000" dirty="0"/>
              <a:t>o</a:t>
            </a:r>
            <a:r>
              <a:rPr lang="en-GB" dirty="0"/>
              <a:t>C but knows the answer should be a negative so has included the negative symbol.</a:t>
            </a:r>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C – The pupil has not included the negative symbol.</a:t>
            </a:r>
          </a:p>
          <a:p>
            <a:pPr rtl="0"/>
            <a:r>
              <a:rPr lang="en-GB" sz="1200" b="0" i="0" u="none" strike="noStrike" kern="1200" dirty="0">
                <a:solidFill>
                  <a:schemeClr val="tx1"/>
                </a:solidFill>
                <a:effectLst/>
                <a:latin typeface="+mn-lt"/>
                <a:ea typeface="+mn-ea"/>
                <a:cs typeface="+mn-cs"/>
              </a:rPr>
              <a:t>D – Correct answer</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5</a:t>
            </a:fld>
            <a:endParaRPr lang="en-GB"/>
          </a:p>
        </p:txBody>
      </p:sp>
    </p:spTree>
    <p:extLst>
      <p:ext uri="{BB962C8B-B14F-4D97-AF65-F5344CB8AC3E}">
        <p14:creationId xmlns:p14="http://schemas.microsoft.com/office/powerpoint/2010/main" val="339201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Number shapes, place value chart and counters, number line</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numbers are represented? How do you know? What is the difference between a decimal and a negative number?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–Number line, thermometers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are negative numbers? What do they mean? How are negative numbers similar/ different to decimals? (Some pupils get confused between decimals and negatives.)</a:t>
            </a:r>
            <a:endParaRPr lang="en-GB" b="0" dirty="0">
              <a:effectLst/>
            </a:endParaRPr>
          </a:p>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cs typeface="Arial"/>
                <a:sym typeface="Arial"/>
              </a:rPr>
              <a:t>Relating to real life: The earliest known recording of negative numbers were made in ancient China. They would use counting rods to make a running total of their transactions. Any red rod numbers represented positive numbers, any black rod numbers represented negative numbers. Negative numbers are used to track transactions. </a:t>
            </a:r>
            <a:br>
              <a:rPr lang="en-GB" i="1" dirty="0">
                <a:solidFill>
                  <a:srgbClr val="000000"/>
                </a:solidFill>
                <a:latin typeface="Arial"/>
                <a:cs typeface="Arial"/>
                <a:sym typeface="Arial"/>
              </a:rPr>
            </a:br>
            <a:r>
              <a:rPr lang="en-GB" i="1" dirty="0">
                <a:solidFill>
                  <a:srgbClr val="000000"/>
                </a:solidFill>
                <a:latin typeface="Arial"/>
                <a:cs typeface="Arial"/>
                <a:sym typeface="Arial"/>
              </a:rPr>
              <a:t>Also, negative numbers are used to measure sea level, temperature and record building floors where there are basements. </a:t>
            </a:r>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line, </a:t>
            </a:r>
            <a:r>
              <a:rPr lang="en-GB" dirty="0">
                <a:solidFill>
                  <a:srgbClr val="000000"/>
                </a:solidFill>
                <a:latin typeface="Arial"/>
                <a:ea typeface="Arial"/>
                <a:cs typeface="Arial"/>
                <a:sym typeface="Arial"/>
              </a:rPr>
              <a:t>thermometers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When do you use a thermometer? What do you notice about the thermometer? What temperatures are shown on the thermometers? What do you notice? Which is hotter, -3</a:t>
            </a:r>
            <a:r>
              <a:rPr lang="en-GB" baseline="30000" dirty="0">
                <a:solidFill>
                  <a:srgbClr val="000000"/>
                </a:solidFill>
                <a:latin typeface="Arial"/>
                <a:ea typeface="Arial"/>
                <a:cs typeface="Arial"/>
                <a:sym typeface="Arial"/>
              </a:rPr>
              <a:t>o</a:t>
            </a:r>
            <a:r>
              <a:rPr lang="en-GB" dirty="0">
                <a:solidFill>
                  <a:srgbClr val="000000"/>
                </a:solidFill>
                <a:latin typeface="Arial"/>
                <a:ea typeface="Arial"/>
                <a:cs typeface="Arial"/>
                <a:sym typeface="Arial"/>
              </a:rPr>
              <a:t>C or 9</a:t>
            </a:r>
            <a:r>
              <a:rPr lang="en-GB" baseline="30000" dirty="0">
                <a:solidFill>
                  <a:srgbClr val="000000"/>
                </a:solidFill>
                <a:latin typeface="Arial"/>
                <a:ea typeface="Arial"/>
                <a:cs typeface="Arial"/>
                <a:sym typeface="Arial"/>
              </a:rPr>
              <a:t>o</a:t>
            </a:r>
            <a:r>
              <a:rPr lang="en-GB" dirty="0">
                <a:solidFill>
                  <a:srgbClr val="000000"/>
                </a:solidFill>
                <a:latin typeface="Arial"/>
                <a:ea typeface="Arial"/>
                <a:cs typeface="Arial"/>
                <a:sym typeface="Arial"/>
              </a:rPr>
              <a:t>C? Where else do you see or use negative numbers?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 reading the first t</a:t>
            </a:r>
            <a:r>
              <a:rPr lang="en-GB" dirty="0">
                <a:solidFill>
                  <a:srgbClr val="000000"/>
                </a:solidFill>
                <a:latin typeface="Arial"/>
                <a:ea typeface="Arial"/>
                <a:cs typeface="Arial"/>
                <a:sym typeface="Arial"/>
              </a:rPr>
              <a:t>hermometer as -7 not -3. This would show the pupil does not understand how to count in negative numbers. </a:t>
            </a:r>
          </a:p>
          <a:p>
            <a:pPr marL="0" marR="0" lvl="0" indent="0" algn="l" rtl="0">
              <a:lnSpc>
                <a:spcPct val="100000"/>
              </a:lnSpc>
              <a:spcBef>
                <a:spcPts val="0"/>
              </a:spcBef>
              <a:spcAft>
                <a:spcPts val="0"/>
              </a:spcAft>
              <a:buClr>
                <a:srgbClr val="000000"/>
              </a:buClr>
              <a:buSzPts val="1200"/>
              <a:buFont typeface="Arial"/>
              <a:buNone/>
            </a:pP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Monday -2</a:t>
            </a:r>
            <a:r>
              <a:rPr lang="en-GB" baseline="30000" dirty="0"/>
              <a:t>o</a:t>
            </a:r>
            <a:r>
              <a:rPr lang="en-GB" dirty="0"/>
              <a:t>C, Tuesday 0</a:t>
            </a:r>
            <a:r>
              <a:rPr lang="en-GB" baseline="30000" dirty="0"/>
              <a:t>o</a:t>
            </a:r>
            <a:r>
              <a:rPr lang="en-GB" dirty="0"/>
              <a:t>C, Wednesday -5</a:t>
            </a:r>
            <a:r>
              <a:rPr lang="en-GB" baseline="30000" dirty="0"/>
              <a:t>o</a:t>
            </a:r>
            <a:r>
              <a:rPr lang="en-GB" dirty="0"/>
              <a:t>C, Thursday 5</a:t>
            </a:r>
            <a:r>
              <a:rPr lang="en-GB" baseline="30000" dirty="0"/>
              <a:t>o</a:t>
            </a:r>
            <a:r>
              <a:rPr lang="en-GB" dirty="0"/>
              <a:t>C, Friday -1</a:t>
            </a:r>
            <a:r>
              <a:rPr lang="en-GB" baseline="30000" dirty="0"/>
              <a:t>o</a:t>
            </a:r>
            <a:r>
              <a:rPr lang="en-GB" dirty="0"/>
              <a:t>C</a:t>
            </a:r>
          </a:p>
          <a:p>
            <a:pPr marL="228600" indent="-228600" rtl="0">
              <a:buAutoNum type="alphaLcParenR"/>
            </a:pPr>
            <a:r>
              <a:rPr lang="en-GB" dirty="0"/>
              <a:t>3</a:t>
            </a:r>
            <a:r>
              <a:rPr lang="en-GB" baseline="30000" dirty="0"/>
              <a:t>o</a:t>
            </a:r>
            <a:r>
              <a:rPr lang="en-GB" dirty="0"/>
              <a:t>C</a:t>
            </a:r>
          </a:p>
          <a:p>
            <a:pPr marL="228600" indent="-228600" rtl="0">
              <a:buAutoNum type="alphaLcParenR"/>
            </a:pPr>
            <a:r>
              <a:rPr lang="en-GB" dirty="0"/>
              <a:t>4</a:t>
            </a:r>
            <a:r>
              <a:rPr lang="en-GB" baseline="30000" dirty="0"/>
              <a:t>o</a:t>
            </a:r>
            <a:r>
              <a:rPr lang="en-GB" dirty="0"/>
              <a:t>C</a:t>
            </a:r>
          </a:p>
          <a:p>
            <a:pPr marL="228600" indent="-228600" rtl="0">
              <a:buAutoNum type="alphaLcParenR"/>
            </a:pPr>
            <a:r>
              <a:rPr lang="en-GB" dirty="0"/>
              <a:t>2</a:t>
            </a:r>
            <a:r>
              <a:rPr lang="en-GB" baseline="30000" dirty="0"/>
              <a:t>o</a:t>
            </a:r>
            <a:r>
              <a:rPr lang="en-GB" dirty="0"/>
              <a:t>C</a:t>
            </a:r>
          </a:p>
          <a:p>
            <a:pPr marL="228600" indent="-228600" rtl="0">
              <a:buAutoNum type="alphaLcParenR"/>
            </a:pPr>
            <a:r>
              <a:rPr lang="en-GB" dirty="0"/>
              <a:t>-3</a:t>
            </a:r>
            <a:r>
              <a:rPr lang="en-GB" baseline="30000" dirty="0"/>
              <a:t>o</a:t>
            </a:r>
            <a:r>
              <a:rPr lang="en-GB" dirty="0"/>
              <a:t>C</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A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this image? What does it show? How can you describe the image? What do the dotted lines show? Where is the bird? Where is the diver? </a:t>
            </a:r>
            <a:endParaRPr lang="en-GB" b="0" dirty="0">
              <a:effectLst/>
            </a:endParaRP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How far apart are the bird and the diver? (30m - watch out for pupils saying 3m). Move the bird away from 0 and repeat, remind pupils to count through 0 (some may forget to count 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-25m</a:t>
            </a:r>
          </a:p>
          <a:p>
            <a:pPr marL="228600" indent="-228600" rtl="0">
              <a:buAutoNum type="alphaLcParenR"/>
            </a:pPr>
            <a:r>
              <a:rPr lang="en-GB" dirty="0"/>
              <a:t>20m</a:t>
            </a:r>
          </a:p>
          <a:p>
            <a:pPr marL="228600" indent="-228600" rtl="0">
              <a:buAutoNum type="alphaLcParenR"/>
            </a:pPr>
            <a:r>
              <a:rPr lang="en-GB" dirty="0"/>
              <a:t>45m</a:t>
            </a:r>
          </a:p>
          <a:p>
            <a:pPr marL="228600" indent="-228600" rtl="0">
              <a:buAutoNum type="alphaLcParenR"/>
            </a:pPr>
            <a:r>
              <a:rPr lang="en-GB" dirty="0"/>
              <a:t>-30m</a:t>
            </a:r>
          </a:p>
          <a:p>
            <a:pPr marL="228600" indent="-228600" rtl="0">
              <a:buAutoNum type="alphaLcParenR"/>
            </a:pPr>
            <a:r>
              <a:rPr lang="en-GB" dirty="0"/>
              <a:t>-5m</a:t>
            </a:r>
          </a:p>
          <a:p>
            <a:pPr marL="228600" indent="-228600" rtl="0">
              <a:buAutoNum type="alphaLcParenR"/>
            </a:pPr>
            <a:r>
              <a:rPr lang="en-GB" dirty="0"/>
              <a:t>Diver marked between -40m and -50m</a:t>
            </a:r>
          </a:p>
          <a:p>
            <a:pPr marL="228600" indent="-228600" rtl="0">
              <a:buAutoNum type="alphaLcParenR"/>
            </a:pPr>
            <a:r>
              <a:rPr lang="en-GB" dirty="0"/>
              <a:t>20m</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2405352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read and interpret negative numbers in context</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understand how to read and interpret negative numbers in context</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7" y="1176337"/>
            <a:ext cx="7804630" cy="3451079"/>
          </a:xfrm>
        </p:spPr>
        <p:txBody>
          <a:bodyPr>
            <a:normAutofit/>
          </a:bodyPr>
          <a:lstStyle/>
          <a:p>
            <a:r>
              <a:rPr lang="en-GB" b="1" dirty="0"/>
              <a:t>Do you agree with these statements? </a:t>
            </a:r>
          </a:p>
          <a:p>
            <a:pPr marL="342900" indent="-342900">
              <a:buFont typeface="+mj-lt"/>
              <a:buAutoNum type="alphaLcParenR"/>
            </a:pPr>
            <a:r>
              <a:rPr lang="en-GB" dirty="0"/>
              <a:t>The diver is at -30m.</a:t>
            </a:r>
          </a:p>
          <a:p>
            <a:pPr marL="342900" indent="-342900">
              <a:buFont typeface="+mj-lt"/>
              <a:buAutoNum type="alphaLcParenR"/>
            </a:pPr>
            <a:endParaRPr lang="en-GB" dirty="0"/>
          </a:p>
          <a:p>
            <a:pPr marL="342900" indent="-342900">
              <a:buFont typeface="+mj-lt"/>
              <a:buAutoNum type="alphaLcParenR"/>
            </a:pPr>
            <a:r>
              <a:rPr lang="en-GB" dirty="0"/>
              <a:t>The bird is at 10m.</a:t>
            </a:r>
          </a:p>
          <a:p>
            <a:pPr marL="342900" indent="-342900">
              <a:buFont typeface="+mj-lt"/>
              <a:buAutoNum type="alphaLcParenR"/>
            </a:pPr>
            <a:endParaRPr lang="en-GB" dirty="0"/>
          </a:p>
          <a:p>
            <a:pPr marL="342900" indent="-342900">
              <a:buFont typeface="+mj-lt"/>
              <a:buAutoNum type="alphaLcParenR"/>
            </a:pPr>
            <a:r>
              <a:rPr lang="en-GB" dirty="0"/>
              <a:t>If the diver swam up by 10m, it would be at -40m.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2068378"/>
            <a:ext cx="7662194" cy="3328988"/>
          </a:xfrm>
          <a:prstGeom prst="rect">
            <a:avLst/>
          </a:prstGeom>
          <a:noFill/>
        </p:spPr>
        <p:txBody>
          <a:bodyPr wrap="square" rtlCol="0">
            <a:spAutoFit/>
          </a:bodyPr>
          <a:lstStyle/>
          <a:p>
            <a:pPr marL="342900" indent="-342900">
              <a:lnSpc>
                <a:spcPct val="200000"/>
              </a:lnSpc>
              <a:buFont typeface="+mj-lt"/>
              <a:buAutoNum type="alphaLcParenR"/>
            </a:pPr>
            <a:r>
              <a:rPr lang="en-GB" dirty="0">
                <a:solidFill>
                  <a:srgbClr val="43A047"/>
                </a:solidFill>
                <a:latin typeface="Century Gothic" panose="020B0502020202020204" pitchFamily="34" charset="0"/>
              </a:rPr>
              <a:t>Agree</a:t>
            </a:r>
          </a:p>
          <a:p>
            <a:pPr marL="342900" indent="-342900">
              <a:lnSpc>
                <a:spcPct val="200000"/>
              </a:lnSpc>
              <a:buFont typeface="+mj-lt"/>
              <a:buAutoNum type="alphaLcParenR"/>
            </a:pPr>
            <a:endParaRPr lang="en-GB" dirty="0">
              <a:solidFill>
                <a:srgbClr val="43A047"/>
              </a:solidFill>
              <a:latin typeface="Century Gothic" panose="020B0502020202020204" pitchFamily="34" charset="0"/>
            </a:endParaRPr>
          </a:p>
          <a:p>
            <a:pPr marL="342900" indent="-342900">
              <a:lnSpc>
                <a:spcPct val="200000"/>
              </a:lnSpc>
              <a:buFont typeface="+mj-lt"/>
              <a:buAutoNum type="alphaLcParenR"/>
            </a:pPr>
            <a:r>
              <a:rPr lang="en-GB" dirty="0">
                <a:solidFill>
                  <a:srgbClr val="43A047"/>
                </a:solidFill>
                <a:latin typeface="Century Gothic" panose="020B0502020202020204" pitchFamily="34" charset="0"/>
              </a:rPr>
              <a:t>Disagree – the bird is at sea level</a:t>
            </a:r>
          </a:p>
          <a:p>
            <a:pPr marL="342900" indent="-342900">
              <a:lnSpc>
                <a:spcPct val="200000"/>
              </a:lnSpc>
              <a:buFont typeface="+mj-lt"/>
              <a:buAutoNum type="alphaLcParenR"/>
            </a:pPr>
            <a:endParaRPr lang="en-GB" dirty="0">
              <a:solidFill>
                <a:srgbClr val="43A047"/>
              </a:solidFill>
              <a:latin typeface="Century Gothic" panose="020B0502020202020204" pitchFamily="34" charset="0"/>
            </a:endParaRPr>
          </a:p>
          <a:p>
            <a:pPr marL="342900" indent="-342900">
              <a:lnSpc>
                <a:spcPct val="200000"/>
              </a:lnSpc>
              <a:buFont typeface="+mj-lt"/>
              <a:buAutoNum type="alphaLcParenR"/>
            </a:pPr>
            <a:r>
              <a:rPr lang="en-GB" dirty="0">
                <a:solidFill>
                  <a:srgbClr val="43A047"/>
                </a:solidFill>
                <a:latin typeface="Century Gothic" panose="020B0502020202020204" pitchFamily="34" charset="0"/>
              </a:rPr>
              <a:t>Disagree, if it swam up, it would be getting closer to sea level so it would be at -20m or 20m below sea level. </a:t>
            </a:r>
          </a:p>
        </p:txBody>
      </p:sp>
      <p:pic>
        <p:nvPicPr>
          <p:cNvPr id="19" name="Picture 18" descr="A picture containing chart&#10;&#10;Description automatically generated">
            <a:extLst>
              <a:ext uri="{FF2B5EF4-FFF2-40B4-BE49-F238E27FC236}">
                <a16:creationId xmlns:a16="http://schemas.microsoft.com/office/drawing/2014/main" id="{6E53E5A7-DF70-A449-A292-146B8C54939E}"/>
              </a:ext>
            </a:extLst>
          </p:cNvPr>
          <p:cNvPicPr>
            <a:picLocks noChangeAspect="1"/>
          </p:cNvPicPr>
          <p:nvPr/>
        </p:nvPicPr>
        <p:blipFill>
          <a:blip r:embed="rId3"/>
          <a:stretch>
            <a:fillRect/>
          </a:stretch>
        </p:blipFill>
        <p:spPr>
          <a:xfrm>
            <a:off x="8067676" y="535326"/>
            <a:ext cx="3860800" cy="572770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5435C812-61E5-1A40-873C-277C2EC1741B}"/>
              </a:ext>
            </a:extLst>
          </p:cNvPr>
          <p:cNvPicPr>
            <a:picLocks noChangeAspect="1"/>
          </p:cNvPicPr>
          <p:nvPr/>
        </p:nvPicPr>
        <p:blipFill>
          <a:blip r:embed="rId4"/>
          <a:stretch>
            <a:fillRect/>
          </a:stretch>
        </p:blipFill>
        <p:spPr>
          <a:xfrm>
            <a:off x="9311123" y="2153161"/>
            <a:ext cx="546100" cy="292100"/>
          </a:xfrm>
          <a:prstGeom prst="rect">
            <a:avLst/>
          </a:prstGeom>
        </p:spPr>
      </p:pic>
      <p:pic>
        <p:nvPicPr>
          <p:cNvPr id="22" name="Picture 21">
            <a:extLst>
              <a:ext uri="{FF2B5EF4-FFF2-40B4-BE49-F238E27FC236}">
                <a16:creationId xmlns:a16="http://schemas.microsoft.com/office/drawing/2014/main" id="{8E663E60-CCCA-544A-800B-2680AF53C71B}"/>
              </a:ext>
            </a:extLst>
          </p:cNvPr>
          <p:cNvPicPr>
            <a:picLocks noChangeAspect="1"/>
          </p:cNvPicPr>
          <p:nvPr/>
        </p:nvPicPr>
        <p:blipFill>
          <a:blip r:embed="rId5"/>
          <a:stretch>
            <a:fillRect/>
          </a:stretch>
        </p:blipFill>
        <p:spPr>
          <a:xfrm>
            <a:off x="9031723" y="3108773"/>
            <a:ext cx="1651000" cy="1638300"/>
          </a:xfrm>
          <a:prstGeom prst="rect">
            <a:avLst/>
          </a:prstGeom>
        </p:spPr>
      </p:pic>
      <p:cxnSp>
        <p:nvCxnSpPr>
          <p:cNvPr id="24" name="Straight Connector 23">
            <a:extLst>
              <a:ext uri="{FF2B5EF4-FFF2-40B4-BE49-F238E27FC236}">
                <a16:creationId xmlns:a16="http://schemas.microsoft.com/office/drawing/2014/main" id="{5BB278D7-D48C-6046-AF73-90386E308551}"/>
              </a:ext>
            </a:extLst>
          </p:cNvPr>
          <p:cNvCxnSpPr>
            <a:cxnSpLocks/>
          </p:cNvCxnSpPr>
          <p:nvPr/>
        </p:nvCxnSpPr>
        <p:spPr>
          <a:xfrm>
            <a:off x="9091986" y="2326921"/>
            <a:ext cx="219137"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DBC626A-0E02-3642-8BD5-C334DB165D01}"/>
              </a:ext>
            </a:extLst>
          </p:cNvPr>
          <p:cNvCxnSpPr>
            <a:cxnSpLocks/>
          </p:cNvCxnSpPr>
          <p:nvPr/>
        </p:nvCxnSpPr>
        <p:spPr>
          <a:xfrm>
            <a:off x="9091986" y="4086450"/>
            <a:ext cx="219137"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B51CBECE-7311-CA44-9AAF-B9D3C1A2C9D7}"/>
              </a:ext>
            </a:extLst>
          </p:cNvPr>
          <p:cNvSpPr txBox="1"/>
          <p:nvPr/>
        </p:nvSpPr>
        <p:spPr>
          <a:xfrm>
            <a:off x="8314864" y="484821"/>
            <a:ext cx="1133936" cy="369332"/>
          </a:xfrm>
          <a:prstGeom prst="rect">
            <a:avLst/>
          </a:prstGeom>
          <a:noFill/>
        </p:spPr>
        <p:txBody>
          <a:bodyPr wrap="square">
            <a:spAutoFit/>
          </a:bodyPr>
          <a:lstStyle/>
          <a:p>
            <a:r>
              <a:rPr lang="en-GB" dirty="0">
                <a:solidFill>
                  <a:srgbClr val="222222"/>
                </a:solidFill>
                <a:latin typeface="Century Gothic" panose="020B0502020202020204" pitchFamily="34" charset="0"/>
              </a:rPr>
              <a:t>metres</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1" name="Picture 10" descr="Graphical user interface&#10;&#10;Description automatically generated with medium confidence">
            <a:extLst>
              <a:ext uri="{FF2B5EF4-FFF2-40B4-BE49-F238E27FC236}">
                <a16:creationId xmlns:a16="http://schemas.microsoft.com/office/drawing/2014/main" id="{80F7D8D1-11F7-864E-BB31-57BE7D87CDDC}"/>
              </a:ext>
            </a:extLst>
          </p:cNvPr>
          <p:cNvPicPr>
            <a:picLocks noChangeAspect="1"/>
          </p:cNvPicPr>
          <p:nvPr/>
        </p:nvPicPr>
        <p:blipFill>
          <a:blip r:embed="rId3"/>
          <a:stretch>
            <a:fillRect/>
          </a:stretch>
        </p:blipFill>
        <p:spPr>
          <a:xfrm>
            <a:off x="263524" y="1077157"/>
            <a:ext cx="7194550" cy="52806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3903662"/>
          </a:xfrm>
        </p:spPr>
        <p:txBody>
          <a:bodyPr/>
          <a:lstStyle/>
          <a:p>
            <a:r>
              <a:rPr lang="en-GB" dirty="0"/>
              <a:t>The Mathlings love shopping.</a:t>
            </a:r>
          </a:p>
          <a:p>
            <a:r>
              <a:rPr lang="en-GB" b="1" dirty="0"/>
              <a:t>Help them calculate their bank balance at the end of each shopping trip. </a:t>
            </a:r>
          </a:p>
          <a:p>
            <a:endParaRPr lang="en-GB" dirty="0"/>
          </a:p>
          <a:p>
            <a:pPr marL="342900" indent="-342900">
              <a:buFont typeface="+mj-lt"/>
              <a:buAutoNum type="alphaLcParenR"/>
            </a:pPr>
            <a:r>
              <a:rPr lang="en-GB" dirty="0"/>
              <a:t>They start with £5 and spend £20 on a top. </a:t>
            </a:r>
          </a:p>
          <a:p>
            <a:pPr marL="342900" indent="-342900">
              <a:buFont typeface="+mj-lt"/>
              <a:buAutoNum type="alphaLcParenR"/>
            </a:pPr>
            <a:r>
              <a:rPr lang="en-GB" dirty="0"/>
              <a:t>They start with -£10 and returns a coat costing £100.</a:t>
            </a:r>
          </a:p>
          <a:p>
            <a:pPr marL="342900" indent="-342900">
              <a:buFont typeface="+mj-lt"/>
              <a:buAutoNum type="alphaLcParenR"/>
            </a:pPr>
            <a:r>
              <a:rPr lang="en-GB" dirty="0"/>
              <a:t>They buy some trainers costing £80. They started with £35 in their account.</a:t>
            </a:r>
          </a:p>
          <a:p>
            <a:pPr marL="342900" indent="-342900">
              <a:buFont typeface="+mj-lt"/>
              <a:buAutoNum type="alphaLcParenR"/>
            </a:pPr>
            <a:r>
              <a:rPr lang="en-GB" dirty="0"/>
              <a:t>They start with -£40. They are paid £75 by work. They then spends £20 on lunch.</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8364149" y="2277360"/>
            <a:ext cx="3021551" cy="1701620"/>
          </a:xfrm>
          <a:prstGeom prst="rect">
            <a:avLst/>
          </a:prstGeom>
          <a:noFill/>
        </p:spPr>
        <p:txBody>
          <a:bodyPr wrap="square" rtlCol="0">
            <a:spAutoFit/>
          </a:bodyPr>
          <a:lstStyle/>
          <a:p>
            <a:pPr marL="342900" indent="-342900">
              <a:lnSpc>
                <a:spcPct val="150000"/>
              </a:lnSpc>
              <a:buFont typeface="+mj-lt"/>
              <a:buAutoNum type="alphaLcParenR"/>
            </a:pPr>
            <a:r>
              <a:rPr lang="en-GB" dirty="0">
                <a:solidFill>
                  <a:srgbClr val="43A047"/>
                </a:solidFill>
                <a:latin typeface="Century Gothic" panose="020B0502020202020204" pitchFamily="34" charset="0"/>
              </a:rPr>
              <a:t>£5 - £20 = -£15</a:t>
            </a:r>
          </a:p>
          <a:p>
            <a:pPr marL="342900" indent="-342900">
              <a:lnSpc>
                <a:spcPct val="150000"/>
              </a:lnSpc>
              <a:buFont typeface="+mj-lt"/>
              <a:buAutoNum type="alphaLcParenR"/>
            </a:pPr>
            <a:r>
              <a:rPr lang="en-GB" dirty="0">
                <a:solidFill>
                  <a:srgbClr val="43A047"/>
                </a:solidFill>
                <a:latin typeface="Century Gothic" panose="020B0502020202020204" pitchFamily="34" charset="0"/>
              </a:rPr>
              <a:t>-£10 + £100 = £90</a:t>
            </a:r>
          </a:p>
          <a:p>
            <a:pPr marL="342900" indent="-342900">
              <a:lnSpc>
                <a:spcPct val="150000"/>
              </a:lnSpc>
              <a:buFont typeface="+mj-lt"/>
              <a:buAutoNum type="alphaLcParenR"/>
            </a:pPr>
            <a:r>
              <a:rPr lang="en-GB" dirty="0">
                <a:solidFill>
                  <a:srgbClr val="43A047"/>
                </a:solidFill>
                <a:latin typeface="Century Gothic" panose="020B0502020202020204" pitchFamily="34" charset="0"/>
              </a:rPr>
              <a:t>£35 - £80 = -£45</a:t>
            </a:r>
          </a:p>
          <a:p>
            <a:pPr marL="342900" indent="-342900">
              <a:lnSpc>
                <a:spcPct val="150000"/>
              </a:lnSpc>
              <a:buFont typeface="+mj-lt"/>
              <a:buAutoNum type="alphaLcParenR"/>
            </a:pPr>
            <a:r>
              <a:rPr lang="en-GB" dirty="0">
                <a:solidFill>
                  <a:srgbClr val="43A047"/>
                </a:solidFill>
                <a:latin typeface="Century Gothic" panose="020B0502020202020204" pitchFamily="34" charset="0"/>
              </a:rPr>
              <a:t>-£40 + £75 - £20 = £15</a:t>
            </a:r>
          </a:p>
        </p:txBody>
      </p:sp>
      <p:pic>
        <p:nvPicPr>
          <p:cNvPr id="7" name="Google Shape;575;p36">
            <a:extLst>
              <a:ext uri="{FF2B5EF4-FFF2-40B4-BE49-F238E27FC236}">
                <a16:creationId xmlns:a16="http://schemas.microsoft.com/office/drawing/2014/main" id="{95007AEF-1AFE-724B-8980-38893E7D735D}"/>
              </a:ext>
            </a:extLst>
          </p:cNvPr>
          <p:cNvPicPr preferRelativeResize="0"/>
          <p:nvPr/>
        </p:nvPicPr>
        <p:blipFill>
          <a:blip r:embed="rId3">
            <a:alphaModFix/>
          </a:blip>
          <a:stretch>
            <a:fillRect/>
          </a:stretch>
        </p:blipFill>
        <p:spPr>
          <a:xfrm>
            <a:off x="6963295" y="5162449"/>
            <a:ext cx="1457205" cy="1490141"/>
          </a:xfrm>
          <a:prstGeom prst="rect">
            <a:avLst/>
          </a:prstGeom>
          <a:noFill/>
          <a:ln>
            <a:noFill/>
          </a:ln>
        </p:spPr>
      </p:pic>
      <p:pic>
        <p:nvPicPr>
          <p:cNvPr id="8" name="Google Shape;579;p36">
            <a:extLst>
              <a:ext uri="{FF2B5EF4-FFF2-40B4-BE49-F238E27FC236}">
                <a16:creationId xmlns:a16="http://schemas.microsoft.com/office/drawing/2014/main" id="{4900A6C4-181B-3B42-9CD0-106E37C357D1}"/>
              </a:ext>
            </a:extLst>
          </p:cNvPr>
          <p:cNvPicPr preferRelativeResize="0"/>
          <p:nvPr/>
        </p:nvPicPr>
        <p:blipFill>
          <a:blip r:embed="rId4">
            <a:alphaModFix/>
          </a:blip>
          <a:stretch>
            <a:fillRect/>
          </a:stretch>
        </p:blipFill>
        <p:spPr>
          <a:xfrm>
            <a:off x="3256884" y="5273392"/>
            <a:ext cx="1457205" cy="1471208"/>
          </a:xfrm>
          <a:prstGeom prst="rect">
            <a:avLst/>
          </a:prstGeom>
          <a:noFill/>
          <a:ln>
            <a:noFill/>
          </a:ln>
        </p:spPr>
      </p:pic>
      <p:pic>
        <p:nvPicPr>
          <p:cNvPr id="9" name="Google Shape;585;p36">
            <a:extLst>
              <a:ext uri="{FF2B5EF4-FFF2-40B4-BE49-F238E27FC236}">
                <a16:creationId xmlns:a16="http://schemas.microsoft.com/office/drawing/2014/main" id="{80CBFF4B-1B03-E740-89D0-F4787C6C0037}"/>
              </a:ext>
            </a:extLst>
          </p:cNvPr>
          <p:cNvPicPr preferRelativeResize="0"/>
          <p:nvPr/>
        </p:nvPicPr>
        <p:blipFill>
          <a:blip r:embed="rId5">
            <a:alphaModFix/>
          </a:blip>
          <a:stretch>
            <a:fillRect/>
          </a:stretch>
        </p:blipFill>
        <p:spPr>
          <a:xfrm>
            <a:off x="4939774" y="5066047"/>
            <a:ext cx="1457205" cy="1354253"/>
          </a:xfrm>
          <a:prstGeom prst="rect">
            <a:avLst/>
          </a:prstGeom>
          <a:noFill/>
          <a:ln>
            <a:noFill/>
          </a:ln>
        </p:spPr>
      </p:pic>
    </p:spTree>
    <p:extLst>
      <p:ext uri="{BB962C8B-B14F-4D97-AF65-F5344CB8AC3E}">
        <p14:creationId xmlns:p14="http://schemas.microsoft.com/office/powerpoint/2010/main" val="1091505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text, application&#10;&#10;Description automatically generated">
            <a:extLst>
              <a:ext uri="{FF2B5EF4-FFF2-40B4-BE49-F238E27FC236}">
                <a16:creationId xmlns:a16="http://schemas.microsoft.com/office/drawing/2014/main" id="{19088074-19BC-4C43-89D9-E2DBC6ACB1F6}"/>
              </a:ext>
            </a:extLst>
          </p:cNvPr>
          <p:cNvPicPr>
            <a:picLocks noChangeAspect="1"/>
          </p:cNvPicPr>
          <p:nvPr/>
        </p:nvPicPr>
        <p:blipFill>
          <a:blip r:embed="rId3"/>
          <a:stretch>
            <a:fillRect/>
          </a:stretch>
        </p:blipFill>
        <p:spPr>
          <a:xfrm>
            <a:off x="263524" y="1077157"/>
            <a:ext cx="7180580" cy="3255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423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66317"/>
          </a:xfrm>
        </p:spPr>
        <p:txBody>
          <a:bodyPr/>
          <a:lstStyle/>
          <a:p>
            <a:r>
              <a:rPr lang="en-GB" b="1" dirty="0"/>
              <a:t>Explain the error.</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4580614"/>
            <a:ext cx="7010590" cy="868587"/>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has skipped 0 when increasing the temperature by 6</a:t>
            </a:r>
            <a:r>
              <a:rPr lang="en-GB" baseline="30000" dirty="0">
                <a:solidFill>
                  <a:srgbClr val="43A047"/>
                </a:solidFill>
                <a:latin typeface="Century Gothic" panose="020B0502020202020204" pitchFamily="34" charset="0"/>
              </a:rPr>
              <a:t>o</a:t>
            </a:r>
            <a:r>
              <a:rPr lang="en-GB" dirty="0">
                <a:solidFill>
                  <a:srgbClr val="43A047"/>
                </a:solidFill>
                <a:latin typeface="Century Gothic" panose="020B0502020202020204" pitchFamily="34" charset="0"/>
              </a:rPr>
              <a:t>C.</a:t>
            </a:r>
          </a:p>
        </p:txBody>
      </p:sp>
      <p:pic>
        <p:nvPicPr>
          <p:cNvPr id="33" name="Google Shape;576;p36">
            <a:extLst>
              <a:ext uri="{FF2B5EF4-FFF2-40B4-BE49-F238E27FC236}">
                <a16:creationId xmlns:a16="http://schemas.microsoft.com/office/drawing/2014/main" id="{9855316F-FD0D-B346-8265-6B40F86065B9}"/>
              </a:ext>
            </a:extLst>
          </p:cNvPr>
          <p:cNvPicPr preferRelativeResize="0"/>
          <p:nvPr/>
        </p:nvPicPr>
        <p:blipFill>
          <a:blip r:embed="rId3">
            <a:alphaModFix/>
          </a:blip>
          <a:stretch>
            <a:fillRect/>
          </a:stretch>
        </p:blipFill>
        <p:spPr>
          <a:xfrm>
            <a:off x="789119" y="3237330"/>
            <a:ext cx="1378747" cy="1336193"/>
          </a:xfrm>
          <a:prstGeom prst="rect">
            <a:avLst/>
          </a:prstGeom>
          <a:noFill/>
          <a:ln>
            <a:noFill/>
          </a:ln>
        </p:spPr>
      </p:pic>
      <p:sp>
        <p:nvSpPr>
          <p:cNvPr id="34" name="Oval Callout 33">
            <a:extLst>
              <a:ext uri="{FF2B5EF4-FFF2-40B4-BE49-F238E27FC236}">
                <a16:creationId xmlns:a16="http://schemas.microsoft.com/office/drawing/2014/main" id="{6E1CB579-E81A-8B49-BB5A-1C295FA67AF3}"/>
              </a:ext>
            </a:extLst>
          </p:cNvPr>
          <p:cNvSpPr/>
          <p:nvPr/>
        </p:nvSpPr>
        <p:spPr>
          <a:xfrm>
            <a:off x="1761122" y="1842654"/>
            <a:ext cx="5512514" cy="1394675"/>
          </a:xfrm>
          <a:prstGeom prst="wedgeEllipseCallout">
            <a:avLst>
              <a:gd name="adj1" fmla="val -44668"/>
              <a:gd name="adj2" fmla="val 71917"/>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If the temperature started at -4</a:t>
            </a:r>
            <a:r>
              <a:rPr lang="en-GB" sz="1800" baseline="30000" dirty="0">
                <a:solidFill>
                  <a:srgbClr val="222222"/>
                </a:solidFill>
                <a:latin typeface="Century Gothic" panose="020B0502020202020204" pitchFamily="34" charset="0"/>
              </a:rPr>
              <a:t>o</a:t>
            </a:r>
            <a:r>
              <a:rPr lang="en-GB" sz="1800" dirty="0">
                <a:solidFill>
                  <a:srgbClr val="222222"/>
                </a:solidFill>
                <a:latin typeface="Century Gothic" panose="020B0502020202020204" pitchFamily="34" charset="0"/>
              </a:rPr>
              <a:t>C and rose by 6</a:t>
            </a:r>
            <a:r>
              <a:rPr lang="en-GB" sz="1800" baseline="30000" dirty="0">
                <a:solidFill>
                  <a:srgbClr val="222222"/>
                </a:solidFill>
                <a:latin typeface="Century Gothic" panose="020B0502020202020204" pitchFamily="34" charset="0"/>
              </a:rPr>
              <a:t>o</a:t>
            </a:r>
            <a:r>
              <a:rPr lang="en-GB" sz="1800" dirty="0">
                <a:solidFill>
                  <a:srgbClr val="222222"/>
                </a:solidFill>
                <a:latin typeface="Century Gothic" panose="020B0502020202020204" pitchFamily="34" charset="0"/>
              </a:rPr>
              <a:t>C, it would be 3</a:t>
            </a:r>
            <a:r>
              <a:rPr lang="en-GB" sz="1800" baseline="30000" dirty="0">
                <a:solidFill>
                  <a:srgbClr val="222222"/>
                </a:solidFill>
                <a:latin typeface="Century Gothic" panose="020B0502020202020204" pitchFamily="34" charset="0"/>
              </a:rPr>
              <a:t>o</a:t>
            </a:r>
            <a:r>
              <a:rPr lang="en-GB" sz="1800" dirty="0">
                <a:solidFill>
                  <a:srgbClr val="222222"/>
                </a:solidFill>
                <a:latin typeface="Century Gothic" panose="020B0502020202020204" pitchFamily="34" charset="0"/>
              </a:rPr>
              <a:t>C.</a:t>
            </a:r>
          </a:p>
        </p:txBody>
      </p:sp>
      <p:grpSp>
        <p:nvGrpSpPr>
          <p:cNvPr id="4" name="Group 3">
            <a:extLst>
              <a:ext uri="{FF2B5EF4-FFF2-40B4-BE49-F238E27FC236}">
                <a16:creationId xmlns:a16="http://schemas.microsoft.com/office/drawing/2014/main" id="{D2070ED9-CC08-9348-A1F1-D49F559F5D32}"/>
              </a:ext>
            </a:extLst>
          </p:cNvPr>
          <p:cNvGrpSpPr/>
          <p:nvPr/>
        </p:nvGrpSpPr>
        <p:grpSpPr>
          <a:xfrm>
            <a:off x="7509163" y="725043"/>
            <a:ext cx="1859279" cy="5719495"/>
            <a:chOff x="6539345" y="673204"/>
            <a:chExt cx="1859279" cy="5719495"/>
          </a:xfrm>
        </p:grpSpPr>
        <p:sp>
          <p:nvSpPr>
            <p:cNvPr id="35" name="Rectangle 34">
              <a:extLst>
                <a:ext uri="{FF2B5EF4-FFF2-40B4-BE49-F238E27FC236}">
                  <a16:creationId xmlns:a16="http://schemas.microsoft.com/office/drawing/2014/main" id="{2348BE5C-7A0C-2C4C-9540-B4770988A2A1}"/>
                </a:ext>
              </a:extLst>
            </p:cNvPr>
            <p:cNvSpPr/>
            <p:nvPr/>
          </p:nvSpPr>
          <p:spPr>
            <a:xfrm>
              <a:off x="7236821" y="4835236"/>
              <a:ext cx="408905" cy="562126"/>
            </a:xfrm>
            <a:prstGeom prst="rect">
              <a:avLst/>
            </a:prstGeom>
            <a:solidFill>
              <a:srgbClr val="FF1644"/>
            </a:solidFill>
            <a:ln>
              <a:solidFill>
                <a:srgbClr val="FF1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descr="Calendar&#10;&#10;Description automatically generated with low confidence">
              <a:extLst>
                <a:ext uri="{FF2B5EF4-FFF2-40B4-BE49-F238E27FC236}">
                  <a16:creationId xmlns:a16="http://schemas.microsoft.com/office/drawing/2014/main" id="{1362A306-856B-2042-ADCA-00570B2954D8}"/>
                </a:ext>
              </a:extLst>
            </p:cNvPr>
            <p:cNvPicPr>
              <a:picLocks noChangeAspect="1"/>
            </p:cNvPicPr>
            <p:nvPr/>
          </p:nvPicPr>
          <p:blipFill>
            <a:blip r:embed="rId4"/>
            <a:stretch>
              <a:fillRect/>
            </a:stretch>
          </p:blipFill>
          <p:spPr>
            <a:xfrm>
              <a:off x="6539345" y="673204"/>
              <a:ext cx="1859279" cy="5719495"/>
            </a:xfrm>
            <a:prstGeom prst="rect">
              <a:avLst/>
            </a:prstGeom>
          </p:spPr>
        </p:pic>
      </p:gr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Negative Numbers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2291938"/>
          </a:xfrm>
        </p:spPr>
        <p:txBody>
          <a:bodyPr/>
          <a:lstStyle/>
          <a:p>
            <a:r>
              <a:rPr lang="en-GB" b="1" dirty="0"/>
              <a:t>Put these numbers on the number line and explain your placement. </a:t>
            </a:r>
          </a:p>
          <a:p>
            <a:pPr marL="342900" indent="-342900">
              <a:buAutoNum type="alphaLcParenR"/>
            </a:pPr>
            <a:r>
              <a:rPr lang="en-GB" dirty="0"/>
              <a:t>0</a:t>
            </a:r>
          </a:p>
          <a:p>
            <a:pPr marL="342900" indent="-342900">
              <a:buAutoNum type="alphaLcParenR"/>
            </a:pPr>
            <a:r>
              <a:rPr lang="en-GB" dirty="0"/>
              <a:t>7</a:t>
            </a:r>
          </a:p>
          <a:p>
            <a:pPr marL="342900" indent="-342900">
              <a:buAutoNum type="alphaLcParenR"/>
            </a:pPr>
            <a:r>
              <a:rPr lang="en-GB" dirty="0"/>
              <a:t>-7</a:t>
            </a:r>
          </a:p>
        </p:txBody>
      </p:sp>
      <p:grpSp>
        <p:nvGrpSpPr>
          <p:cNvPr id="9" name="Group 8">
            <a:extLst>
              <a:ext uri="{FF2B5EF4-FFF2-40B4-BE49-F238E27FC236}">
                <a16:creationId xmlns:a16="http://schemas.microsoft.com/office/drawing/2014/main" id="{2775E3BF-924B-2847-95F3-838DCD2E1860}"/>
              </a:ext>
            </a:extLst>
          </p:cNvPr>
          <p:cNvGrpSpPr/>
          <p:nvPr/>
        </p:nvGrpSpPr>
        <p:grpSpPr>
          <a:xfrm>
            <a:off x="1253836" y="3963736"/>
            <a:ext cx="9462655" cy="711928"/>
            <a:chOff x="1253836" y="3963736"/>
            <a:chExt cx="9462655" cy="711928"/>
          </a:xfrm>
        </p:grpSpPr>
        <p:pic>
          <p:nvPicPr>
            <p:cNvPr id="6" name="Google Shape;310;p18">
              <a:extLst>
                <a:ext uri="{FF2B5EF4-FFF2-40B4-BE49-F238E27FC236}">
                  <a16:creationId xmlns:a16="http://schemas.microsoft.com/office/drawing/2014/main" id="{97CCA3F7-7029-D84D-8537-A15CC82A0681}"/>
                </a:ext>
              </a:extLst>
            </p:cNvPr>
            <p:cNvPicPr preferRelativeResize="0"/>
            <p:nvPr/>
          </p:nvPicPr>
          <p:blipFill>
            <a:blip r:embed="rId3">
              <a:alphaModFix/>
            </a:blip>
            <a:stretch>
              <a:fillRect/>
            </a:stretch>
          </p:blipFill>
          <p:spPr>
            <a:xfrm>
              <a:off x="1565564" y="3963736"/>
              <a:ext cx="8839200" cy="294640"/>
            </a:xfrm>
            <a:prstGeom prst="rect">
              <a:avLst/>
            </a:prstGeom>
            <a:noFill/>
            <a:ln>
              <a:noFill/>
            </a:ln>
          </p:spPr>
        </p:pic>
        <p:sp>
          <p:nvSpPr>
            <p:cNvPr id="7" name="TextBox 6">
              <a:extLst>
                <a:ext uri="{FF2B5EF4-FFF2-40B4-BE49-F238E27FC236}">
                  <a16:creationId xmlns:a16="http://schemas.microsoft.com/office/drawing/2014/main" id="{E5BF8940-45F1-DE40-AF43-94B294F9D27C}"/>
                </a:ext>
              </a:extLst>
            </p:cNvPr>
            <p:cNvSpPr txBox="1"/>
            <p:nvPr/>
          </p:nvSpPr>
          <p:spPr>
            <a:xfrm>
              <a:off x="1253836" y="4306332"/>
              <a:ext cx="623455" cy="369332"/>
            </a:xfrm>
            <a:prstGeom prst="rect">
              <a:avLst/>
            </a:prstGeom>
            <a:noFill/>
          </p:spPr>
          <p:txBody>
            <a:bodyPr wrap="square">
              <a:spAutoFit/>
            </a:bodyPr>
            <a:lstStyle/>
            <a:p>
              <a:pPr algn="ctr"/>
              <a:r>
                <a:rPr lang="en-GB" dirty="0">
                  <a:latin typeface="Century Gothic" panose="020B0502020202020204" pitchFamily="34" charset="0"/>
                </a:rPr>
                <a:t>-10</a:t>
              </a:r>
            </a:p>
          </p:txBody>
        </p:sp>
        <p:sp>
          <p:nvSpPr>
            <p:cNvPr id="8" name="TextBox 7">
              <a:extLst>
                <a:ext uri="{FF2B5EF4-FFF2-40B4-BE49-F238E27FC236}">
                  <a16:creationId xmlns:a16="http://schemas.microsoft.com/office/drawing/2014/main" id="{6DF55153-61B3-124A-B0AD-2DA3A88F9ED6}"/>
                </a:ext>
              </a:extLst>
            </p:cNvPr>
            <p:cNvSpPr txBox="1"/>
            <p:nvPr/>
          </p:nvSpPr>
          <p:spPr>
            <a:xfrm>
              <a:off x="10093036" y="4258376"/>
              <a:ext cx="623455" cy="369332"/>
            </a:xfrm>
            <a:prstGeom prst="rect">
              <a:avLst/>
            </a:prstGeom>
            <a:noFill/>
          </p:spPr>
          <p:txBody>
            <a:bodyPr wrap="square">
              <a:spAutoFit/>
            </a:bodyPr>
            <a:lstStyle/>
            <a:p>
              <a:pPr algn="ctr"/>
              <a:r>
                <a:rPr lang="en-GB" dirty="0">
                  <a:latin typeface="Century Gothic" panose="020B0502020202020204" pitchFamily="34" charset="0"/>
                </a:rPr>
                <a:t>10</a:t>
              </a:r>
            </a:p>
          </p:txBody>
        </p:sp>
      </p:grpSp>
    </p:spTree>
    <p:extLst>
      <p:ext uri="{BB962C8B-B14F-4D97-AF65-F5344CB8AC3E}">
        <p14:creationId xmlns:p14="http://schemas.microsoft.com/office/powerpoint/2010/main" val="283455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270281"/>
          </a:xfrm>
        </p:spPr>
        <p:txBody>
          <a:bodyPr/>
          <a:lstStyle/>
          <a:p>
            <a:r>
              <a:rPr lang="en-GB" b="1" dirty="0"/>
              <a:t>What temperature is shown? </a:t>
            </a:r>
          </a:p>
          <a:p>
            <a:r>
              <a:rPr lang="en-GB" b="1" dirty="0"/>
              <a:t>How do you know?</a:t>
            </a:r>
          </a:p>
        </p:txBody>
      </p:sp>
      <p:grpSp>
        <p:nvGrpSpPr>
          <p:cNvPr id="6" name="Group 5">
            <a:extLst>
              <a:ext uri="{FF2B5EF4-FFF2-40B4-BE49-F238E27FC236}">
                <a16:creationId xmlns:a16="http://schemas.microsoft.com/office/drawing/2014/main" id="{021F213D-4A0D-DC4A-B121-16487A6AF951}"/>
              </a:ext>
            </a:extLst>
          </p:cNvPr>
          <p:cNvGrpSpPr/>
          <p:nvPr/>
        </p:nvGrpSpPr>
        <p:grpSpPr>
          <a:xfrm>
            <a:off x="5166360" y="849734"/>
            <a:ext cx="1859279" cy="5719495"/>
            <a:chOff x="6539345" y="673204"/>
            <a:chExt cx="1859279" cy="5719495"/>
          </a:xfrm>
        </p:grpSpPr>
        <p:sp>
          <p:nvSpPr>
            <p:cNvPr id="7" name="Rectangle 6">
              <a:extLst>
                <a:ext uri="{FF2B5EF4-FFF2-40B4-BE49-F238E27FC236}">
                  <a16:creationId xmlns:a16="http://schemas.microsoft.com/office/drawing/2014/main" id="{48B0166E-8EC8-C446-BC59-9A5F399D3308}"/>
                </a:ext>
              </a:extLst>
            </p:cNvPr>
            <p:cNvSpPr/>
            <p:nvPr/>
          </p:nvSpPr>
          <p:spPr>
            <a:xfrm>
              <a:off x="7236821" y="4835236"/>
              <a:ext cx="408905" cy="562126"/>
            </a:xfrm>
            <a:prstGeom prst="rect">
              <a:avLst/>
            </a:prstGeom>
            <a:solidFill>
              <a:srgbClr val="FF1644"/>
            </a:solidFill>
            <a:ln>
              <a:solidFill>
                <a:srgbClr val="FF1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alendar&#10;&#10;Description automatically generated with low confidence">
              <a:extLst>
                <a:ext uri="{FF2B5EF4-FFF2-40B4-BE49-F238E27FC236}">
                  <a16:creationId xmlns:a16="http://schemas.microsoft.com/office/drawing/2014/main" id="{E7E593ED-9881-DA42-8C2B-B7C0F5B21FE1}"/>
                </a:ext>
              </a:extLst>
            </p:cNvPr>
            <p:cNvPicPr>
              <a:picLocks noChangeAspect="1"/>
            </p:cNvPicPr>
            <p:nvPr/>
          </p:nvPicPr>
          <p:blipFill>
            <a:blip r:embed="rId3"/>
            <a:stretch>
              <a:fillRect/>
            </a:stretch>
          </p:blipFill>
          <p:spPr>
            <a:xfrm>
              <a:off x="6539345" y="673204"/>
              <a:ext cx="1859279" cy="5719495"/>
            </a:xfrm>
            <a:prstGeom prst="rect">
              <a:avLst/>
            </a:prstGeom>
          </p:spPr>
        </p:pic>
      </p:grpSp>
    </p:spTree>
    <p:extLst>
      <p:ext uri="{BB962C8B-B14F-4D97-AF65-F5344CB8AC3E}">
        <p14:creationId xmlns:p14="http://schemas.microsoft.com/office/powerpoint/2010/main" val="22791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Odd one out</a:t>
            </a:r>
          </a:p>
          <a:p>
            <a:pPr>
              <a:lnSpc>
                <a:spcPct val="110000"/>
              </a:lnSpc>
            </a:pPr>
            <a:r>
              <a:rPr lang="en-GB" dirty="0"/>
              <a:t>Let’s Learn</a:t>
            </a:r>
          </a:p>
          <a:p>
            <a:pPr>
              <a:lnSpc>
                <a:spcPct val="110000"/>
              </a:lnSpc>
            </a:pPr>
            <a:r>
              <a:rPr lang="en-GB" dirty="0"/>
              <a:t>Follow Me – Thermometer </a:t>
            </a:r>
          </a:p>
          <a:p>
            <a:pPr>
              <a:lnSpc>
                <a:spcPct val="110000"/>
              </a:lnSpc>
            </a:pPr>
            <a:r>
              <a:rPr lang="en-GB" dirty="0"/>
              <a:t>Your Turn (1) – Thermometer </a:t>
            </a:r>
          </a:p>
          <a:p>
            <a:pPr>
              <a:lnSpc>
                <a:spcPct val="110000"/>
              </a:lnSpc>
            </a:pPr>
            <a:r>
              <a:rPr lang="en-GB" dirty="0"/>
              <a:t>Follow Me – Sea level</a:t>
            </a:r>
          </a:p>
          <a:p>
            <a:pPr>
              <a:lnSpc>
                <a:spcPct val="110000"/>
              </a:lnSpc>
            </a:pPr>
            <a:r>
              <a:rPr lang="en-GB" dirty="0"/>
              <a:t>Your Turn (2) – Sea level</a:t>
            </a:r>
          </a:p>
          <a:p>
            <a:pPr>
              <a:lnSpc>
                <a:spcPct val="110000"/>
              </a:lnSpc>
            </a:pPr>
            <a:r>
              <a:rPr lang="en-GB" dirty="0"/>
              <a:t>Follow Me – Money</a:t>
            </a:r>
          </a:p>
          <a:p>
            <a:pPr>
              <a:lnSpc>
                <a:spcPct val="110000"/>
              </a:lnSpc>
            </a:pPr>
            <a:r>
              <a:rPr lang="en-GB" dirty="0"/>
              <a:t>Your Turn (3) – Money</a:t>
            </a:r>
          </a:p>
          <a:p>
            <a:pPr>
              <a:lnSpc>
                <a:spcPct val="110000"/>
              </a:lnSpc>
            </a:pPr>
            <a:r>
              <a:rPr lang="en-GB" dirty="0"/>
              <a:t>Let’s Reflect </a:t>
            </a:r>
          </a:p>
          <a:p>
            <a:pPr>
              <a:lnSpc>
                <a:spcPct val="110000"/>
              </a:lnSpc>
            </a:pPr>
            <a:r>
              <a:rPr lang="en-GB" dirty="0"/>
              <a:t>Support Slides – Based on negative numbers </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701684"/>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Negative numbers are less than or below zero. </a:t>
            </a:r>
          </a:p>
          <a:p>
            <a:pPr>
              <a:lnSpc>
                <a:spcPct val="150000"/>
              </a:lnSpc>
            </a:pPr>
            <a:r>
              <a:rPr lang="en-GB" dirty="0">
                <a:solidFill>
                  <a:srgbClr val="222222"/>
                </a:solidFill>
                <a:latin typeface="Century Gothic" panose="020B0502020202020204" pitchFamily="34" charset="0"/>
              </a:rPr>
              <a:t>Positive numbers are greater than or above zero.</a:t>
            </a:r>
          </a:p>
          <a:p>
            <a:pPr>
              <a:lnSpc>
                <a:spcPct val="150000"/>
              </a:lnSpc>
            </a:pPr>
            <a:r>
              <a:rPr lang="en-GB" dirty="0">
                <a:solidFill>
                  <a:srgbClr val="222222"/>
                </a:solidFill>
                <a:latin typeface="Century Gothic" panose="020B0502020202020204" pitchFamily="34" charset="0"/>
              </a:rPr>
              <a:t>For positive and negative numbers, the larger the number, the further away from zero it is. (34 is further from zero than 2 and -34 is further from zero than -2).</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511318848"/>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integer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dirty="0"/>
              <a:t>The temperature is 1</a:t>
            </a:r>
            <a:r>
              <a:rPr lang="en-GB" baseline="30000" dirty="0"/>
              <a:t>o</a:t>
            </a:r>
            <a:r>
              <a:rPr lang="en-GB" dirty="0"/>
              <a:t>C.</a:t>
            </a:r>
          </a:p>
          <a:p>
            <a:r>
              <a:rPr lang="en-GB" dirty="0"/>
              <a:t>Then temperature falls by 3</a:t>
            </a:r>
            <a:r>
              <a:rPr lang="en-GB" baseline="30000" dirty="0"/>
              <a:t>o</a:t>
            </a:r>
            <a:r>
              <a:rPr lang="en-GB" dirty="0"/>
              <a:t>C.</a:t>
            </a:r>
          </a:p>
          <a:p>
            <a:r>
              <a:rPr lang="en-GB" b="1" dirty="0"/>
              <a:t>What is the new temperature?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-3</a:t>
            </a:r>
            <a:r>
              <a:rPr lang="en-GB" baseline="30000" dirty="0"/>
              <a:t>o</a:t>
            </a:r>
            <a:r>
              <a:rPr lang="en-GB" dirty="0"/>
              <a:t>C</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2</a:t>
            </a:r>
            <a:r>
              <a:rPr lang="en-GB" baseline="30000" dirty="0"/>
              <a:t>o</a:t>
            </a:r>
            <a:r>
              <a:rPr lang="en-GB" dirty="0"/>
              <a:t>C</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-4</a:t>
            </a:r>
            <a:r>
              <a:rPr lang="en-GB" baseline="30000" dirty="0"/>
              <a:t>o</a:t>
            </a:r>
            <a:r>
              <a:rPr lang="en-GB" dirty="0"/>
              <a:t>C</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-2</a:t>
            </a:r>
            <a:r>
              <a:rPr lang="en-GB" baseline="30000" dirty="0"/>
              <a:t>o</a:t>
            </a:r>
            <a:r>
              <a:rPr lang="en-GB" dirty="0"/>
              <a:t>C</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read and interpret negative numbers in context</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12177"/>
          </a:xfrm>
        </p:spPr>
        <p:txBody>
          <a:bodyPr/>
          <a:lstStyle/>
          <a:p>
            <a:r>
              <a:rPr lang="en-GB" b="1" dirty="0"/>
              <a:t>Which is the odd one out? </a:t>
            </a:r>
          </a:p>
          <a:p>
            <a:r>
              <a:rPr lang="en-GB" dirty="0"/>
              <a:t>Explain your answer.</a:t>
            </a:r>
          </a:p>
        </p:txBody>
      </p:sp>
      <p:sp>
        <p:nvSpPr>
          <p:cNvPr id="4" name="TextBox 3">
            <a:extLst>
              <a:ext uri="{FF2B5EF4-FFF2-40B4-BE49-F238E27FC236}">
                <a16:creationId xmlns:a16="http://schemas.microsoft.com/office/drawing/2014/main" id="{45CD5C78-465C-5242-91D6-171934B5A0AA}"/>
              </a:ext>
            </a:extLst>
          </p:cNvPr>
          <p:cNvSpPr txBox="1"/>
          <p:nvPr/>
        </p:nvSpPr>
        <p:spPr>
          <a:xfrm>
            <a:off x="192067" y="5989413"/>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place value chart is the odd one out. It shows 0.3, which is a positive number.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1" name="Group 20">
            <a:extLst>
              <a:ext uri="{FF2B5EF4-FFF2-40B4-BE49-F238E27FC236}">
                <a16:creationId xmlns:a16="http://schemas.microsoft.com/office/drawing/2014/main" id="{BFCA3F52-6FE0-9941-80BE-299BA169194E}"/>
              </a:ext>
            </a:extLst>
          </p:cNvPr>
          <p:cNvGrpSpPr/>
          <p:nvPr/>
        </p:nvGrpSpPr>
        <p:grpSpPr>
          <a:xfrm>
            <a:off x="4117854" y="4361810"/>
            <a:ext cx="6926202" cy="1340363"/>
            <a:chOff x="4503799" y="993010"/>
            <a:chExt cx="6926202" cy="1340363"/>
          </a:xfrm>
        </p:grpSpPr>
        <p:grpSp>
          <p:nvGrpSpPr>
            <p:cNvPr id="7" name="Google Shape;328;p19">
              <a:extLst>
                <a:ext uri="{FF2B5EF4-FFF2-40B4-BE49-F238E27FC236}">
                  <a16:creationId xmlns:a16="http://schemas.microsoft.com/office/drawing/2014/main" id="{8885E35D-780A-8445-BCCB-A33EAF5E4A0F}"/>
                </a:ext>
              </a:extLst>
            </p:cNvPr>
            <p:cNvGrpSpPr/>
            <p:nvPr/>
          </p:nvGrpSpPr>
          <p:grpSpPr>
            <a:xfrm>
              <a:off x="4503799" y="1669674"/>
              <a:ext cx="6926202" cy="663699"/>
              <a:chOff x="152400" y="2634211"/>
              <a:chExt cx="8839200" cy="967770"/>
            </a:xfrm>
          </p:grpSpPr>
          <p:pic>
            <p:nvPicPr>
              <p:cNvPr id="8" name="Google Shape;329;p19">
                <a:extLst>
                  <a:ext uri="{FF2B5EF4-FFF2-40B4-BE49-F238E27FC236}">
                    <a16:creationId xmlns:a16="http://schemas.microsoft.com/office/drawing/2014/main" id="{3689FEC5-A780-DE4E-AA47-E2CDE0526E3F}"/>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3" name="Google Shape;334;p19">
                <a:extLst>
                  <a:ext uri="{FF2B5EF4-FFF2-40B4-BE49-F238E27FC236}">
                    <a16:creationId xmlns:a16="http://schemas.microsoft.com/office/drawing/2014/main" id="{C4C30276-7AA2-9A47-8D38-3DAD94F968AB}"/>
                  </a:ext>
                </a:extLst>
              </p:cNvPr>
              <p:cNvSpPr txBox="1"/>
              <p:nvPr/>
            </p:nvSpPr>
            <p:spPr>
              <a:xfrm>
                <a:off x="3377758" y="2928850"/>
                <a:ext cx="621758" cy="6731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a:t>
                </a:r>
                <a:endParaRPr sz="1800" dirty="0">
                  <a:latin typeface="Nunito Sans"/>
                  <a:ea typeface="Nunito Sans"/>
                  <a:cs typeface="Nunito Sans"/>
                  <a:sym typeface="Nunito Sans"/>
                </a:endParaRPr>
              </a:p>
            </p:txBody>
          </p:sp>
          <p:sp>
            <p:nvSpPr>
              <p:cNvPr id="14" name="Google Shape;335;p19">
                <a:extLst>
                  <a:ext uri="{FF2B5EF4-FFF2-40B4-BE49-F238E27FC236}">
                    <a16:creationId xmlns:a16="http://schemas.microsoft.com/office/drawing/2014/main" id="{35751381-2682-9842-AEDD-106BA0D3CB44}"/>
                  </a:ext>
                </a:extLst>
              </p:cNvPr>
              <p:cNvSpPr txBox="1"/>
              <p:nvPr/>
            </p:nvSpPr>
            <p:spPr>
              <a:xfrm>
                <a:off x="4398300"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Nunito Sans"/>
                    <a:ea typeface="Nunito Sans"/>
                    <a:cs typeface="Nunito Sans"/>
                    <a:sym typeface="Nunito Sans"/>
                  </a:rPr>
                  <a:t>0</a:t>
                </a:r>
                <a:endParaRPr sz="1800" dirty="0">
                  <a:latin typeface="Nunito Sans"/>
                  <a:ea typeface="Nunito Sans"/>
                  <a:cs typeface="Nunito Sans"/>
                  <a:sym typeface="Nunito Sans"/>
                </a:endParaRPr>
              </a:p>
            </p:txBody>
          </p:sp>
          <p:sp>
            <p:nvSpPr>
              <p:cNvPr id="15" name="Google Shape;336;p19">
                <a:extLst>
                  <a:ext uri="{FF2B5EF4-FFF2-40B4-BE49-F238E27FC236}">
                    <a16:creationId xmlns:a16="http://schemas.microsoft.com/office/drawing/2014/main" id="{0755BEC4-A99F-4647-915E-328C0A47A458}"/>
                  </a:ext>
                </a:extLst>
              </p:cNvPr>
              <p:cNvSpPr txBox="1"/>
              <p:nvPr/>
            </p:nvSpPr>
            <p:spPr>
              <a:xfrm>
                <a:off x="5280025" y="2928850"/>
                <a:ext cx="347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1</a:t>
                </a:r>
                <a:endParaRPr sz="1800" dirty="0">
                  <a:latin typeface="Nunito Sans"/>
                  <a:ea typeface="Nunito Sans"/>
                  <a:cs typeface="Nunito Sans"/>
                  <a:sym typeface="Nunito Sans"/>
                </a:endParaRPr>
              </a:p>
            </p:txBody>
          </p:sp>
        </p:grpSp>
        <p:sp>
          <p:nvSpPr>
            <p:cNvPr id="20" name="Right Arrow 19">
              <a:extLst>
                <a:ext uri="{FF2B5EF4-FFF2-40B4-BE49-F238E27FC236}">
                  <a16:creationId xmlns:a16="http://schemas.microsoft.com/office/drawing/2014/main" id="{30E5A90D-7F89-4B46-848A-8E778C9D1439}"/>
                </a:ext>
              </a:extLst>
            </p:cNvPr>
            <p:cNvSpPr/>
            <p:nvPr/>
          </p:nvSpPr>
          <p:spPr>
            <a:xfrm rot="5400000">
              <a:off x="5569410" y="1113476"/>
              <a:ext cx="650660" cy="409728"/>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a:extLst>
              <a:ext uri="{FF2B5EF4-FFF2-40B4-BE49-F238E27FC236}">
                <a16:creationId xmlns:a16="http://schemas.microsoft.com/office/drawing/2014/main" id="{DA055847-A4A3-D441-9E25-9DAB52CEC0CF}"/>
              </a:ext>
            </a:extLst>
          </p:cNvPr>
          <p:cNvGrpSpPr/>
          <p:nvPr/>
        </p:nvGrpSpPr>
        <p:grpSpPr>
          <a:xfrm>
            <a:off x="6096000" y="1114215"/>
            <a:ext cx="5825398" cy="1699520"/>
            <a:chOff x="6245514" y="855883"/>
            <a:chExt cx="5825398" cy="1699520"/>
          </a:xfrm>
        </p:grpSpPr>
        <p:pic>
          <p:nvPicPr>
            <p:cNvPr id="6" name="Picture 5" descr="Timeline&#10;&#10;Description automatically generated with low confidence">
              <a:extLst>
                <a:ext uri="{FF2B5EF4-FFF2-40B4-BE49-F238E27FC236}">
                  <a16:creationId xmlns:a16="http://schemas.microsoft.com/office/drawing/2014/main" id="{CCCE1353-E532-C340-B927-6861D08FD43E}"/>
                </a:ext>
              </a:extLst>
            </p:cNvPr>
            <p:cNvPicPr>
              <a:picLocks noChangeAspect="1"/>
            </p:cNvPicPr>
            <p:nvPr/>
          </p:nvPicPr>
          <p:blipFill>
            <a:blip r:embed="rId4"/>
            <a:stretch>
              <a:fillRect/>
            </a:stretch>
          </p:blipFill>
          <p:spPr>
            <a:xfrm>
              <a:off x="6245514" y="855883"/>
              <a:ext cx="5825398" cy="1699520"/>
            </a:xfrm>
            <a:prstGeom prst="rect">
              <a:avLst/>
            </a:prstGeom>
          </p:spPr>
        </p:pic>
        <p:pic>
          <p:nvPicPr>
            <p:cNvPr id="22" name="Picture 21" descr="Shape, circle&#10;&#10;Description automatically generated">
              <a:extLst>
                <a:ext uri="{FF2B5EF4-FFF2-40B4-BE49-F238E27FC236}">
                  <a16:creationId xmlns:a16="http://schemas.microsoft.com/office/drawing/2014/main" id="{E47F97FB-EBE7-9443-B7A8-63D962778EC9}"/>
                </a:ext>
              </a:extLst>
            </p:cNvPr>
            <p:cNvPicPr>
              <a:picLocks noChangeAspect="1"/>
            </p:cNvPicPr>
            <p:nvPr/>
          </p:nvPicPr>
          <p:blipFill>
            <a:blip r:embed="rId5"/>
            <a:stretch>
              <a:fillRect/>
            </a:stretch>
          </p:blipFill>
          <p:spPr>
            <a:xfrm>
              <a:off x="9321942" y="1396765"/>
              <a:ext cx="363371" cy="363371"/>
            </a:xfrm>
            <a:prstGeom prst="rect">
              <a:avLst/>
            </a:prstGeom>
          </p:spPr>
        </p:pic>
        <p:pic>
          <p:nvPicPr>
            <p:cNvPr id="23" name="Picture 22" descr="Shape, circle&#10;&#10;Description automatically generated">
              <a:extLst>
                <a:ext uri="{FF2B5EF4-FFF2-40B4-BE49-F238E27FC236}">
                  <a16:creationId xmlns:a16="http://schemas.microsoft.com/office/drawing/2014/main" id="{8C80E4FE-2FE2-2C47-B2E8-DCC0BB33AC0E}"/>
                </a:ext>
              </a:extLst>
            </p:cNvPr>
            <p:cNvPicPr>
              <a:picLocks noChangeAspect="1"/>
            </p:cNvPicPr>
            <p:nvPr/>
          </p:nvPicPr>
          <p:blipFill>
            <a:blip r:embed="rId5"/>
            <a:stretch>
              <a:fillRect/>
            </a:stretch>
          </p:blipFill>
          <p:spPr>
            <a:xfrm>
              <a:off x="9999828" y="1396765"/>
              <a:ext cx="363371" cy="363371"/>
            </a:xfrm>
            <a:prstGeom prst="rect">
              <a:avLst/>
            </a:prstGeom>
          </p:spPr>
        </p:pic>
        <p:pic>
          <p:nvPicPr>
            <p:cNvPr id="24" name="Picture 23" descr="Shape, circle&#10;&#10;Description automatically generated">
              <a:extLst>
                <a:ext uri="{FF2B5EF4-FFF2-40B4-BE49-F238E27FC236}">
                  <a16:creationId xmlns:a16="http://schemas.microsoft.com/office/drawing/2014/main" id="{AF7D1A86-5F4D-684E-B430-5B1BEA8A42B9}"/>
                </a:ext>
              </a:extLst>
            </p:cNvPr>
            <p:cNvPicPr>
              <a:picLocks noChangeAspect="1"/>
            </p:cNvPicPr>
            <p:nvPr/>
          </p:nvPicPr>
          <p:blipFill>
            <a:blip r:embed="rId5"/>
            <a:stretch>
              <a:fillRect/>
            </a:stretch>
          </p:blipFill>
          <p:spPr>
            <a:xfrm>
              <a:off x="9701102" y="1975601"/>
              <a:ext cx="363371" cy="363371"/>
            </a:xfrm>
            <a:prstGeom prst="rect">
              <a:avLst/>
            </a:prstGeom>
          </p:spPr>
        </p:pic>
      </p:grpSp>
      <p:grpSp>
        <p:nvGrpSpPr>
          <p:cNvPr id="35" name="Group 34">
            <a:extLst>
              <a:ext uri="{FF2B5EF4-FFF2-40B4-BE49-F238E27FC236}">
                <a16:creationId xmlns:a16="http://schemas.microsoft.com/office/drawing/2014/main" id="{1FB63664-2934-394C-870A-A50457711E54}"/>
              </a:ext>
            </a:extLst>
          </p:cNvPr>
          <p:cNvGrpSpPr/>
          <p:nvPr/>
        </p:nvGrpSpPr>
        <p:grpSpPr>
          <a:xfrm>
            <a:off x="749481" y="2643660"/>
            <a:ext cx="4462447" cy="1495303"/>
            <a:chOff x="960415" y="3005471"/>
            <a:chExt cx="4462447" cy="1495303"/>
          </a:xfrm>
        </p:grpSpPr>
        <p:pic>
          <p:nvPicPr>
            <p:cNvPr id="26" name="Google Shape;124;p10">
              <a:extLst>
                <a:ext uri="{FF2B5EF4-FFF2-40B4-BE49-F238E27FC236}">
                  <a16:creationId xmlns:a16="http://schemas.microsoft.com/office/drawing/2014/main" id="{E01F0B4C-1260-EA40-A62F-A6D76D62C375}"/>
                </a:ext>
              </a:extLst>
            </p:cNvPr>
            <p:cNvPicPr preferRelativeResize="0"/>
            <p:nvPr/>
          </p:nvPicPr>
          <p:blipFill>
            <a:blip r:embed="rId6">
              <a:alphaModFix/>
            </a:blip>
            <a:stretch>
              <a:fillRect/>
            </a:stretch>
          </p:blipFill>
          <p:spPr>
            <a:xfrm>
              <a:off x="3845977" y="3382086"/>
              <a:ext cx="755660" cy="377831"/>
            </a:xfrm>
            <a:prstGeom prst="rect">
              <a:avLst/>
            </a:prstGeom>
            <a:noFill/>
            <a:ln>
              <a:noFill/>
            </a:ln>
          </p:spPr>
        </p:pic>
        <p:pic>
          <p:nvPicPr>
            <p:cNvPr id="27" name="Google Shape;125;p10">
              <a:extLst>
                <a:ext uri="{FF2B5EF4-FFF2-40B4-BE49-F238E27FC236}">
                  <a16:creationId xmlns:a16="http://schemas.microsoft.com/office/drawing/2014/main" id="{8AF87936-AE53-4044-A81F-B3F4FB70D0FE}"/>
                </a:ext>
              </a:extLst>
            </p:cNvPr>
            <p:cNvPicPr preferRelativeResize="0"/>
            <p:nvPr/>
          </p:nvPicPr>
          <p:blipFill>
            <a:blip r:embed="rId7">
              <a:alphaModFix/>
            </a:blip>
            <a:stretch>
              <a:fillRect/>
            </a:stretch>
          </p:blipFill>
          <p:spPr>
            <a:xfrm>
              <a:off x="4667202" y="3005471"/>
              <a:ext cx="755660" cy="755662"/>
            </a:xfrm>
            <a:prstGeom prst="rect">
              <a:avLst/>
            </a:prstGeom>
            <a:noFill/>
            <a:ln>
              <a:noFill/>
            </a:ln>
          </p:spPr>
        </p:pic>
        <p:pic>
          <p:nvPicPr>
            <p:cNvPr id="28" name="Google Shape;133;p10">
              <a:extLst>
                <a:ext uri="{FF2B5EF4-FFF2-40B4-BE49-F238E27FC236}">
                  <a16:creationId xmlns:a16="http://schemas.microsoft.com/office/drawing/2014/main" id="{A3FB0126-CB7D-C94F-9CF7-25463D8C4DFF}"/>
                </a:ext>
              </a:extLst>
            </p:cNvPr>
            <p:cNvPicPr preferRelativeResize="0"/>
            <p:nvPr/>
          </p:nvPicPr>
          <p:blipFill>
            <a:blip r:embed="rId8">
              <a:alphaModFix/>
            </a:blip>
            <a:stretch>
              <a:fillRect/>
            </a:stretch>
          </p:blipFill>
          <p:spPr>
            <a:xfrm>
              <a:off x="3402572" y="3382086"/>
              <a:ext cx="377830" cy="377831"/>
            </a:xfrm>
            <a:prstGeom prst="rect">
              <a:avLst/>
            </a:prstGeom>
            <a:noFill/>
            <a:ln>
              <a:noFill/>
            </a:ln>
          </p:spPr>
        </p:pic>
        <p:grpSp>
          <p:nvGrpSpPr>
            <p:cNvPr id="32" name="Group 31">
              <a:extLst>
                <a:ext uri="{FF2B5EF4-FFF2-40B4-BE49-F238E27FC236}">
                  <a16:creationId xmlns:a16="http://schemas.microsoft.com/office/drawing/2014/main" id="{D39D5FEE-95BE-8846-8A1C-3621E2DAD300}"/>
                </a:ext>
              </a:extLst>
            </p:cNvPr>
            <p:cNvGrpSpPr/>
            <p:nvPr/>
          </p:nvGrpSpPr>
          <p:grpSpPr>
            <a:xfrm rot="10800000">
              <a:off x="960415" y="3745112"/>
              <a:ext cx="2020290" cy="755662"/>
              <a:chOff x="1338245" y="2927606"/>
              <a:chExt cx="2020290" cy="755662"/>
            </a:xfrm>
          </p:grpSpPr>
          <p:pic>
            <p:nvPicPr>
              <p:cNvPr id="29" name="Google Shape;124;p10">
                <a:extLst>
                  <a:ext uri="{FF2B5EF4-FFF2-40B4-BE49-F238E27FC236}">
                    <a16:creationId xmlns:a16="http://schemas.microsoft.com/office/drawing/2014/main" id="{8F09695D-564A-4E46-BFBB-1942AB3FA55E}"/>
                  </a:ext>
                </a:extLst>
              </p:cNvPr>
              <p:cNvPicPr preferRelativeResize="0"/>
              <p:nvPr/>
            </p:nvPicPr>
            <p:blipFill>
              <a:blip r:embed="rId6">
                <a:alphaModFix/>
              </a:blip>
              <a:stretch>
                <a:fillRect/>
              </a:stretch>
            </p:blipFill>
            <p:spPr>
              <a:xfrm>
                <a:off x="1781650" y="3304221"/>
                <a:ext cx="755660" cy="377831"/>
              </a:xfrm>
              <a:prstGeom prst="rect">
                <a:avLst/>
              </a:prstGeom>
              <a:noFill/>
              <a:ln>
                <a:noFill/>
              </a:ln>
            </p:spPr>
          </p:pic>
          <p:pic>
            <p:nvPicPr>
              <p:cNvPr id="30" name="Google Shape;125;p10">
                <a:extLst>
                  <a:ext uri="{FF2B5EF4-FFF2-40B4-BE49-F238E27FC236}">
                    <a16:creationId xmlns:a16="http://schemas.microsoft.com/office/drawing/2014/main" id="{B4149EFD-2874-B845-8FA8-D6FAAEEC06D4}"/>
                  </a:ext>
                </a:extLst>
              </p:cNvPr>
              <p:cNvPicPr preferRelativeResize="0"/>
              <p:nvPr/>
            </p:nvPicPr>
            <p:blipFill>
              <a:blip r:embed="rId7">
                <a:alphaModFix/>
              </a:blip>
              <a:stretch>
                <a:fillRect/>
              </a:stretch>
            </p:blipFill>
            <p:spPr>
              <a:xfrm>
                <a:off x="2602875" y="2927606"/>
                <a:ext cx="755660" cy="755662"/>
              </a:xfrm>
              <a:prstGeom prst="rect">
                <a:avLst/>
              </a:prstGeom>
              <a:noFill/>
              <a:ln>
                <a:noFill/>
              </a:ln>
            </p:spPr>
          </p:pic>
          <p:pic>
            <p:nvPicPr>
              <p:cNvPr id="31" name="Google Shape;133;p10">
                <a:extLst>
                  <a:ext uri="{FF2B5EF4-FFF2-40B4-BE49-F238E27FC236}">
                    <a16:creationId xmlns:a16="http://schemas.microsoft.com/office/drawing/2014/main" id="{A01DEEC8-032A-214E-BD48-8F56302DEC43}"/>
                  </a:ext>
                </a:extLst>
              </p:cNvPr>
              <p:cNvPicPr preferRelativeResize="0"/>
              <p:nvPr/>
            </p:nvPicPr>
            <p:blipFill>
              <a:blip r:embed="rId8">
                <a:alphaModFix/>
              </a:blip>
              <a:stretch>
                <a:fillRect/>
              </a:stretch>
            </p:blipFill>
            <p:spPr>
              <a:xfrm>
                <a:off x="1338245" y="3304221"/>
                <a:ext cx="377830" cy="377831"/>
              </a:xfrm>
              <a:prstGeom prst="rect">
                <a:avLst/>
              </a:prstGeom>
              <a:noFill/>
              <a:ln>
                <a:noFill/>
              </a:ln>
            </p:spPr>
          </p:pic>
        </p:grpSp>
        <p:sp>
          <p:nvSpPr>
            <p:cNvPr id="34" name="TextBox 33">
              <a:extLst>
                <a:ext uri="{FF2B5EF4-FFF2-40B4-BE49-F238E27FC236}">
                  <a16:creationId xmlns:a16="http://schemas.microsoft.com/office/drawing/2014/main" id="{86A54CCB-E73C-3247-A7E6-F02A0F449CD7}"/>
                </a:ext>
              </a:extLst>
            </p:cNvPr>
            <p:cNvSpPr txBox="1"/>
            <p:nvPr/>
          </p:nvSpPr>
          <p:spPr>
            <a:xfrm>
              <a:off x="3048000" y="3489010"/>
              <a:ext cx="354572" cy="461665"/>
            </a:xfrm>
            <a:prstGeom prst="rect">
              <a:avLst/>
            </a:prstGeom>
            <a:noFill/>
          </p:spPr>
          <p:txBody>
            <a:bodyPr wrap="square">
              <a:spAutoFit/>
            </a:bodyPr>
            <a:lstStyle/>
            <a:p>
              <a:r>
                <a:rPr lang="en-GB" sz="2400" dirty="0">
                  <a:solidFill>
                    <a:srgbClr val="222222"/>
                  </a:solidFill>
                </a:rPr>
                <a:t>0</a:t>
              </a:r>
            </a:p>
          </p:txBody>
        </p:sp>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2437719"/>
          </a:xfrm>
        </p:spPr>
        <p:txBody>
          <a:bodyPr>
            <a:normAutofit/>
          </a:bodyPr>
          <a:lstStyle/>
          <a:p>
            <a:r>
              <a:rPr lang="en-GB" dirty="0"/>
              <a:t>Discuss these questions:</a:t>
            </a:r>
          </a:p>
          <a:p>
            <a:r>
              <a:rPr lang="en-GB" b="1" dirty="0"/>
              <a:t>What are negative numbers? </a:t>
            </a:r>
          </a:p>
          <a:p>
            <a:r>
              <a:rPr lang="en-GB" b="1" dirty="0"/>
              <a:t>When do we use negative numbers? </a:t>
            </a:r>
          </a:p>
        </p:txBody>
      </p:sp>
      <p:pic>
        <p:nvPicPr>
          <p:cNvPr id="49" name="Google Shape;441;p29">
            <a:extLst>
              <a:ext uri="{FF2B5EF4-FFF2-40B4-BE49-F238E27FC236}">
                <a16:creationId xmlns:a16="http://schemas.microsoft.com/office/drawing/2014/main" id="{4005F645-CB58-D242-B5C8-B01283E3538F}"/>
              </a:ext>
            </a:extLst>
          </p:cNvPr>
          <p:cNvPicPr preferRelativeResize="0"/>
          <p:nvPr/>
        </p:nvPicPr>
        <p:blipFill>
          <a:blip r:embed="rId3">
            <a:alphaModFix/>
          </a:blip>
          <a:stretch>
            <a:fillRect/>
          </a:stretch>
        </p:blipFill>
        <p:spPr>
          <a:xfrm>
            <a:off x="10062936" y="1176338"/>
            <a:ext cx="1000125" cy="3076575"/>
          </a:xfrm>
          <a:prstGeom prst="rect">
            <a:avLst/>
          </a:prstGeom>
          <a:noFill/>
          <a:ln>
            <a:noFill/>
          </a:ln>
        </p:spPr>
      </p:pic>
      <p:pic>
        <p:nvPicPr>
          <p:cNvPr id="51" name="Picture 50" descr="Graphical user interface&#10;&#10;Description automatically generated with medium confidence">
            <a:extLst>
              <a:ext uri="{FF2B5EF4-FFF2-40B4-BE49-F238E27FC236}">
                <a16:creationId xmlns:a16="http://schemas.microsoft.com/office/drawing/2014/main" id="{450E995B-E34F-7049-89F2-B94128E97862}"/>
              </a:ext>
            </a:extLst>
          </p:cNvPr>
          <p:cNvPicPr>
            <a:picLocks noChangeAspect="1"/>
          </p:cNvPicPr>
          <p:nvPr/>
        </p:nvPicPr>
        <p:blipFill>
          <a:blip r:embed="rId4"/>
          <a:stretch>
            <a:fillRect/>
          </a:stretch>
        </p:blipFill>
        <p:spPr>
          <a:xfrm>
            <a:off x="5698363" y="1979688"/>
            <a:ext cx="3314700" cy="3467100"/>
          </a:xfrm>
          <a:prstGeom prst="rect">
            <a:avLst/>
          </a:prstGeom>
        </p:spPr>
      </p:pic>
      <p:pic>
        <p:nvPicPr>
          <p:cNvPr id="53" name="Picture 52" descr="A screenshot of a video game&#10;&#10;Description automatically generated with low confidence">
            <a:extLst>
              <a:ext uri="{FF2B5EF4-FFF2-40B4-BE49-F238E27FC236}">
                <a16:creationId xmlns:a16="http://schemas.microsoft.com/office/drawing/2014/main" id="{C6FE0C53-A4A2-0F41-AF81-4B0443C2976D}"/>
              </a:ext>
            </a:extLst>
          </p:cNvPr>
          <p:cNvPicPr>
            <a:picLocks noChangeAspect="1"/>
          </p:cNvPicPr>
          <p:nvPr/>
        </p:nvPicPr>
        <p:blipFill>
          <a:blip r:embed="rId5"/>
          <a:stretch>
            <a:fillRect/>
          </a:stretch>
        </p:blipFill>
        <p:spPr>
          <a:xfrm>
            <a:off x="1851937" y="3233963"/>
            <a:ext cx="2257535" cy="3349172"/>
          </a:xfrm>
          <a:prstGeom prst="rect">
            <a:avLst/>
          </a:prstGeom>
        </p:spPr>
      </p:pic>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7" name="Content Placeholder 2">
            <a:extLst>
              <a:ext uri="{FF2B5EF4-FFF2-40B4-BE49-F238E27FC236}">
                <a16:creationId xmlns:a16="http://schemas.microsoft.com/office/drawing/2014/main" id="{F7B12109-2127-F848-8D28-31B401F46E17}"/>
              </a:ext>
            </a:extLst>
          </p:cNvPr>
          <p:cNvSpPr>
            <a:spLocks noGrp="1"/>
          </p:cNvSpPr>
          <p:nvPr>
            <p:ph sz="quarter" idx="11"/>
          </p:nvPr>
        </p:nvSpPr>
        <p:spPr>
          <a:xfrm>
            <a:off x="263047" y="1176338"/>
            <a:ext cx="6502286" cy="2411989"/>
          </a:xfrm>
        </p:spPr>
        <p:txBody>
          <a:bodyPr>
            <a:normAutofit/>
          </a:bodyPr>
          <a:lstStyle/>
          <a:p>
            <a:r>
              <a:rPr lang="en-GB" b="1" dirty="0"/>
              <a:t>What temperature is shown on the thermometers?</a:t>
            </a:r>
            <a:endParaRPr lang="en-GB" dirty="0"/>
          </a:p>
          <a:p>
            <a:r>
              <a:rPr lang="en-GB" dirty="0"/>
              <a:t>By how much did the temperature rise between the first and second thermometers?</a:t>
            </a:r>
          </a:p>
          <a:p>
            <a:r>
              <a:rPr lang="en-GB" dirty="0"/>
              <a:t>Explain your answer.</a:t>
            </a:r>
          </a:p>
        </p:txBody>
      </p:sp>
      <p:sp>
        <p:nvSpPr>
          <p:cNvPr id="8" name="Rounded Rectangle 7">
            <a:extLst>
              <a:ext uri="{FF2B5EF4-FFF2-40B4-BE49-F238E27FC236}">
                <a16:creationId xmlns:a16="http://schemas.microsoft.com/office/drawing/2014/main" id="{233138A9-0825-E143-B67B-EA15B43B15AF}"/>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9" name="Google Shape;220;p19">
            <a:extLst>
              <a:ext uri="{FF2B5EF4-FFF2-40B4-BE49-F238E27FC236}">
                <a16:creationId xmlns:a16="http://schemas.microsoft.com/office/drawing/2014/main" id="{6157327F-6572-9A43-A6DC-59F7B3AC5760}"/>
              </a:ext>
            </a:extLst>
          </p:cNvPr>
          <p:cNvSpPr txBox="1"/>
          <p:nvPr/>
        </p:nvSpPr>
        <p:spPr>
          <a:xfrm>
            <a:off x="263047" y="3687508"/>
            <a:ext cx="6233383" cy="199415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 first thermometer shows -3</a:t>
            </a:r>
            <a:r>
              <a:rPr kumimoji="0" lang="en-GB" sz="1800" b="0" i="0" u="none" strike="noStrike" kern="0" cap="none" spc="0" normalizeH="0" baseline="30000" noProof="0" dirty="0">
                <a:ln>
                  <a:noFill/>
                </a:ln>
                <a:solidFill>
                  <a:srgbClr val="43A047"/>
                </a:solidFill>
                <a:effectLst/>
                <a:uLnTx/>
                <a:uFillTx/>
                <a:latin typeface="Century Gothic"/>
                <a:ea typeface="Century Gothic"/>
                <a:cs typeface="Century Gothic"/>
                <a:sym typeface="Century Gothic"/>
              </a:rPr>
              <a:t>o</a:t>
            </a: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C, the second shows 9</a:t>
            </a:r>
            <a:r>
              <a:rPr kumimoji="0" lang="en-GB" sz="1800" b="0" i="0" u="none" strike="noStrike" kern="0" cap="none" spc="0" normalizeH="0" baseline="30000" noProof="0" dirty="0">
                <a:ln>
                  <a:noFill/>
                </a:ln>
                <a:solidFill>
                  <a:srgbClr val="43A047"/>
                </a:solidFill>
                <a:effectLst/>
                <a:uLnTx/>
                <a:uFillTx/>
                <a:latin typeface="Century Gothic"/>
                <a:ea typeface="Century Gothic"/>
                <a:cs typeface="Century Gothic"/>
                <a:sym typeface="Century Gothic"/>
              </a:rPr>
              <a:t>o</a:t>
            </a: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C.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 temperature rose from -3</a:t>
            </a:r>
            <a:r>
              <a:rPr kumimoji="0" lang="en-GB" sz="1800" b="0" i="0" u="none" strike="noStrike" kern="0" cap="none" spc="0" normalizeH="0" baseline="30000" noProof="0" dirty="0">
                <a:ln>
                  <a:noFill/>
                </a:ln>
                <a:solidFill>
                  <a:srgbClr val="43A047"/>
                </a:solidFill>
                <a:effectLst/>
                <a:uLnTx/>
                <a:uFillTx/>
                <a:latin typeface="Century Gothic"/>
                <a:ea typeface="Century Gothic"/>
                <a:cs typeface="Century Gothic"/>
                <a:sym typeface="Century Gothic"/>
              </a:rPr>
              <a:t>o</a:t>
            </a: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C to 9</a:t>
            </a:r>
            <a:r>
              <a:rPr kumimoji="0" lang="en-GB" sz="1800" b="0" i="0" u="none" strike="noStrike" kern="0" cap="none" spc="0" normalizeH="0" baseline="30000" noProof="0" dirty="0">
                <a:ln>
                  <a:noFill/>
                </a:ln>
                <a:solidFill>
                  <a:srgbClr val="43A047"/>
                </a:solidFill>
                <a:effectLst/>
                <a:uLnTx/>
                <a:uFillTx/>
                <a:latin typeface="Century Gothic"/>
                <a:ea typeface="Century Gothic"/>
                <a:cs typeface="Century Gothic"/>
                <a:sym typeface="Century Gothic"/>
              </a:rPr>
              <a:t>o</a:t>
            </a: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C which is an increase of 12</a:t>
            </a:r>
            <a:r>
              <a:rPr kumimoji="0" lang="en-GB" sz="1800" b="0" i="0" u="none" strike="noStrike" kern="0" cap="none" spc="0" normalizeH="0" baseline="30000" noProof="0" dirty="0">
                <a:ln>
                  <a:noFill/>
                </a:ln>
                <a:solidFill>
                  <a:srgbClr val="43A047"/>
                </a:solidFill>
                <a:effectLst/>
                <a:uLnTx/>
                <a:uFillTx/>
                <a:latin typeface="Century Gothic"/>
                <a:ea typeface="Century Gothic"/>
                <a:cs typeface="Century Gothic"/>
                <a:sym typeface="Century Gothic"/>
              </a:rPr>
              <a:t>o</a:t>
            </a: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C.</a:t>
            </a:r>
            <a:endParaRPr kumimoji="0" sz="1400" b="0" i="0" u="none" strike="noStrike" kern="0" cap="none" spc="0" normalizeH="0" baseline="0" noProof="0" dirty="0">
              <a:ln>
                <a:noFill/>
              </a:ln>
              <a:solidFill>
                <a:srgbClr val="43A047"/>
              </a:solidFill>
              <a:effectLst/>
              <a:uLnTx/>
              <a:uFillTx/>
              <a:latin typeface="Arial"/>
              <a:cs typeface="Arial"/>
              <a:sym typeface="Arial"/>
            </a:endParaRPr>
          </a:p>
        </p:txBody>
      </p:sp>
      <p:grpSp>
        <p:nvGrpSpPr>
          <p:cNvPr id="10" name="Group 9">
            <a:extLst>
              <a:ext uri="{FF2B5EF4-FFF2-40B4-BE49-F238E27FC236}">
                <a16:creationId xmlns:a16="http://schemas.microsoft.com/office/drawing/2014/main" id="{1CC4052C-5D30-1D4A-B7C4-1E9D79E97302}"/>
              </a:ext>
            </a:extLst>
          </p:cNvPr>
          <p:cNvGrpSpPr/>
          <p:nvPr/>
        </p:nvGrpSpPr>
        <p:grpSpPr>
          <a:xfrm>
            <a:off x="7019402" y="606364"/>
            <a:ext cx="1835150" cy="5645272"/>
            <a:chOff x="8613827" y="731939"/>
            <a:chExt cx="1809298" cy="5565745"/>
          </a:xfrm>
        </p:grpSpPr>
        <p:sp>
          <p:nvSpPr>
            <p:cNvPr id="11" name="Rectangle 10">
              <a:extLst>
                <a:ext uri="{FF2B5EF4-FFF2-40B4-BE49-F238E27FC236}">
                  <a16:creationId xmlns:a16="http://schemas.microsoft.com/office/drawing/2014/main" id="{D14D0606-4CEA-444C-BD20-A7586D8936BD}"/>
                </a:ext>
              </a:extLst>
            </p:cNvPr>
            <p:cNvSpPr/>
            <p:nvPr/>
          </p:nvSpPr>
          <p:spPr>
            <a:xfrm>
              <a:off x="9293794" y="4639925"/>
              <a:ext cx="397913" cy="638657"/>
            </a:xfrm>
            <a:prstGeom prst="rect">
              <a:avLst/>
            </a:prstGeom>
            <a:solidFill>
              <a:srgbClr val="FF1644"/>
            </a:solidFill>
            <a:ln>
              <a:solidFill>
                <a:srgbClr val="FF1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Calendar&#10;&#10;Description automatically generated with low confidence">
              <a:extLst>
                <a:ext uri="{FF2B5EF4-FFF2-40B4-BE49-F238E27FC236}">
                  <a16:creationId xmlns:a16="http://schemas.microsoft.com/office/drawing/2014/main" id="{E8B36066-521D-8A4B-9C26-010C17DA0FD9}"/>
                </a:ext>
              </a:extLst>
            </p:cNvPr>
            <p:cNvPicPr>
              <a:picLocks noChangeAspect="1"/>
            </p:cNvPicPr>
            <p:nvPr/>
          </p:nvPicPr>
          <p:blipFill>
            <a:blip r:embed="rId3"/>
            <a:stretch>
              <a:fillRect/>
            </a:stretch>
          </p:blipFill>
          <p:spPr>
            <a:xfrm>
              <a:off x="8613827" y="731939"/>
              <a:ext cx="1809298" cy="5565745"/>
            </a:xfrm>
            <a:prstGeom prst="rect">
              <a:avLst/>
            </a:prstGeom>
          </p:spPr>
        </p:pic>
      </p:grpSp>
      <p:grpSp>
        <p:nvGrpSpPr>
          <p:cNvPr id="13" name="Group 12">
            <a:extLst>
              <a:ext uri="{FF2B5EF4-FFF2-40B4-BE49-F238E27FC236}">
                <a16:creationId xmlns:a16="http://schemas.microsoft.com/office/drawing/2014/main" id="{5FDDEFFE-5535-9449-9911-E25E25AA7ADD}"/>
              </a:ext>
            </a:extLst>
          </p:cNvPr>
          <p:cNvGrpSpPr/>
          <p:nvPr/>
        </p:nvGrpSpPr>
        <p:grpSpPr>
          <a:xfrm>
            <a:off x="9108622" y="606364"/>
            <a:ext cx="1835150" cy="5645272"/>
            <a:chOff x="10669706" y="731939"/>
            <a:chExt cx="1809298" cy="5565745"/>
          </a:xfrm>
        </p:grpSpPr>
        <p:sp>
          <p:nvSpPr>
            <p:cNvPr id="14" name="Rectangle 13">
              <a:extLst>
                <a:ext uri="{FF2B5EF4-FFF2-40B4-BE49-F238E27FC236}">
                  <a16:creationId xmlns:a16="http://schemas.microsoft.com/office/drawing/2014/main" id="{ED3ECD6E-D9B2-374F-B691-138DEE2C759F}"/>
                </a:ext>
              </a:extLst>
            </p:cNvPr>
            <p:cNvSpPr/>
            <p:nvPr/>
          </p:nvSpPr>
          <p:spPr>
            <a:xfrm>
              <a:off x="11349673" y="2632365"/>
              <a:ext cx="397913" cy="2646218"/>
            </a:xfrm>
            <a:prstGeom prst="rect">
              <a:avLst/>
            </a:prstGeom>
            <a:solidFill>
              <a:srgbClr val="FF1644"/>
            </a:solidFill>
            <a:ln>
              <a:solidFill>
                <a:srgbClr val="FF1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Calendar&#10;&#10;Description automatically generated with low confidence">
              <a:extLst>
                <a:ext uri="{FF2B5EF4-FFF2-40B4-BE49-F238E27FC236}">
                  <a16:creationId xmlns:a16="http://schemas.microsoft.com/office/drawing/2014/main" id="{0E15EF34-F4C8-B44B-8D8B-2CDDD3352C31}"/>
                </a:ext>
              </a:extLst>
            </p:cNvPr>
            <p:cNvPicPr>
              <a:picLocks noChangeAspect="1"/>
            </p:cNvPicPr>
            <p:nvPr/>
          </p:nvPicPr>
          <p:blipFill>
            <a:blip r:embed="rId3"/>
            <a:stretch>
              <a:fillRect/>
            </a:stretch>
          </p:blipFill>
          <p:spPr>
            <a:xfrm>
              <a:off x="10669706" y="731939"/>
              <a:ext cx="1809298" cy="5565745"/>
            </a:xfrm>
            <a:prstGeom prst="rect">
              <a:avLst/>
            </a:prstGeom>
          </p:spPr>
        </p:pic>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Text&#10;&#10;Description automatically generated">
            <a:extLst>
              <a:ext uri="{FF2B5EF4-FFF2-40B4-BE49-F238E27FC236}">
                <a16:creationId xmlns:a16="http://schemas.microsoft.com/office/drawing/2014/main" id="{F51E7FFD-685C-3540-8D1B-94FECEF969B8}"/>
              </a:ext>
            </a:extLst>
          </p:cNvPr>
          <p:cNvPicPr>
            <a:picLocks noChangeAspect="1"/>
          </p:cNvPicPr>
          <p:nvPr/>
        </p:nvPicPr>
        <p:blipFill>
          <a:blip r:embed="rId3"/>
          <a:stretch>
            <a:fillRect/>
          </a:stretch>
        </p:blipFill>
        <p:spPr>
          <a:xfrm>
            <a:off x="263525" y="1077158"/>
            <a:ext cx="5166995" cy="55683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1427</Words>
  <Application>Microsoft Macintosh PowerPoint</Application>
  <PresentationFormat>Widescreen</PresentationFormat>
  <Paragraphs>158</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read and interpret negative numbers in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Negative Numbers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45</cp:revision>
  <dcterms:created xsi:type="dcterms:W3CDTF">2022-06-30T10:03:35Z</dcterms:created>
  <dcterms:modified xsi:type="dcterms:W3CDTF">2022-08-26T14:35:23Z</dcterms:modified>
</cp:coreProperties>
</file>