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Nunito Sans"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XOV02ZKZLNKQ9hMsUzfxhUDBs+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840F8A-517F-4958-ACA5-F58591C3D8D2}">
  <a:tblStyle styleId="{62840F8A-517F-4958-ACA5-F58591C3D8D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6599"/>
  </p:normalViewPr>
  <p:slideViewPr>
    <p:cSldViewPr snapToGrid="0" snapToObjects="1">
      <p:cViewPr varScale="1">
        <p:scale>
          <a:sx n="92" d="100"/>
          <a:sy n="92" d="100"/>
        </p:scale>
        <p:origin x="5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t>Concrete resources </a:t>
            </a:r>
            <a:r>
              <a:rPr lang="en-GB" dirty="0"/>
              <a:t>– blank number lines. Remind pupils of the benefit of always starting by labelling the divisions on their number line.</a:t>
            </a:r>
            <a:endParaRPr dirty="0"/>
          </a:p>
          <a:p>
            <a:pPr marL="0" lvl="0" indent="0" algn="l" rtl="0">
              <a:spcBef>
                <a:spcPts val="0"/>
              </a:spcBef>
              <a:spcAft>
                <a:spcPts val="0"/>
              </a:spcAft>
              <a:buClr>
                <a:schemeClr val="dk1"/>
              </a:buClr>
              <a:buSzPts val="1200"/>
              <a:buFont typeface="Arial"/>
              <a:buNone/>
            </a:pPr>
            <a:r>
              <a:rPr lang="en-GB" b="1" dirty="0"/>
              <a:t>Key Questions </a:t>
            </a:r>
            <a:r>
              <a:rPr lang="en-GB" dirty="0"/>
              <a:t>– What is the start point? What is the end point? How many intervals are there? What is each interval worth? What is the number line counting up in? How do you know? Which divisions is the arrow between? How do you know? If the arrow is halfway between the two divisions, how can you estimate the number it is pointing at? If the arrow is very close to a division, what would be a sensible estimate of the number? Is _____ closer to _____ or _____ ? How do you know? How accurate do you think your estimate is? How could you be more accurate? </a:t>
            </a:r>
            <a:endParaRPr dirty="0"/>
          </a:p>
          <a:p>
            <a:pPr marL="0" lvl="0" indent="0" algn="l" rtl="0">
              <a:spcBef>
                <a:spcPts val="0"/>
              </a:spcBef>
              <a:spcAft>
                <a:spcPts val="0"/>
              </a:spcAft>
              <a:buClr>
                <a:schemeClr val="dk1"/>
              </a:buClr>
              <a:buSzPts val="1200"/>
              <a:buFont typeface="Arial"/>
              <a:buNone/>
            </a:pPr>
            <a:r>
              <a:rPr lang="en-GB" b="1" dirty="0"/>
              <a:t>Misconceptions/ Common Errors </a:t>
            </a:r>
            <a:r>
              <a:rPr lang="en-GB" dirty="0"/>
              <a:t>– Pupils may assume that all number lines count in 1s, 10s or 100s and hence incorrectly label the divisions. Pupils may count the number of divisions, rather than the intervals. Pupils may incorrectly count the number of intervals and therefore label the positions of numbers incorrectly. Pupils may just look at the end point of the number line rather than both the start and end to find the difference.</a:t>
            </a:r>
            <a:endParaRPr dirty="0"/>
          </a:p>
          <a:p>
            <a:pPr marL="0" lvl="0" indent="0" algn="l" rtl="0">
              <a:spcBef>
                <a:spcPts val="0"/>
              </a:spcBef>
              <a:spcAft>
                <a:spcPts val="0"/>
              </a:spcAft>
              <a:buClr>
                <a:schemeClr val="dk1"/>
              </a:buClr>
              <a:buSzPts val="1200"/>
              <a:buFont typeface="Arial"/>
              <a:buNone/>
            </a:pPr>
            <a:r>
              <a:rPr lang="en-GB" b="1" dirty="0"/>
              <a:t>Further Practice </a:t>
            </a:r>
            <a:r>
              <a:rPr lang="en-GB" dirty="0"/>
              <a:t>– Draw additional arrows on the number lines to offer more practice in finding numbers using the midpoint between divisions as a reference point to refine estimates.</a:t>
            </a:r>
            <a:endParaRPr i="1" dirty="0"/>
          </a:p>
        </p:txBody>
      </p:sp>
      <p:sp>
        <p:nvSpPr>
          <p:cNvPr id="261" name="Google Shape;26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AutoNum type="alphaLcParenR"/>
            </a:pPr>
            <a:r>
              <a:rPr lang="en-GB" dirty="0">
                <a:latin typeface="Arial"/>
                <a:ea typeface="Arial"/>
                <a:cs typeface="Arial"/>
                <a:sym typeface="Arial"/>
              </a:rPr>
              <a:t>111</a:t>
            </a:r>
          </a:p>
          <a:p>
            <a:pPr marL="228600" lvl="0" indent="-228600" algn="l" rtl="0">
              <a:spcBef>
                <a:spcPts val="0"/>
              </a:spcBef>
              <a:spcAft>
                <a:spcPts val="0"/>
              </a:spcAft>
              <a:buAutoNum type="alphaLcParenR"/>
            </a:pPr>
            <a:r>
              <a:rPr lang="en-GB" dirty="0">
                <a:latin typeface="Arial"/>
                <a:ea typeface="Arial"/>
                <a:cs typeface="Arial"/>
                <a:sym typeface="Arial"/>
              </a:rPr>
              <a:t>156</a:t>
            </a:r>
          </a:p>
          <a:p>
            <a:pPr marL="228600" lvl="0" indent="-228600" algn="l" rtl="0">
              <a:spcBef>
                <a:spcPts val="0"/>
              </a:spcBef>
              <a:spcAft>
                <a:spcPts val="0"/>
              </a:spcAft>
              <a:buAutoNum type="alphaLcParenR"/>
            </a:pPr>
            <a:r>
              <a:rPr lang="en-GB" dirty="0">
                <a:latin typeface="Arial"/>
                <a:ea typeface="Arial"/>
                <a:cs typeface="Arial"/>
                <a:sym typeface="Arial"/>
              </a:rPr>
              <a:t>189</a:t>
            </a:r>
            <a:endParaRPr lang="en-GB" dirty="0">
              <a:latin typeface="Calibri"/>
              <a:ea typeface="Arial"/>
              <a:cs typeface="Calibri"/>
              <a:sym typeface="Calibri"/>
            </a:endParaRPr>
          </a:p>
          <a:p>
            <a:pPr marL="228600" lvl="0" indent="-228600" algn="l" rtl="0">
              <a:spcBef>
                <a:spcPts val="0"/>
              </a:spcBef>
              <a:spcAft>
                <a:spcPts val="0"/>
              </a:spcAft>
              <a:buAutoNum type="alphaLcParenR"/>
            </a:pPr>
            <a:r>
              <a:rPr lang="en-GB" dirty="0">
                <a:latin typeface="Arial"/>
                <a:ea typeface="Arial"/>
                <a:cs typeface="Arial"/>
                <a:sym typeface="Arial"/>
              </a:rPr>
              <a:t>Arrows should be positioned appropriately.</a:t>
            </a:r>
            <a:endParaRPr dirty="0">
              <a:latin typeface="Arial"/>
              <a:ea typeface="Arial"/>
              <a:cs typeface="Arial"/>
              <a:sym typeface="Arial"/>
            </a:endParaRPr>
          </a:p>
        </p:txBody>
      </p:sp>
      <p:sp>
        <p:nvSpPr>
          <p:cNvPr id="319" name="Google Shape;31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0" i="1" dirty="0"/>
              <a:t>Discuss reasonable estimates for the positions of the numbers. Explain that we cannot be certain of the position and discuss why. </a:t>
            </a:r>
          </a:p>
          <a:p>
            <a:pPr marL="0" lvl="0" indent="0" algn="l" rtl="0">
              <a:spcBef>
                <a:spcPts val="0"/>
              </a:spcBef>
              <a:spcAft>
                <a:spcPts val="0"/>
              </a:spcAft>
              <a:buClr>
                <a:schemeClr val="dk1"/>
              </a:buClr>
              <a:buSzPts val="1200"/>
              <a:buFont typeface="Arial"/>
              <a:buNone/>
            </a:pPr>
            <a:r>
              <a:rPr lang="en-GB" b="1" dirty="0"/>
              <a:t>Concrete resources </a:t>
            </a:r>
            <a:r>
              <a:rPr lang="en-GB" dirty="0"/>
              <a:t>– blank number lines. Remind pupils of the benefit of always starting by labelling the divisions on their number line.</a:t>
            </a:r>
            <a:endParaRPr dirty="0"/>
          </a:p>
          <a:p>
            <a:pPr marL="0" lvl="0" indent="0" algn="l" rtl="0">
              <a:spcBef>
                <a:spcPts val="0"/>
              </a:spcBef>
              <a:spcAft>
                <a:spcPts val="0"/>
              </a:spcAft>
              <a:buClr>
                <a:schemeClr val="dk1"/>
              </a:buClr>
              <a:buSzPts val="1200"/>
              <a:buFont typeface="Arial"/>
              <a:buNone/>
            </a:pPr>
            <a:r>
              <a:rPr lang="en-GB" b="1" dirty="0"/>
              <a:t>Key Questions </a:t>
            </a:r>
            <a:r>
              <a:rPr lang="en-GB" dirty="0"/>
              <a:t>– What is the start point? What is the end point? There are no divisions on this number line, would it help to find the midpoint? What number is at the midpoint on this number line? Once you have placed 500, does that make it easier to estimate any of the other numbers? Why?  Is _____ closer to _____ or _____ ? How do you know? How accurate do you think your estimates are? How could you be more accurate? </a:t>
            </a:r>
            <a:endParaRPr dirty="0"/>
          </a:p>
          <a:p>
            <a:pPr marL="0" lvl="0" indent="0" algn="l" rtl="0">
              <a:spcBef>
                <a:spcPts val="0"/>
              </a:spcBef>
              <a:spcAft>
                <a:spcPts val="0"/>
              </a:spcAft>
              <a:buClr>
                <a:schemeClr val="dk1"/>
              </a:buClr>
              <a:buSzPts val="1200"/>
              <a:buFont typeface="Arial"/>
              <a:buNone/>
            </a:pPr>
            <a:r>
              <a:rPr lang="en-GB" b="1" dirty="0"/>
              <a:t>Misconceptions/ Common Errors </a:t>
            </a:r>
            <a:r>
              <a:rPr lang="en-GB" dirty="0"/>
              <a:t>– Pupils may just look at the end point of the number line rather than both the start and end to find the difference.</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b="1" dirty="0">
                <a:solidFill>
                  <a:srgbClr val="000000"/>
                </a:solidFill>
                <a:latin typeface="Arial"/>
                <a:ea typeface="Arial"/>
                <a:cs typeface="Arial"/>
                <a:sym typeface="Arial"/>
              </a:rPr>
              <a:t>Extension </a:t>
            </a:r>
            <a:r>
              <a:rPr lang="en-GB" b="0" dirty="0">
                <a:solidFill>
                  <a:srgbClr val="000000"/>
                </a:solidFill>
                <a:latin typeface="Arial"/>
                <a:ea typeface="Arial"/>
                <a:cs typeface="Arial"/>
                <a:sym typeface="Arial"/>
              </a:rPr>
              <a:t>– Compare your answers with a partner.  Your answers may not be exactly the same.  Explain why you can only estimate on this number line. </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b="0" dirty="0">
                <a:solidFill>
                  <a:srgbClr val="000000"/>
                </a:solidFill>
                <a:latin typeface="Arial"/>
                <a:ea typeface="Arial"/>
                <a:cs typeface="Arial"/>
                <a:sym typeface="Arial"/>
              </a:rPr>
              <a:t>Which number was the easiest to estimate?  Explain your reasoning. (</a:t>
            </a:r>
            <a:r>
              <a:rPr lang="en-GB" sz="1200" dirty="0">
                <a:solidFill>
                  <a:srgbClr val="43A047"/>
                </a:solidFill>
                <a:latin typeface="Century Gothic"/>
                <a:ea typeface="Century Gothic"/>
                <a:cs typeface="Century Gothic"/>
                <a:sym typeface="Century Gothic"/>
              </a:rPr>
              <a:t>There are no divisions shown on the number line but 500 was easy to estimate because it is the midpoint. 999 was easy because it is only 1 less than 1,000.) </a:t>
            </a:r>
            <a:endParaRPr lang="en-GB" b="0"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b="1" dirty="0">
              <a:solidFill>
                <a:srgbClr val="000000"/>
              </a:solidFill>
              <a:latin typeface="Arial"/>
              <a:ea typeface="Arial"/>
              <a:cs typeface="Arial"/>
              <a:sym typeface="Arial"/>
            </a:endParaRPr>
          </a:p>
        </p:txBody>
      </p:sp>
      <p:sp>
        <p:nvSpPr>
          <p:cNvPr id="349" name="Google Shape;34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68300" lvl="0" indent="-228600" algn="l" rtl="0">
              <a:spcBef>
                <a:spcPts val="0"/>
              </a:spcBef>
              <a:spcAft>
                <a:spcPts val="0"/>
              </a:spcAft>
              <a:buSzPts val="1400"/>
              <a:buFont typeface="Arial"/>
              <a:buAutoNum type="alphaLcParenR"/>
            </a:pPr>
            <a:r>
              <a:rPr lang="en-GB" dirty="0">
                <a:latin typeface="Arial"/>
                <a:ea typeface="Arial"/>
                <a:cs typeface="Arial"/>
                <a:sym typeface="Arial"/>
              </a:rPr>
              <a:t>The first Mathling is unlikely to be correct because the yellow arrow is close to the midpoint of the line. The number at the midpoint is 750. This Mathling has probably put his arrow at 760. The other Mathling has put his arrow further away from the midpoint 750. It is more likely to be correct. Both Mathlings are estimating the position of 780, so it is possible that neither of them have put their arrow at exactly 780.</a:t>
            </a:r>
          </a:p>
          <a:p>
            <a:pPr marL="368300" lvl="0" indent="-228600" algn="l" rtl="0">
              <a:spcBef>
                <a:spcPts val="0"/>
              </a:spcBef>
              <a:spcAft>
                <a:spcPts val="0"/>
              </a:spcAft>
              <a:buSzPts val="1400"/>
              <a:buFont typeface="Arial"/>
              <a:buAutoNum type="alphaLcParenR"/>
            </a:pPr>
            <a:r>
              <a:rPr lang="en-GB" dirty="0">
                <a:latin typeface="Arial"/>
                <a:ea typeface="Arial"/>
                <a:cs typeface="Arial"/>
                <a:sym typeface="Arial"/>
              </a:rPr>
              <a:t>The Mathling is not correct. The number line starts at 400 and ends at 800. The interval is 50. The Mathling’s arrow is between 600 and 650 but is closer to 600. Its arrow might be pointing to 610.</a:t>
            </a:r>
            <a:endParaRPr dirty="0">
              <a:latin typeface="Arial"/>
              <a:ea typeface="Arial"/>
              <a:cs typeface="Arial"/>
              <a:sym typeface="Arial"/>
            </a:endParaRPr>
          </a:p>
        </p:txBody>
      </p:sp>
      <p:sp>
        <p:nvSpPr>
          <p:cNvPr id="392" name="Google Shape;39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t>Concrete resources </a:t>
            </a:r>
            <a:r>
              <a:rPr lang="en-GB" dirty="0"/>
              <a:t>– blank number lines. Remind pupils of the benefit of always starting by labelling the divisions on their number line.</a:t>
            </a:r>
            <a:endParaRPr dirty="0"/>
          </a:p>
          <a:p>
            <a:pPr marL="0" lvl="0" indent="0" algn="l" rtl="0">
              <a:spcBef>
                <a:spcPts val="0"/>
              </a:spcBef>
              <a:spcAft>
                <a:spcPts val="0"/>
              </a:spcAft>
              <a:buClr>
                <a:schemeClr val="dk1"/>
              </a:buClr>
              <a:buSzPts val="1200"/>
              <a:buFont typeface="Arial"/>
              <a:buNone/>
            </a:pPr>
            <a:r>
              <a:rPr lang="en-GB" b="1" dirty="0"/>
              <a:t>Key Questions </a:t>
            </a:r>
            <a:r>
              <a:rPr lang="en-GB" dirty="0"/>
              <a:t>– How many intervals are there? What is each interval worth? What is the number line counting up in? How do you know? Which divisions is the red triangle between? How do you know? If the arrow is halfway between the two divisions, how can you estimate the number it is pointing at? If the arrow is very close to a division, what would be a sensible estimate of the number? Is _____ closer to _____ or _____ ? How do you know? How accurate do you think your estimate is? How could you be more accurate? </a:t>
            </a:r>
            <a:endParaRPr dirty="0"/>
          </a:p>
          <a:p>
            <a:pPr marL="0" lvl="0" indent="0" algn="l" rtl="0">
              <a:spcBef>
                <a:spcPts val="0"/>
              </a:spcBef>
              <a:spcAft>
                <a:spcPts val="0"/>
              </a:spcAft>
              <a:buClr>
                <a:schemeClr val="dk1"/>
              </a:buClr>
              <a:buSzPts val="1200"/>
              <a:buFont typeface="Arial"/>
              <a:buNone/>
            </a:pPr>
            <a:r>
              <a:rPr lang="en-GB" b="1" dirty="0"/>
              <a:t>Misconceptions/ Common Errors </a:t>
            </a:r>
            <a:r>
              <a:rPr lang="en-GB" dirty="0"/>
              <a:t>– Pupils may assume that all number lines count in 1s, 10s or 100s and hence incorrectly label the divisions. Pupils may count the number of divisions, rather than the intervals. Pupils may incorrectly count the number of intervals and therefore label the positions of numbers incorrectly. Pupils may just look at the end point of the number line rather than both the start and end to find the difference.</a:t>
            </a:r>
            <a:endParaRPr b="1" dirty="0">
              <a:solidFill>
                <a:srgbClr val="000000"/>
              </a:solidFill>
              <a:latin typeface="Arial"/>
              <a:ea typeface="Arial"/>
              <a:cs typeface="Arial"/>
              <a:sym typeface="Arial"/>
            </a:endParaRPr>
          </a:p>
        </p:txBody>
      </p:sp>
      <p:sp>
        <p:nvSpPr>
          <p:cNvPr id="425" name="Google Shape;42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GB" b="1" dirty="0"/>
              <a:t>How and when to use these slides  </a:t>
            </a:r>
            <a:r>
              <a:rPr lang="en-GB" dirty="0"/>
              <a:t>– These slides are based on the Y2 small step </a:t>
            </a:r>
            <a:r>
              <a:rPr lang="en-GB" i="1" dirty="0"/>
              <a:t>Estimate numbers on a number line</a:t>
            </a:r>
            <a:r>
              <a:rPr lang="en-GB" dirty="0"/>
              <a:t>. They offer pupils practice to consolidate their understanding of the exact positions of numbers on the number line to 100, focusing first on multiples of 10 and then to estimate the values in between.</a:t>
            </a:r>
            <a:endParaRPr dirty="0"/>
          </a:p>
          <a:p>
            <a:pPr marL="0" lvl="0" indent="0" algn="l" rtl="0">
              <a:spcBef>
                <a:spcPts val="0"/>
              </a:spcBef>
              <a:spcAft>
                <a:spcPts val="0"/>
              </a:spcAft>
              <a:buClr>
                <a:schemeClr val="dk1"/>
              </a:buClr>
              <a:buFont typeface="Arial"/>
              <a:buNone/>
            </a:pPr>
            <a:r>
              <a:rPr lang="en-GB" b="1" dirty="0"/>
              <a:t>Concrete resources </a:t>
            </a:r>
            <a:r>
              <a:rPr lang="en-GB" dirty="0"/>
              <a:t>– Number lines. Remind pupils of the benefit of always starting by labelling the divisions on their number line.</a:t>
            </a:r>
            <a:endParaRPr dirty="0"/>
          </a:p>
          <a:p>
            <a:pPr marL="0" lvl="0" indent="0" algn="l" rtl="0">
              <a:spcBef>
                <a:spcPts val="0"/>
              </a:spcBef>
              <a:spcAft>
                <a:spcPts val="0"/>
              </a:spcAft>
              <a:buClr>
                <a:schemeClr val="dk1"/>
              </a:buClr>
              <a:buFont typeface="Arial"/>
              <a:buNone/>
            </a:pPr>
            <a:r>
              <a:rPr lang="en-GB" b="1" dirty="0"/>
              <a:t>Key Questions </a:t>
            </a:r>
            <a:r>
              <a:rPr lang="en-GB" dirty="0"/>
              <a:t>– What is the start point? What is the end point? How many intervals are there? What is each interval worth? What is the number line counting up in? How do you know? Where would the mid-point be on the number line? How do you know? Which divisions is _____ between? How will you estimate where these number are?</a:t>
            </a:r>
            <a:endParaRPr dirty="0"/>
          </a:p>
          <a:p>
            <a:pPr marL="0" lvl="0" indent="0" algn="l" rtl="0">
              <a:spcBef>
                <a:spcPts val="0"/>
              </a:spcBef>
              <a:spcAft>
                <a:spcPts val="0"/>
              </a:spcAft>
              <a:buClr>
                <a:schemeClr val="dk1"/>
              </a:buClr>
              <a:buSzPts val="1200"/>
              <a:buFont typeface="Arial"/>
              <a:buNone/>
            </a:pPr>
            <a:r>
              <a:rPr lang="en-GB" b="1" dirty="0"/>
              <a:t>Misconceptions/ Common Errors </a:t>
            </a:r>
            <a:r>
              <a:rPr lang="en-GB" dirty="0"/>
              <a:t>– Pupils may assume that all number lines count in 1s and hence incorrectly label the divisions. Pupils may count the number of divisions, rather than the intervals. Pupils may incorrectly count the number of intervals and therefore label the positions of numbers incorrectly. Pupils may just look at the end point of the number line rather than both the start and end to find the difference.</a:t>
            </a:r>
            <a:endParaRPr dirty="0"/>
          </a:p>
          <a:p>
            <a:pPr marL="0" lvl="0" indent="0" algn="l" rtl="0">
              <a:spcBef>
                <a:spcPts val="0"/>
              </a:spcBef>
              <a:spcAft>
                <a:spcPts val="0"/>
              </a:spcAft>
              <a:buClr>
                <a:schemeClr val="dk1"/>
              </a:buClr>
              <a:buSzPts val="1200"/>
              <a:buFont typeface="Arial"/>
              <a:buNone/>
            </a:pPr>
            <a:r>
              <a:rPr lang="en-GB" b="1" dirty="0"/>
              <a:t>Further Practice </a:t>
            </a:r>
            <a:r>
              <a:rPr lang="en-GB" dirty="0"/>
              <a:t>– Draw additional arrows on the number lines to offer more practice in finding numbers at the midpoint between divisions and then at any point between divisions.</a:t>
            </a:r>
            <a:endParaRPr dirty="0"/>
          </a:p>
        </p:txBody>
      </p:sp>
      <p:sp>
        <p:nvSpPr>
          <p:cNvPr id="479" name="Google Shape;47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GB" b="1" dirty="0"/>
              <a:t>Concrete resources </a:t>
            </a:r>
            <a:r>
              <a:rPr lang="en-GB" dirty="0"/>
              <a:t>– Number lines. Remind pupils of the benefit of always starting by labelling the divisions on their number line</a:t>
            </a:r>
            <a:endParaRPr dirty="0"/>
          </a:p>
          <a:p>
            <a:pPr marL="0" lvl="0" indent="0" algn="l" rtl="0">
              <a:spcBef>
                <a:spcPts val="0"/>
              </a:spcBef>
              <a:spcAft>
                <a:spcPts val="0"/>
              </a:spcAft>
              <a:buClr>
                <a:schemeClr val="dk1"/>
              </a:buClr>
              <a:buFont typeface="Arial"/>
              <a:buNone/>
            </a:pPr>
            <a:r>
              <a:rPr lang="en-GB" b="1" dirty="0"/>
              <a:t>Key Questions </a:t>
            </a:r>
            <a:r>
              <a:rPr lang="en-GB" dirty="0"/>
              <a:t>– What is the start point? What is the end point?  Where would the midpoint be on the number line? How do you know? What number is at the midpoint? How do you know? Is 46 closer to _____ or _____? How accurate do you think your estimates are? How could you be more accurate? How can 46 be in a different position on each number line?</a:t>
            </a:r>
            <a:endParaRPr dirty="0"/>
          </a:p>
          <a:p>
            <a:pPr marL="0" lvl="0" indent="0" algn="l" rtl="0">
              <a:spcBef>
                <a:spcPts val="0"/>
              </a:spcBef>
              <a:spcAft>
                <a:spcPts val="0"/>
              </a:spcAft>
              <a:buClr>
                <a:schemeClr val="dk1"/>
              </a:buClr>
              <a:buSzPts val="1200"/>
              <a:buFont typeface="Arial"/>
              <a:buNone/>
            </a:pPr>
            <a:r>
              <a:rPr lang="en-GB" b="1" dirty="0"/>
              <a:t>Misconceptions/ Common Errors </a:t>
            </a:r>
            <a:r>
              <a:rPr lang="en-GB" dirty="0"/>
              <a:t>– Pupils may just look at the end point of the number line rather than both the start and end to find the difference.</a:t>
            </a:r>
            <a:endParaRPr dirty="0"/>
          </a:p>
          <a:p>
            <a:pPr marL="0" lvl="0" indent="0" algn="l" rtl="0">
              <a:spcBef>
                <a:spcPts val="0"/>
              </a:spcBef>
              <a:spcAft>
                <a:spcPts val="0"/>
              </a:spcAft>
              <a:buClr>
                <a:schemeClr val="dk1"/>
              </a:buClr>
              <a:buSzPts val="1200"/>
              <a:buFont typeface="Arial"/>
              <a:buNone/>
            </a:pPr>
            <a:r>
              <a:rPr lang="en-GB" b="1" dirty="0"/>
              <a:t>Further Practice </a:t>
            </a:r>
            <a:r>
              <a:rPr lang="en-GB" dirty="0"/>
              <a:t>– Estimate the position of 41, 44 and 49 on each number line.</a:t>
            </a:r>
            <a:endParaRPr b="1" dirty="0">
              <a:latin typeface="Arial"/>
              <a:ea typeface="Arial"/>
              <a:cs typeface="Arial"/>
              <a:sym typeface="Arial"/>
            </a:endParaRPr>
          </a:p>
        </p:txBody>
      </p:sp>
      <p:sp>
        <p:nvSpPr>
          <p:cNvPr id="538" name="Google Shape;53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spcBef>
                <a:spcPts val="0"/>
              </a:spcBef>
              <a:spcAft>
                <a:spcPts val="0"/>
              </a:spcAft>
              <a:buClr>
                <a:schemeClr val="dk1"/>
              </a:buClr>
              <a:buSzPts val="1200"/>
              <a:buFont typeface="Calibri"/>
              <a:buNone/>
            </a:pPr>
            <a:br>
              <a:rPr lang="en-GB" b="0" dirty="0"/>
            </a:br>
            <a:r>
              <a:rPr lang="en-GB" sz="1200" b="0" i="0" u="none" strike="noStrike" dirty="0">
                <a:solidFill>
                  <a:srgbClr val="000000"/>
                </a:solidFill>
                <a:latin typeface="Arial"/>
                <a:ea typeface="Arial"/>
                <a:cs typeface="Arial"/>
                <a:sym typeface="Arial"/>
              </a:rPr>
              <a:t>A – </a:t>
            </a:r>
            <a:r>
              <a:rPr lang="en-GB" dirty="0">
                <a:solidFill>
                  <a:srgbClr val="000000"/>
                </a:solidFill>
                <a:latin typeface="Arial"/>
                <a:ea typeface="Arial"/>
                <a:cs typeface="Arial"/>
                <a:sym typeface="Arial"/>
              </a:rPr>
              <a:t>Pupil has chosen the halfway point of the number line - 250. The pupil may know of the strategy to use the halfway point to guide an estimate, but they cannot apply it correctly.</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B – Co</a:t>
            </a:r>
            <a:r>
              <a:rPr lang="en-GB" dirty="0">
                <a:solidFill>
                  <a:srgbClr val="000000"/>
                </a:solidFill>
                <a:latin typeface="Arial"/>
                <a:ea typeface="Arial"/>
                <a:cs typeface="Arial"/>
                <a:sym typeface="Arial"/>
              </a:rPr>
              <a:t>rrect answer</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C – </a:t>
            </a:r>
            <a:r>
              <a:rPr lang="en-GB" dirty="0">
                <a:latin typeface="Arial"/>
                <a:ea typeface="Arial"/>
                <a:cs typeface="Arial"/>
                <a:sym typeface="Arial"/>
              </a:rPr>
              <a:t>Pupil has chosen a point within the first half of the number line which would be a number less than 250.  The pupil may not know of the strategy to use the halfway point to guide an estimate.</a:t>
            </a:r>
            <a:endParaRPr dirty="0">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D – </a:t>
            </a:r>
            <a:r>
              <a:rPr lang="en-GB" dirty="0">
                <a:latin typeface="Arial"/>
                <a:ea typeface="Arial"/>
                <a:cs typeface="Arial"/>
                <a:sym typeface="Arial"/>
              </a:rPr>
              <a:t>Pupil has chosen a point after the halfway point on the number line which would be a number greater than 250, however the pupil has not used the end point of 260 to help them to position 256. The pupil may know of the strategy to use the halfway point to guide an estimate, but they cannot apply it correctly.</a:t>
            </a:r>
            <a:endParaRPr dirty="0">
              <a:latin typeface="Arial"/>
              <a:ea typeface="Arial"/>
              <a:cs typeface="Arial"/>
              <a:sym typeface="Arial"/>
            </a:endParaRPr>
          </a:p>
        </p:txBody>
      </p:sp>
      <p:sp>
        <p:nvSpPr>
          <p:cNvPr id="63" name="Google Shape;6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rPr>
              <a:t>Concrete resources </a:t>
            </a:r>
            <a:r>
              <a:rPr lang="en-GB" sz="1200" i="0" u="none" strike="noStrike" dirty="0">
                <a:solidFill>
                  <a:schemeClr val="dk1"/>
                </a:solidFill>
              </a:rPr>
              <a:t>– Number lines. Remind </a:t>
            </a:r>
            <a:r>
              <a:rPr lang="en-GB" dirty="0"/>
              <a:t>pupils</a:t>
            </a:r>
            <a:r>
              <a:rPr lang="en-GB" sz="1200" i="0" u="none" strike="noStrike" dirty="0">
                <a:solidFill>
                  <a:schemeClr val="dk1"/>
                </a:solidFill>
              </a:rPr>
              <a:t> of the benefit of always starting by labelling the divisions on their number line.</a:t>
            </a:r>
            <a:endParaRPr sz="1200" i="0" u="none" strike="noStrike" dirty="0">
              <a:solidFill>
                <a:schemeClr val="dk1"/>
              </a:solidFill>
            </a:endParaRPr>
          </a:p>
          <a:p>
            <a:pPr marL="0" lvl="0" indent="0" algn="l" rtl="0">
              <a:spcBef>
                <a:spcPts val="0"/>
              </a:spcBef>
              <a:spcAft>
                <a:spcPts val="0"/>
              </a:spcAft>
              <a:buNone/>
            </a:pPr>
            <a:r>
              <a:rPr lang="en-GB" sz="1200" b="1" i="0" u="none" strike="noStrike" dirty="0">
                <a:solidFill>
                  <a:schemeClr val="dk1"/>
                </a:solidFill>
              </a:rPr>
              <a:t>Key Questions </a:t>
            </a:r>
            <a:r>
              <a:rPr lang="en-GB" sz="1200" i="0" u="none" strike="noStrike" dirty="0">
                <a:solidFill>
                  <a:schemeClr val="dk1"/>
                </a:solidFill>
              </a:rPr>
              <a:t>– </a:t>
            </a:r>
            <a:r>
              <a:rPr lang="en-GB" dirty="0"/>
              <a:t>What is the start point? What is the end point? How many intervals are there? What is each interval worth? What is the number line counting up in? How do you know? Where would 300 be on the number line? How do you know? Explain why 300 is on a different division on each number line.</a:t>
            </a:r>
            <a:endParaRPr dirty="0"/>
          </a:p>
          <a:p>
            <a:pPr marL="0" lvl="0" indent="0" algn="l" rtl="0">
              <a:spcBef>
                <a:spcPts val="0"/>
              </a:spcBef>
              <a:spcAft>
                <a:spcPts val="0"/>
              </a:spcAft>
              <a:buSzPts val="1200"/>
              <a:buNone/>
            </a:pPr>
            <a:r>
              <a:rPr lang="en-GB" b="1" dirty="0"/>
              <a:t>Misconceptions/ Common Errors </a:t>
            </a:r>
            <a:r>
              <a:rPr lang="en-GB" dirty="0"/>
              <a:t>– Pupils may assume that all number lines count in 1s, 10s or 100s and hence incorrectly label the divisions. Pupils may count the number of divisions, rather than the intervals. Pupils may incorrectly count the number of intervals and therefore label the positions of numbers incorrectly. Pupils may just look at the end point of the number line rather than both the start and end to find the difference.</a:t>
            </a:r>
            <a:endParaRPr dirty="0"/>
          </a:p>
          <a:p>
            <a:pPr marL="0" lvl="0" indent="0" algn="l" rtl="0">
              <a:spcBef>
                <a:spcPts val="0"/>
              </a:spcBef>
              <a:spcAft>
                <a:spcPts val="0"/>
              </a:spcAft>
              <a:buSzPts val="1200"/>
              <a:buNone/>
            </a:pPr>
            <a:r>
              <a:rPr lang="en-GB" b="1" dirty="0"/>
              <a:t>Extension </a:t>
            </a:r>
            <a:r>
              <a:rPr lang="en-GB" dirty="0"/>
              <a:t>– Is there a number that can ONLY be shown on the first number line? How do you know?</a:t>
            </a:r>
            <a:endParaRPr dirty="0"/>
          </a:p>
          <a:p>
            <a:pPr marL="0" lvl="0" indent="0" algn="l" rtl="0">
              <a:spcBef>
                <a:spcPts val="0"/>
              </a:spcBef>
              <a:spcAft>
                <a:spcPts val="0"/>
              </a:spcAft>
              <a:buNone/>
            </a:pPr>
            <a:endParaRPr dirty="0"/>
          </a:p>
        </p:txBody>
      </p:sp>
      <p:sp>
        <p:nvSpPr>
          <p:cNvPr id="86" name="Google Shape;8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1" u="none" strike="noStrike" dirty="0">
                <a:solidFill>
                  <a:srgbClr val="000000"/>
                </a:solidFill>
              </a:rPr>
              <a:t>Discuss estimation in this part of the lesson – when do you estimate? Why? </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rPr>
              <a:t>Concrete resources </a:t>
            </a:r>
            <a:r>
              <a:rPr lang="en-GB" sz="1200" i="0" u="none" strike="noStrike" dirty="0">
                <a:solidFill>
                  <a:srgbClr val="000000"/>
                </a:solidFill>
              </a:rPr>
              <a:t>– </a:t>
            </a:r>
            <a:r>
              <a:rPr lang="en-GB" dirty="0">
                <a:solidFill>
                  <a:srgbClr val="000000"/>
                </a:solidFill>
              </a:rPr>
              <a:t>blank number lines. Remind pupils of the benefit of always starting by labelling the divisions on their number line.</a:t>
            </a:r>
            <a:endParaRPr dirty="0">
              <a:solidFill>
                <a:srgbClr val="000000"/>
              </a:solidFil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rPr>
              <a:t>Key Questions </a:t>
            </a:r>
            <a:r>
              <a:rPr lang="en-GB" sz="1200" i="0" u="none" strike="noStrike" dirty="0">
                <a:solidFill>
                  <a:srgbClr val="000000"/>
                </a:solidFill>
              </a:rPr>
              <a:t>– </a:t>
            </a:r>
            <a:r>
              <a:rPr lang="en-GB" dirty="0"/>
              <a:t>What is the start point? What is the end point? How many intervals are there? What is each interval worth? What is the number line counting up in? How do you know? Which divisions is the arrow between? How do you know? If the arrow is halfway between the two divisions, how can you estimate the number it is pointing at?</a:t>
            </a:r>
            <a:endParaRPr dirty="0">
              <a:solidFill>
                <a:srgbClr val="000000"/>
              </a:solidFil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rPr>
              <a:t>Misconceptions/ Common Errors </a:t>
            </a:r>
            <a:r>
              <a:rPr lang="en-GB" sz="1200" i="0" u="none" strike="noStrike" dirty="0">
                <a:solidFill>
                  <a:srgbClr val="000000"/>
                </a:solidFill>
              </a:rPr>
              <a:t>– </a:t>
            </a:r>
            <a:r>
              <a:rPr lang="en-GB" dirty="0"/>
              <a:t>Pupils may assume that all number lines count in 1s, 10s or 100s and hence incorrectly label the divisions. Pupils may count the number of divisions, rather than the intervals. Pupils may incorrectly count the number of intervals and therefore label the positions of numbers incorrectly. Pupils may just look at the end point of the number line rather than both the start and end to find the difference.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rPr>
              <a:t>Further Practice </a:t>
            </a:r>
            <a:r>
              <a:rPr lang="en-GB" sz="1200" i="0" u="none" strike="noStrike" dirty="0">
                <a:solidFill>
                  <a:srgbClr val="000000"/>
                </a:solidFill>
              </a:rPr>
              <a:t>– </a:t>
            </a:r>
            <a:r>
              <a:rPr lang="en-GB" dirty="0">
                <a:solidFill>
                  <a:srgbClr val="000000"/>
                </a:solidFill>
              </a:rPr>
              <a:t>Draw additional arrows on the number lines to offer more practice in finding numbers at the midpoint between divisions.</a:t>
            </a:r>
            <a:endParaRPr sz="1200" i="0" u="none" strike="noStrike" dirty="0">
              <a:solidFill>
                <a:srgbClr val="000000"/>
              </a:solidFill>
            </a:endParaRPr>
          </a:p>
        </p:txBody>
      </p:sp>
      <p:sp>
        <p:nvSpPr>
          <p:cNvPr id="142" name="Google Shape;14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t>Concrete resources </a:t>
            </a:r>
            <a:r>
              <a:rPr lang="en-GB" dirty="0"/>
              <a:t>– blank number lines. Remind pupils of the benefit of always starting by labelling the divisions on their number line.</a:t>
            </a:r>
            <a:endParaRPr dirty="0"/>
          </a:p>
          <a:p>
            <a:pPr marL="0" lvl="0" indent="0" algn="l" rtl="0">
              <a:spcBef>
                <a:spcPts val="0"/>
              </a:spcBef>
              <a:spcAft>
                <a:spcPts val="0"/>
              </a:spcAft>
              <a:buClr>
                <a:schemeClr val="dk1"/>
              </a:buClr>
              <a:buSzPts val="1200"/>
              <a:buFont typeface="Arial"/>
              <a:buNone/>
            </a:pPr>
            <a:r>
              <a:rPr lang="en-GB" b="1" dirty="0"/>
              <a:t>Key Questions </a:t>
            </a:r>
            <a:r>
              <a:rPr lang="en-GB" dirty="0"/>
              <a:t>– What is the start point? What is the end point? How many intervals are there? What is each interval worth? What is the number line counting up in? How do you know? Which divisions is the arrow between? How do you know? If the arrow is halfway between the two divisions, how can you estimate the number it is pointing at?</a:t>
            </a:r>
            <a:endParaRPr dirty="0"/>
          </a:p>
          <a:p>
            <a:pPr marL="0" lvl="0" indent="0" algn="l" rtl="0">
              <a:spcBef>
                <a:spcPts val="0"/>
              </a:spcBef>
              <a:spcAft>
                <a:spcPts val="0"/>
              </a:spcAft>
              <a:buClr>
                <a:schemeClr val="dk1"/>
              </a:buClr>
              <a:buSzPts val="1200"/>
              <a:buFont typeface="Arial"/>
              <a:buNone/>
            </a:pPr>
            <a:r>
              <a:rPr lang="en-GB" b="1" dirty="0"/>
              <a:t>Misconceptions/ Common Errors </a:t>
            </a:r>
            <a:r>
              <a:rPr lang="en-GB" dirty="0"/>
              <a:t>– Pupils may assume that all number lines count in 1s, 10s or 100s and hence incorrectly label the divisions. Pupils may count the number of divisions, rather than the intervals. Pupils may incorrectly count the number of intervals and therefore label the positions of numbers incorrectly. Pupils may just look at the end point of the number line rather than both the start and end to find the difference.</a:t>
            </a:r>
            <a:endParaRPr dirty="0"/>
          </a:p>
          <a:p>
            <a:pPr marL="0" lvl="0" indent="0" algn="l" rtl="0">
              <a:spcBef>
                <a:spcPts val="0"/>
              </a:spcBef>
              <a:spcAft>
                <a:spcPts val="0"/>
              </a:spcAft>
              <a:buClr>
                <a:schemeClr val="dk1"/>
              </a:buClr>
              <a:buSzPts val="1200"/>
              <a:buFont typeface="Arial"/>
              <a:buNone/>
            </a:pPr>
            <a:r>
              <a:rPr lang="en-GB" b="1" dirty="0"/>
              <a:t>Further Practice </a:t>
            </a:r>
            <a:r>
              <a:rPr lang="en-GB" dirty="0"/>
              <a:t>– Draw additional arrows on the number lines to offer more practice in finding numbers at the midpoint between divisions.</a:t>
            </a:r>
            <a:endParaRPr b="1" dirty="0">
              <a:latin typeface="Arial"/>
              <a:ea typeface="Arial"/>
              <a:cs typeface="Arial"/>
              <a:sym typeface="Arial"/>
            </a:endParaRPr>
          </a:p>
        </p:txBody>
      </p:sp>
      <p:sp>
        <p:nvSpPr>
          <p:cNvPr id="182" name="Google Shape;18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Font typeface="+mj-lt"/>
              <a:buAutoNum type="alphaLcParenR"/>
            </a:pPr>
            <a:r>
              <a:rPr lang="en-GB" dirty="0">
                <a:latin typeface="Arial"/>
                <a:ea typeface="Arial"/>
                <a:cs typeface="Arial"/>
                <a:sym typeface="Arial"/>
              </a:rPr>
              <a:t>650</a:t>
            </a:r>
          </a:p>
          <a:p>
            <a:pPr marL="228600" marR="0" lvl="0" indent="-228600" algn="l" rtl="0">
              <a:lnSpc>
                <a:spcPct val="100000"/>
              </a:lnSpc>
              <a:spcBef>
                <a:spcPts val="0"/>
              </a:spcBef>
              <a:spcAft>
                <a:spcPts val="0"/>
              </a:spcAft>
              <a:buFont typeface="+mj-lt"/>
              <a:buAutoNum type="alphaLcParenR"/>
            </a:pPr>
            <a:r>
              <a:rPr lang="en-GB" dirty="0">
                <a:latin typeface="Arial"/>
                <a:ea typeface="Arial"/>
                <a:cs typeface="Arial"/>
                <a:sym typeface="Arial"/>
              </a:rPr>
              <a:t>875</a:t>
            </a:r>
          </a:p>
          <a:p>
            <a:pPr marL="228600" marR="0" lvl="0" indent="-228600" algn="l" rtl="0">
              <a:lnSpc>
                <a:spcPct val="100000"/>
              </a:lnSpc>
              <a:spcBef>
                <a:spcPts val="0"/>
              </a:spcBef>
              <a:spcAft>
                <a:spcPts val="0"/>
              </a:spcAft>
              <a:buFont typeface="+mj-lt"/>
              <a:buAutoNum type="alphaLcParenR"/>
            </a:pPr>
            <a:r>
              <a:rPr lang="en-GB" dirty="0">
                <a:latin typeface="Arial"/>
                <a:ea typeface="Arial"/>
                <a:cs typeface="Arial"/>
                <a:sym typeface="Arial"/>
              </a:rPr>
              <a:t>417</a:t>
            </a:r>
            <a:endParaRPr dirty="0">
              <a:latin typeface="Arial"/>
              <a:ea typeface="Arial"/>
              <a:cs typeface="Arial"/>
              <a:sym typeface="Arial"/>
            </a:endParaRPr>
          </a:p>
        </p:txBody>
      </p:sp>
      <p:sp>
        <p:nvSpPr>
          <p:cNvPr id="239" name="Google Shape;23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know how to estimate the position of a number on a number line</a:t>
            </a:r>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3</a:t>
            </a:r>
            <a:endParaRPr/>
          </a:p>
        </p:txBody>
      </p:sp>
      <p:sp>
        <p:nvSpPr>
          <p:cNvPr id="44" name="Google Shape;44;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5" name="Google Shape;45;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sz="2400" dirty="0"/>
              <a:t>To </a:t>
            </a:r>
            <a:r>
              <a:rPr lang="en-GB" dirty="0"/>
              <a:t>know how to estimate the position of a number on a number line</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64" name="Google Shape;264;p10"/>
          <p:cNvSpPr txBox="1">
            <a:spLocks noGrp="1"/>
          </p:cNvSpPr>
          <p:nvPr>
            <p:ph type="body" idx="2"/>
          </p:nvPr>
        </p:nvSpPr>
        <p:spPr>
          <a:xfrm>
            <a:off x="263050" y="1176391"/>
            <a:ext cx="11736900" cy="986942"/>
          </a:xfrm>
          <a:prstGeom prst="rect">
            <a:avLst/>
          </a:prstGeom>
          <a:noFill/>
          <a:ln>
            <a:noFill/>
          </a:ln>
        </p:spPr>
        <p:txBody>
          <a:bodyPr spcFirstLastPara="1" wrap="square" lIns="91425" tIns="45700" rIns="91425" bIns="45700" anchor="t" anchorCtr="0">
            <a:normAutofit/>
          </a:bodyPr>
          <a:lstStyle/>
          <a:p>
            <a:pPr marL="12700" lvl="0" indent="-12700" algn="l" rtl="0">
              <a:lnSpc>
                <a:spcPct val="150000"/>
              </a:lnSpc>
              <a:spcBef>
                <a:spcPts val="0"/>
              </a:spcBef>
              <a:spcAft>
                <a:spcPts val="0"/>
              </a:spcAft>
              <a:buSzPts val="1800"/>
            </a:pPr>
            <a:r>
              <a:rPr lang="en-GB" b="1" dirty="0"/>
              <a:t>Estimate the numbers that the arrows are pointing to.  </a:t>
            </a:r>
          </a:p>
          <a:p>
            <a:pPr marL="12700" lvl="0" indent="-12700" algn="l" rtl="0">
              <a:lnSpc>
                <a:spcPct val="150000"/>
              </a:lnSpc>
              <a:spcBef>
                <a:spcPts val="0"/>
              </a:spcBef>
              <a:spcAft>
                <a:spcPts val="0"/>
              </a:spcAft>
              <a:buSzPts val="1800"/>
            </a:pPr>
            <a:r>
              <a:rPr lang="en-GB" dirty="0"/>
              <a:t>Explain how you know.</a:t>
            </a:r>
          </a:p>
        </p:txBody>
      </p:sp>
      <p:grpSp>
        <p:nvGrpSpPr>
          <p:cNvPr id="265" name="Google Shape;265;p10"/>
          <p:cNvGrpSpPr/>
          <p:nvPr/>
        </p:nvGrpSpPr>
        <p:grpSpPr>
          <a:xfrm>
            <a:off x="831477" y="1731864"/>
            <a:ext cx="9186046" cy="2046737"/>
            <a:chOff x="1502977" y="2931739"/>
            <a:chExt cx="9186046" cy="2046737"/>
          </a:xfrm>
        </p:grpSpPr>
        <p:grpSp>
          <p:nvGrpSpPr>
            <p:cNvPr id="266" name="Google Shape;266;p10"/>
            <p:cNvGrpSpPr/>
            <p:nvPr/>
          </p:nvGrpSpPr>
          <p:grpSpPr>
            <a:xfrm>
              <a:off x="1502977" y="4267812"/>
              <a:ext cx="9186046" cy="710664"/>
              <a:chOff x="-184160" y="2634211"/>
              <a:chExt cx="9512319" cy="840824"/>
            </a:xfrm>
          </p:grpSpPr>
          <p:pic>
            <p:nvPicPr>
              <p:cNvPr id="267" name="Google Shape;267;p10"/>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268" name="Google Shape;268;p10"/>
              <p:cNvSpPr txBox="1"/>
              <p:nvPr/>
            </p:nvSpPr>
            <p:spPr>
              <a:xfrm>
                <a:off x="-184160" y="2928850"/>
                <a:ext cx="673119" cy="54618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340</a:t>
                </a:r>
                <a:endParaRPr sz="1800">
                  <a:solidFill>
                    <a:schemeClr val="dk1"/>
                  </a:solidFill>
                  <a:latin typeface="Nunito Sans"/>
                  <a:ea typeface="Nunito Sans"/>
                  <a:cs typeface="Nunito Sans"/>
                  <a:sym typeface="Nunito Sans"/>
                </a:endParaRPr>
              </a:p>
            </p:txBody>
          </p:sp>
          <p:sp>
            <p:nvSpPr>
              <p:cNvPr id="269" name="Google Shape;269;p10"/>
              <p:cNvSpPr txBox="1"/>
              <p:nvPr/>
            </p:nvSpPr>
            <p:spPr>
              <a:xfrm>
                <a:off x="8655040" y="2928849"/>
                <a:ext cx="673119" cy="54618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440</a:t>
                </a:r>
                <a:endParaRPr sz="1800">
                  <a:solidFill>
                    <a:schemeClr val="dk1"/>
                  </a:solidFill>
                  <a:latin typeface="Nunito Sans"/>
                  <a:ea typeface="Nunito Sans"/>
                  <a:cs typeface="Nunito Sans"/>
                  <a:sym typeface="Nunito Sans"/>
                </a:endParaRPr>
              </a:p>
            </p:txBody>
          </p:sp>
        </p:grpSp>
        <p:grpSp>
          <p:nvGrpSpPr>
            <p:cNvPr id="270" name="Google Shape;270;p10"/>
            <p:cNvGrpSpPr/>
            <p:nvPr/>
          </p:nvGrpSpPr>
          <p:grpSpPr>
            <a:xfrm>
              <a:off x="5040108" y="2931739"/>
              <a:ext cx="504959" cy="1334161"/>
              <a:chOff x="5193418" y="2917510"/>
              <a:chExt cx="504959" cy="1334161"/>
            </a:xfrm>
          </p:grpSpPr>
          <p:sp>
            <p:nvSpPr>
              <p:cNvPr id="271" name="Google Shape;271;p10"/>
              <p:cNvSpPr/>
              <p:nvPr/>
            </p:nvSpPr>
            <p:spPr>
              <a:xfrm rot="5400000">
                <a:off x="5044953" y="3598247"/>
                <a:ext cx="801889" cy="504959"/>
              </a:xfrm>
              <a:prstGeom prst="rightArrow">
                <a:avLst>
                  <a:gd name="adj1" fmla="val 50000"/>
                  <a:gd name="adj2" fmla="val 50000"/>
                </a:avLst>
              </a:prstGeom>
              <a:solidFill>
                <a:srgbClr val="CCD4F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3A047"/>
                  </a:solidFill>
                  <a:latin typeface="Calibri"/>
                  <a:ea typeface="Calibri"/>
                  <a:cs typeface="Calibri"/>
                  <a:sym typeface="Calibri"/>
                </a:endParaRPr>
              </a:p>
            </p:txBody>
          </p:sp>
          <p:pic>
            <p:nvPicPr>
              <p:cNvPr id="272" name="Google Shape;272;p10" descr="A picture containing text, clipart, vector graphics&#10;&#10;Description automatically generated"/>
              <p:cNvPicPr preferRelativeResize="0"/>
              <p:nvPr/>
            </p:nvPicPr>
            <p:blipFill rotWithShape="1">
              <a:blip r:embed="rId4">
                <a:alphaModFix/>
              </a:blip>
              <a:srcRect/>
              <a:stretch/>
            </p:blipFill>
            <p:spPr>
              <a:xfrm>
                <a:off x="5210947" y="2917510"/>
                <a:ext cx="469900" cy="482600"/>
              </a:xfrm>
              <a:prstGeom prst="rect">
                <a:avLst/>
              </a:prstGeom>
              <a:noFill/>
              <a:ln>
                <a:noFill/>
              </a:ln>
            </p:spPr>
          </p:pic>
        </p:grpSp>
        <p:grpSp>
          <p:nvGrpSpPr>
            <p:cNvPr id="273" name="Google Shape;273;p10"/>
            <p:cNvGrpSpPr/>
            <p:nvPr/>
          </p:nvGrpSpPr>
          <p:grpSpPr>
            <a:xfrm>
              <a:off x="5620686" y="2931739"/>
              <a:ext cx="504959" cy="1334161"/>
              <a:chOff x="3102697" y="2917510"/>
              <a:chExt cx="504959" cy="1334161"/>
            </a:xfrm>
          </p:grpSpPr>
          <p:pic>
            <p:nvPicPr>
              <p:cNvPr id="274" name="Google Shape;274;p10" descr="Icon&#10;&#10;Description automatically generated"/>
              <p:cNvPicPr preferRelativeResize="0"/>
              <p:nvPr/>
            </p:nvPicPr>
            <p:blipFill rotWithShape="1">
              <a:blip r:embed="rId5">
                <a:alphaModFix/>
              </a:blip>
              <a:srcRect/>
              <a:stretch/>
            </p:blipFill>
            <p:spPr>
              <a:xfrm>
                <a:off x="3126577" y="2917510"/>
                <a:ext cx="457200" cy="482600"/>
              </a:xfrm>
              <a:prstGeom prst="rect">
                <a:avLst/>
              </a:prstGeom>
              <a:noFill/>
              <a:ln>
                <a:noFill/>
              </a:ln>
            </p:spPr>
          </p:pic>
          <p:sp>
            <p:nvSpPr>
              <p:cNvPr id="275" name="Google Shape;275;p10"/>
              <p:cNvSpPr/>
              <p:nvPr/>
            </p:nvSpPr>
            <p:spPr>
              <a:xfrm rot="5400000">
                <a:off x="2954232" y="3598247"/>
                <a:ext cx="801889" cy="504959"/>
              </a:xfrm>
              <a:prstGeom prst="rightArrow">
                <a:avLst>
                  <a:gd name="adj1" fmla="val 50000"/>
                  <a:gd name="adj2" fmla="val 50000"/>
                </a:avLst>
              </a:prstGeom>
              <a:solidFill>
                <a:srgbClr val="CCD4F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3A047"/>
                  </a:solidFill>
                  <a:latin typeface="Calibri"/>
                  <a:ea typeface="Calibri"/>
                  <a:cs typeface="Calibri"/>
                  <a:sym typeface="Calibri"/>
                </a:endParaRPr>
              </a:p>
            </p:txBody>
          </p:sp>
        </p:grpSp>
        <p:grpSp>
          <p:nvGrpSpPr>
            <p:cNvPr id="276" name="Google Shape;276;p10"/>
            <p:cNvGrpSpPr/>
            <p:nvPr/>
          </p:nvGrpSpPr>
          <p:grpSpPr>
            <a:xfrm>
              <a:off x="7670325" y="2965270"/>
              <a:ext cx="504959" cy="1300630"/>
              <a:chOff x="7996894" y="2917510"/>
              <a:chExt cx="504959" cy="1300630"/>
            </a:xfrm>
          </p:grpSpPr>
          <p:pic>
            <p:nvPicPr>
              <p:cNvPr id="277" name="Google Shape;277;p10" descr="Icon&#10;&#10;Description automatically generated"/>
              <p:cNvPicPr preferRelativeResize="0"/>
              <p:nvPr/>
            </p:nvPicPr>
            <p:blipFill rotWithShape="1">
              <a:blip r:embed="rId6">
                <a:alphaModFix/>
              </a:blip>
              <a:srcRect/>
              <a:stretch/>
            </p:blipFill>
            <p:spPr>
              <a:xfrm>
                <a:off x="8008074" y="2917510"/>
                <a:ext cx="482600" cy="482600"/>
              </a:xfrm>
              <a:prstGeom prst="rect">
                <a:avLst/>
              </a:prstGeom>
              <a:noFill/>
              <a:ln>
                <a:noFill/>
              </a:ln>
            </p:spPr>
          </p:pic>
          <p:sp>
            <p:nvSpPr>
              <p:cNvPr id="278" name="Google Shape;278;p10"/>
              <p:cNvSpPr/>
              <p:nvPr/>
            </p:nvSpPr>
            <p:spPr>
              <a:xfrm rot="5400000">
                <a:off x="7848429" y="3564716"/>
                <a:ext cx="801889" cy="504959"/>
              </a:xfrm>
              <a:prstGeom prst="rightArrow">
                <a:avLst>
                  <a:gd name="adj1" fmla="val 50000"/>
                  <a:gd name="adj2" fmla="val 50000"/>
                </a:avLst>
              </a:prstGeom>
              <a:solidFill>
                <a:srgbClr val="CCD4F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3A047"/>
                  </a:solidFill>
                  <a:latin typeface="Calibri"/>
                  <a:ea typeface="Calibri"/>
                  <a:cs typeface="Calibri"/>
                  <a:sym typeface="Calibri"/>
                </a:endParaRPr>
              </a:p>
            </p:txBody>
          </p:sp>
        </p:grpSp>
      </p:grpSp>
      <p:sp>
        <p:nvSpPr>
          <p:cNvPr id="279" name="Google Shape;279;p10"/>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280" name="Google Shape;280;p10"/>
          <p:cNvGrpSpPr/>
          <p:nvPr/>
        </p:nvGrpSpPr>
        <p:grpSpPr>
          <a:xfrm>
            <a:off x="831483" y="4503375"/>
            <a:ext cx="9308682" cy="1859433"/>
            <a:chOff x="831483" y="4503375"/>
            <a:chExt cx="9308682" cy="1859433"/>
          </a:xfrm>
        </p:grpSpPr>
        <p:grpSp>
          <p:nvGrpSpPr>
            <p:cNvPr id="281" name="Google Shape;281;p10"/>
            <p:cNvGrpSpPr/>
            <p:nvPr/>
          </p:nvGrpSpPr>
          <p:grpSpPr>
            <a:xfrm>
              <a:off x="831483" y="5652038"/>
              <a:ext cx="9308682" cy="710770"/>
              <a:chOff x="-184160" y="2634211"/>
              <a:chExt cx="9639311" cy="840949"/>
            </a:xfrm>
          </p:grpSpPr>
          <p:pic>
            <p:nvPicPr>
              <p:cNvPr id="282" name="Google Shape;282;p10"/>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283" name="Google Shape;283;p10"/>
              <p:cNvSpPr txBox="1"/>
              <p:nvPr/>
            </p:nvSpPr>
            <p:spPr>
              <a:xfrm>
                <a:off x="-184160" y="2928850"/>
                <a:ext cx="6732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0</a:t>
                </a:r>
                <a:endParaRPr sz="1800">
                  <a:solidFill>
                    <a:schemeClr val="dk1"/>
                  </a:solidFill>
                  <a:latin typeface="Nunito Sans"/>
                  <a:ea typeface="Nunito Sans"/>
                  <a:cs typeface="Nunito Sans"/>
                  <a:sym typeface="Nunito Sans"/>
                </a:endParaRPr>
              </a:p>
            </p:txBody>
          </p:sp>
          <p:sp>
            <p:nvSpPr>
              <p:cNvPr id="284" name="Google Shape;284;p10"/>
              <p:cNvSpPr txBox="1"/>
              <p:nvPr/>
            </p:nvSpPr>
            <p:spPr>
              <a:xfrm>
                <a:off x="8577351" y="2928860"/>
                <a:ext cx="8778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1,000</a:t>
                </a:r>
                <a:endParaRPr sz="1800">
                  <a:solidFill>
                    <a:schemeClr val="dk1"/>
                  </a:solidFill>
                  <a:latin typeface="Nunito Sans"/>
                  <a:ea typeface="Nunito Sans"/>
                  <a:cs typeface="Nunito Sans"/>
                  <a:sym typeface="Nunito Sans"/>
                </a:endParaRPr>
              </a:p>
            </p:txBody>
          </p:sp>
        </p:grpSp>
        <p:grpSp>
          <p:nvGrpSpPr>
            <p:cNvPr id="285" name="Google Shape;285;p10"/>
            <p:cNvGrpSpPr/>
            <p:nvPr/>
          </p:nvGrpSpPr>
          <p:grpSpPr>
            <a:xfrm>
              <a:off x="2365150" y="4503375"/>
              <a:ext cx="7461700" cy="423900"/>
              <a:chOff x="2796050" y="4546325"/>
              <a:chExt cx="7461700" cy="423900"/>
            </a:xfrm>
          </p:grpSpPr>
          <p:sp>
            <p:nvSpPr>
              <p:cNvPr id="286" name="Google Shape;286;p10"/>
              <p:cNvSpPr/>
              <p:nvPr/>
            </p:nvSpPr>
            <p:spPr>
              <a:xfrm>
                <a:off x="2796050" y="4546325"/>
                <a:ext cx="1695300" cy="4239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380</a:t>
                </a:r>
                <a:endParaRPr sz="1800">
                  <a:latin typeface="Century Gothic"/>
                  <a:ea typeface="Century Gothic"/>
                  <a:cs typeface="Century Gothic"/>
                  <a:sym typeface="Century Gothic"/>
                </a:endParaRPr>
              </a:p>
            </p:txBody>
          </p:sp>
          <p:sp>
            <p:nvSpPr>
              <p:cNvPr id="287" name="Google Shape;287;p10"/>
              <p:cNvSpPr/>
              <p:nvPr/>
            </p:nvSpPr>
            <p:spPr>
              <a:xfrm>
                <a:off x="5006950" y="4546325"/>
                <a:ext cx="3039900" cy="4239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Five hundred and ten</a:t>
                </a:r>
                <a:endParaRPr sz="1800">
                  <a:latin typeface="Century Gothic"/>
                  <a:ea typeface="Century Gothic"/>
                  <a:cs typeface="Century Gothic"/>
                  <a:sym typeface="Century Gothic"/>
                </a:endParaRPr>
              </a:p>
            </p:txBody>
          </p:sp>
          <p:sp>
            <p:nvSpPr>
              <p:cNvPr id="288" name="Google Shape;288;p10"/>
              <p:cNvSpPr/>
              <p:nvPr/>
            </p:nvSpPr>
            <p:spPr>
              <a:xfrm>
                <a:off x="8562450" y="4546325"/>
                <a:ext cx="1695300" cy="4239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925</a:t>
                </a:r>
                <a:endParaRPr sz="1800">
                  <a:latin typeface="Century Gothic"/>
                  <a:ea typeface="Century Gothic"/>
                  <a:cs typeface="Century Gothic"/>
                  <a:sym typeface="Century Gothic"/>
                </a:endParaRPr>
              </a:p>
            </p:txBody>
          </p:sp>
        </p:grpSp>
      </p:grpSp>
      <p:grpSp>
        <p:nvGrpSpPr>
          <p:cNvPr id="289" name="Google Shape;289;p10"/>
          <p:cNvGrpSpPr/>
          <p:nvPr/>
        </p:nvGrpSpPr>
        <p:grpSpPr>
          <a:xfrm>
            <a:off x="858625" y="1695225"/>
            <a:ext cx="11261100" cy="4667578"/>
            <a:chOff x="858625" y="1695225"/>
            <a:chExt cx="11261100" cy="4667578"/>
          </a:xfrm>
        </p:grpSpPr>
        <p:grpSp>
          <p:nvGrpSpPr>
            <p:cNvPr id="290" name="Google Shape;290;p10"/>
            <p:cNvGrpSpPr/>
            <p:nvPr/>
          </p:nvGrpSpPr>
          <p:grpSpPr>
            <a:xfrm>
              <a:off x="1647401" y="3312004"/>
              <a:ext cx="7554200" cy="3050799"/>
              <a:chOff x="1647401" y="3312004"/>
              <a:chExt cx="7554200" cy="3050799"/>
            </a:xfrm>
          </p:grpSpPr>
          <p:grpSp>
            <p:nvGrpSpPr>
              <p:cNvPr id="291" name="Google Shape;291;p10"/>
              <p:cNvGrpSpPr/>
              <p:nvPr/>
            </p:nvGrpSpPr>
            <p:grpSpPr>
              <a:xfrm>
                <a:off x="1647401" y="3312004"/>
                <a:ext cx="7554200" cy="3050799"/>
                <a:chOff x="1647401" y="3312004"/>
                <a:chExt cx="7554200" cy="3050799"/>
              </a:xfrm>
            </p:grpSpPr>
            <p:grpSp>
              <p:nvGrpSpPr>
                <p:cNvPr id="292" name="Google Shape;292;p10"/>
                <p:cNvGrpSpPr/>
                <p:nvPr/>
              </p:nvGrpSpPr>
              <p:grpSpPr>
                <a:xfrm>
                  <a:off x="1647401" y="5901103"/>
                  <a:ext cx="7554200" cy="461700"/>
                  <a:chOff x="2281701" y="2717853"/>
                  <a:chExt cx="7554200" cy="461700"/>
                </a:xfrm>
              </p:grpSpPr>
              <p:sp>
                <p:nvSpPr>
                  <p:cNvPr id="293" name="Google Shape;293;p10"/>
                  <p:cNvSpPr txBox="1"/>
                  <p:nvPr/>
                </p:nvSpPr>
                <p:spPr>
                  <a:xfrm>
                    <a:off x="22817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100</a:t>
                    </a:r>
                    <a:endParaRPr sz="1800">
                      <a:solidFill>
                        <a:srgbClr val="43A047"/>
                      </a:solidFill>
                      <a:latin typeface="Century Gothic"/>
                      <a:ea typeface="Century Gothic"/>
                      <a:cs typeface="Century Gothic"/>
                      <a:sym typeface="Century Gothic"/>
                    </a:endParaRPr>
                  </a:p>
                </p:txBody>
              </p:sp>
              <p:sp>
                <p:nvSpPr>
                  <p:cNvPr id="294" name="Google Shape;294;p10"/>
                  <p:cNvSpPr txBox="1"/>
                  <p:nvPr/>
                </p:nvSpPr>
                <p:spPr>
                  <a:xfrm>
                    <a:off x="31386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200</a:t>
                    </a:r>
                    <a:endParaRPr sz="1800">
                      <a:solidFill>
                        <a:srgbClr val="43A047"/>
                      </a:solidFill>
                      <a:latin typeface="Century Gothic"/>
                      <a:ea typeface="Century Gothic"/>
                      <a:cs typeface="Century Gothic"/>
                      <a:sym typeface="Century Gothic"/>
                    </a:endParaRPr>
                  </a:p>
                </p:txBody>
              </p:sp>
              <p:sp>
                <p:nvSpPr>
                  <p:cNvPr id="295" name="Google Shape;295;p10"/>
                  <p:cNvSpPr txBox="1"/>
                  <p:nvPr/>
                </p:nvSpPr>
                <p:spPr>
                  <a:xfrm>
                    <a:off x="39955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300</a:t>
                    </a:r>
                    <a:endParaRPr sz="1800">
                      <a:solidFill>
                        <a:srgbClr val="43A047"/>
                      </a:solidFill>
                      <a:latin typeface="Century Gothic"/>
                      <a:ea typeface="Century Gothic"/>
                      <a:cs typeface="Century Gothic"/>
                      <a:sym typeface="Century Gothic"/>
                    </a:endParaRPr>
                  </a:p>
                </p:txBody>
              </p:sp>
              <p:sp>
                <p:nvSpPr>
                  <p:cNvPr id="296" name="Google Shape;296;p10"/>
                  <p:cNvSpPr txBox="1"/>
                  <p:nvPr/>
                </p:nvSpPr>
                <p:spPr>
                  <a:xfrm>
                    <a:off x="48524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400</a:t>
                    </a:r>
                    <a:endParaRPr sz="1800">
                      <a:solidFill>
                        <a:srgbClr val="43A047"/>
                      </a:solidFill>
                      <a:latin typeface="Century Gothic"/>
                      <a:ea typeface="Century Gothic"/>
                      <a:cs typeface="Century Gothic"/>
                      <a:sym typeface="Century Gothic"/>
                    </a:endParaRPr>
                  </a:p>
                </p:txBody>
              </p:sp>
              <p:sp>
                <p:nvSpPr>
                  <p:cNvPr id="297" name="Google Shape;297;p10"/>
                  <p:cNvSpPr txBox="1"/>
                  <p:nvPr/>
                </p:nvSpPr>
                <p:spPr>
                  <a:xfrm>
                    <a:off x="57093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500</a:t>
                    </a:r>
                    <a:endParaRPr sz="1800">
                      <a:solidFill>
                        <a:srgbClr val="43A047"/>
                      </a:solidFill>
                      <a:latin typeface="Century Gothic"/>
                      <a:ea typeface="Century Gothic"/>
                      <a:cs typeface="Century Gothic"/>
                      <a:sym typeface="Century Gothic"/>
                    </a:endParaRPr>
                  </a:p>
                </p:txBody>
              </p:sp>
              <p:sp>
                <p:nvSpPr>
                  <p:cNvPr id="298" name="Google Shape;298;p10"/>
                  <p:cNvSpPr txBox="1"/>
                  <p:nvPr/>
                </p:nvSpPr>
                <p:spPr>
                  <a:xfrm>
                    <a:off x="65662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600</a:t>
                    </a:r>
                    <a:endParaRPr sz="1800">
                      <a:solidFill>
                        <a:srgbClr val="43A047"/>
                      </a:solidFill>
                      <a:latin typeface="Century Gothic"/>
                      <a:ea typeface="Century Gothic"/>
                      <a:cs typeface="Century Gothic"/>
                      <a:sym typeface="Century Gothic"/>
                    </a:endParaRPr>
                  </a:p>
                </p:txBody>
              </p:sp>
              <p:sp>
                <p:nvSpPr>
                  <p:cNvPr id="299" name="Google Shape;299;p10"/>
                  <p:cNvSpPr txBox="1"/>
                  <p:nvPr/>
                </p:nvSpPr>
                <p:spPr>
                  <a:xfrm>
                    <a:off x="74231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700</a:t>
                    </a:r>
                    <a:endParaRPr sz="1800">
                      <a:solidFill>
                        <a:srgbClr val="43A047"/>
                      </a:solidFill>
                      <a:latin typeface="Century Gothic"/>
                      <a:ea typeface="Century Gothic"/>
                      <a:cs typeface="Century Gothic"/>
                      <a:sym typeface="Century Gothic"/>
                    </a:endParaRPr>
                  </a:p>
                </p:txBody>
              </p:sp>
              <p:sp>
                <p:nvSpPr>
                  <p:cNvPr id="300" name="Google Shape;300;p10"/>
                  <p:cNvSpPr txBox="1"/>
                  <p:nvPr/>
                </p:nvSpPr>
                <p:spPr>
                  <a:xfrm>
                    <a:off x="82800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800</a:t>
                    </a:r>
                    <a:endParaRPr sz="1800">
                      <a:solidFill>
                        <a:srgbClr val="43A047"/>
                      </a:solidFill>
                      <a:latin typeface="Century Gothic"/>
                      <a:ea typeface="Century Gothic"/>
                      <a:cs typeface="Century Gothic"/>
                      <a:sym typeface="Century Gothic"/>
                    </a:endParaRPr>
                  </a:p>
                </p:txBody>
              </p:sp>
              <p:sp>
                <p:nvSpPr>
                  <p:cNvPr id="301" name="Google Shape;301;p10"/>
                  <p:cNvSpPr txBox="1"/>
                  <p:nvPr/>
                </p:nvSpPr>
                <p:spPr>
                  <a:xfrm>
                    <a:off x="91369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900</a:t>
                    </a:r>
                    <a:endParaRPr sz="1800">
                      <a:solidFill>
                        <a:srgbClr val="43A047"/>
                      </a:solidFill>
                      <a:latin typeface="Century Gothic"/>
                      <a:ea typeface="Century Gothic"/>
                      <a:cs typeface="Century Gothic"/>
                      <a:sym typeface="Century Gothic"/>
                    </a:endParaRPr>
                  </a:p>
                </p:txBody>
              </p:sp>
            </p:grpSp>
            <p:grpSp>
              <p:nvGrpSpPr>
                <p:cNvPr id="302" name="Google Shape;302;p10"/>
                <p:cNvGrpSpPr/>
                <p:nvPr/>
              </p:nvGrpSpPr>
              <p:grpSpPr>
                <a:xfrm>
                  <a:off x="1671871" y="3312004"/>
                  <a:ext cx="7505250" cy="466600"/>
                  <a:chOff x="2395358" y="2757929"/>
                  <a:chExt cx="7505250" cy="466600"/>
                </a:xfrm>
              </p:grpSpPr>
              <p:sp>
                <p:nvSpPr>
                  <p:cNvPr id="303" name="Google Shape;303;p10"/>
                  <p:cNvSpPr txBox="1"/>
                  <p:nvPr/>
                </p:nvSpPr>
                <p:spPr>
                  <a:xfrm>
                    <a:off x="239535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350</a:t>
                    </a:r>
                    <a:endParaRPr sz="1800">
                      <a:solidFill>
                        <a:srgbClr val="43A047"/>
                      </a:solidFill>
                      <a:latin typeface="Nunito Sans"/>
                      <a:ea typeface="Nunito Sans"/>
                      <a:cs typeface="Nunito Sans"/>
                      <a:sym typeface="Nunito Sans"/>
                    </a:endParaRPr>
                  </a:p>
                </p:txBody>
              </p:sp>
              <p:sp>
                <p:nvSpPr>
                  <p:cNvPr id="304" name="Google Shape;304;p10"/>
                  <p:cNvSpPr txBox="1"/>
                  <p:nvPr/>
                </p:nvSpPr>
                <p:spPr>
                  <a:xfrm>
                    <a:off x="3263283"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360</a:t>
                    </a:r>
                    <a:endParaRPr sz="1800">
                      <a:solidFill>
                        <a:srgbClr val="43A047"/>
                      </a:solidFill>
                      <a:latin typeface="Nunito Sans"/>
                      <a:ea typeface="Nunito Sans"/>
                      <a:cs typeface="Nunito Sans"/>
                      <a:sym typeface="Nunito Sans"/>
                    </a:endParaRPr>
                  </a:p>
                </p:txBody>
              </p:sp>
              <p:sp>
                <p:nvSpPr>
                  <p:cNvPr id="305" name="Google Shape;305;p10"/>
                  <p:cNvSpPr txBox="1"/>
                  <p:nvPr/>
                </p:nvSpPr>
                <p:spPr>
                  <a:xfrm>
                    <a:off x="408715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370</a:t>
                    </a:r>
                    <a:endParaRPr sz="1800">
                      <a:solidFill>
                        <a:srgbClr val="43A047"/>
                      </a:solidFill>
                      <a:latin typeface="Nunito Sans"/>
                      <a:ea typeface="Nunito Sans"/>
                      <a:cs typeface="Nunito Sans"/>
                      <a:sym typeface="Nunito Sans"/>
                    </a:endParaRPr>
                  </a:p>
                </p:txBody>
              </p:sp>
              <p:sp>
                <p:nvSpPr>
                  <p:cNvPr id="306" name="Google Shape;306;p10"/>
                  <p:cNvSpPr txBox="1"/>
                  <p:nvPr/>
                </p:nvSpPr>
                <p:spPr>
                  <a:xfrm>
                    <a:off x="4966058"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380</a:t>
                    </a:r>
                    <a:endParaRPr sz="1800">
                      <a:solidFill>
                        <a:srgbClr val="43A047"/>
                      </a:solidFill>
                      <a:latin typeface="Nunito Sans"/>
                      <a:ea typeface="Nunito Sans"/>
                      <a:cs typeface="Nunito Sans"/>
                      <a:sym typeface="Nunito Sans"/>
                    </a:endParaRPr>
                  </a:p>
                </p:txBody>
              </p:sp>
              <p:sp>
                <p:nvSpPr>
                  <p:cNvPr id="307" name="Google Shape;307;p10"/>
                  <p:cNvSpPr txBox="1"/>
                  <p:nvPr/>
                </p:nvSpPr>
                <p:spPr>
                  <a:xfrm>
                    <a:off x="5844958"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390</a:t>
                    </a:r>
                    <a:endParaRPr sz="1800">
                      <a:solidFill>
                        <a:srgbClr val="43A047"/>
                      </a:solidFill>
                      <a:latin typeface="Nunito Sans"/>
                      <a:ea typeface="Nunito Sans"/>
                      <a:cs typeface="Nunito Sans"/>
                      <a:sym typeface="Nunito Sans"/>
                    </a:endParaRPr>
                  </a:p>
                </p:txBody>
              </p:sp>
              <p:sp>
                <p:nvSpPr>
                  <p:cNvPr id="308" name="Google Shape;308;p10"/>
                  <p:cNvSpPr txBox="1"/>
                  <p:nvPr/>
                </p:nvSpPr>
                <p:spPr>
                  <a:xfrm>
                    <a:off x="6668833"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400</a:t>
                    </a:r>
                    <a:endParaRPr sz="1800">
                      <a:solidFill>
                        <a:srgbClr val="43A047"/>
                      </a:solidFill>
                      <a:latin typeface="Nunito Sans"/>
                      <a:ea typeface="Nunito Sans"/>
                      <a:cs typeface="Nunito Sans"/>
                      <a:sym typeface="Nunito Sans"/>
                    </a:endParaRPr>
                  </a:p>
                </p:txBody>
              </p:sp>
              <p:sp>
                <p:nvSpPr>
                  <p:cNvPr id="309" name="Google Shape;309;p10"/>
                  <p:cNvSpPr txBox="1"/>
                  <p:nvPr/>
                </p:nvSpPr>
                <p:spPr>
                  <a:xfrm>
                    <a:off x="749270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410</a:t>
                    </a:r>
                    <a:endParaRPr sz="1800">
                      <a:solidFill>
                        <a:srgbClr val="43A047"/>
                      </a:solidFill>
                      <a:latin typeface="Nunito Sans"/>
                      <a:ea typeface="Nunito Sans"/>
                      <a:cs typeface="Nunito Sans"/>
                      <a:sym typeface="Nunito Sans"/>
                    </a:endParaRPr>
                  </a:p>
                </p:txBody>
              </p:sp>
              <p:sp>
                <p:nvSpPr>
                  <p:cNvPr id="310" name="Google Shape;310;p10"/>
                  <p:cNvSpPr txBox="1"/>
                  <p:nvPr/>
                </p:nvSpPr>
                <p:spPr>
                  <a:xfrm>
                    <a:off x="837160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420</a:t>
                    </a:r>
                    <a:endParaRPr sz="1800">
                      <a:solidFill>
                        <a:srgbClr val="43A047"/>
                      </a:solidFill>
                      <a:latin typeface="Nunito Sans"/>
                      <a:ea typeface="Nunito Sans"/>
                      <a:cs typeface="Nunito Sans"/>
                      <a:sym typeface="Nunito Sans"/>
                    </a:endParaRPr>
                  </a:p>
                </p:txBody>
              </p:sp>
              <p:sp>
                <p:nvSpPr>
                  <p:cNvPr id="311" name="Google Shape;311;p10"/>
                  <p:cNvSpPr txBox="1"/>
                  <p:nvPr/>
                </p:nvSpPr>
                <p:spPr>
                  <a:xfrm>
                    <a:off x="9250508"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dirty="0">
                        <a:solidFill>
                          <a:srgbClr val="43A047"/>
                        </a:solidFill>
                        <a:latin typeface="Nunito Sans"/>
                        <a:ea typeface="Nunito Sans"/>
                        <a:cs typeface="Nunito Sans"/>
                        <a:sym typeface="Nunito Sans"/>
                      </a:rPr>
                      <a:t>430</a:t>
                    </a:r>
                    <a:endParaRPr sz="1800" dirty="0">
                      <a:solidFill>
                        <a:srgbClr val="43A047"/>
                      </a:solidFill>
                      <a:latin typeface="Nunito Sans"/>
                      <a:ea typeface="Nunito Sans"/>
                      <a:cs typeface="Nunito Sans"/>
                      <a:sym typeface="Nunito Sans"/>
                    </a:endParaRPr>
                  </a:p>
                </p:txBody>
              </p:sp>
            </p:grpSp>
          </p:grpSp>
          <p:cxnSp>
            <p:nvCxnSpPr>
              <p:cNvPr id="312" name="Google Shape;312;p10"/>
              <p:cNvCxnSpPr>
                <a:stCxn id="286" idx="2"/>
              </p:cNvCxnSpPr>
              <p:nvPr/>
            </p:nvCxnSpPr>
            <p:spPr>
              <a:xfrm>
                <a:off x="3212800" y="4927275"/>
                <a:ext cx="1091400" cy="753000"/>
              </a:xfrm>
              <a:prstGeom prst="straightConnector1">
                <a:avLst/>
              </a:prstGeom>
              <a:noFill/>
              <a:ln w="19050" cap="flat" cmpd="sng">
                <a:solidFill>
                  <a:srgbClr val="43A047"/>
                </a:solidFill>
                <a:prstDash val="solid"/>
                <a:round/>
                <a:headEnd type="none" w="med" len="med"/>
                <a:tailEnd type="triangle" w="med" len="med"/>
              </a:ln>
            </p:spPr>
          </p:cxnSp>
          <p:cxnSp>
            <p:nvCxnSpPr>
              <p:cNvPr id="313" name="Google Shape;313;p10"/>
              <p:cNvCxnSpPr>
                <a:stCxn id="287" idx="2"/>
              </p:cNvCxnSpPr>
              <p:nvPr/>
            </p:nvCxnSpPr>
            <p:spPr>
              <a:xfrm flipH="1">
                <a:off x="5562600" y="4927275"/>
                <a:ext cx="533400" cy="744900"/>
              </a:xfrm>
              <a:prstGeom prst="straightConnector1">
                <a:avLst/>
              </a:prstGeom>
              <a:noFill/>
              <a:ln w="19050" cap="flat" cmpd="sng">
                <a:solidFill>
                  <a:srgbClr val="43A047"/>
                </a:solidFill>
                <a:prstDash val="solid"/>
                <a:round/>
                <a:headEnd type="none" w="med" len="med"/>
                <a:tailEnd type="triangle" w="med" len="med"/>
              </a:ln>
            </p:spPr>
          </p:cxnSp>
          <p:cxnSp>
            <p:nvCxnSpPr>
              <p:cNvPr id="314" name="Google Shape;314;p10"/>
              <p:cNvCxnSpPr>
                <a:stCxn id="288" idx="2"/>
              </p:cNvCxnSpPr>
              <p:nvPr/>
            </p:nvCxnSpPr>
            <p:spPr>
              <a:xfrm>
                <a:off x="8979200" y="4927275"/>
                <a:ext cx="69600" cy="740100"/>
              </a:xfrm>
              <a:prstGeom prst="straightConnector1">
                <a:avLst/>
              </a:prstGeom>
              <a:noFill/>
              <a:ln w="19050" cap="flat" cmpd="sng">
                <a:solidFill>
                  <a:srgbClr val="43A047"/>
                </a:solidFill>
                <a:prstDash val="solid"/>
                <a:round/>
                <a:headEnd type="none" w="med" len="med"/>
                <a:tailEnd type="triangle" w="med" len="med"/>
              </a:ln>
            </p:spPr>
          </p:cxnSp>
        </p:grpSp>
        <p:sp>
          <p:nvSpPr>
            <p:cNvPr id="315" name="Google Shape;315;p10"/>
            <p:cNvSpPr txBox="1"/>
            <p:nvPr/>
          </p:nvSpPr>
          <p:spPr>
            <a:xfrm>
              <a:off x="858625" y="1695225"/>
              <a:ext cx="11261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                                              381                     387                          412</a:t>
              </a:r>
              <a:endParaRPr sz="1800" dirty="0">
                <a:solidFill>
                  <a:srgbClr val="43A047"/>
                </a:solidFill>
                <a:latin typeface="Century Gothic"/>
                <a:ea typeface="Century Gothic"/>
                <a:cs typeface="Century Gothic"/>
                <a:sym typeface="Century Gothic"/>
              </a:endParaRPr>
            </a:p>
          </p:txBody>
        </p:sp>
      </p:grpSp>
      <p:sp>
        <p:nvSpPr>
          <p:cNvPr id="56" name="TextBox 55">
            <a:extLst>
              <a:ext uri="{FF2B5EF4-FFF2-40B4-BE49-F238E27FC236}">
                <a16:creationId xmlns:a16="http://schemas.microsoft.com/office/drawing/2014/main" id="{D07AB153-0CA2-1A41-A9C7-6B0E589E8871}"/>
              </a:ext>
            </a:extLst>
          </p:cNvPr>
          <p:cNvSpPr txBox="1"/>
          <p:nvPr/>
        </p:nvSpPr>
        <p:spPr>
          <a:xfrm>
            <a:off x="263050" y="3970629"/>
            <a:ext cx="7382651" cy="455125"/>
          </a:xfrm>
          <a:prstGeom prst="rect">
            <a:avLst/>
          </a:prstGeom>
          <a:noFill/>
        </p:spPr>
        <p:txBody>
          <a:bodyPr wrap="square">
            <a:spAutoFit/>
          </a:bodyPr>
          <a:lstStyle/>
          <a:p>
            <a:pPr marL="12700" lvl="0" indent="-12700" algn="l" rtl="0">
              <a:lnSpc>
                <a:spcPct val="150000"/>
              </a:lnSpc>
              <a:spcBef>
                <a:spcPts val="0"/>
              </a:spcBef>
              <a:spcAft>
                <a:spcPts val="0"/>
              </a:spcAft>
              <a:buSzPts val="1800"/>
            </a:pPr>
            <a:r>
              <a:rPr lang="en-GB" sz="1800" dirty="0">
                <a:latin typeface="Century Gothic" panose="020B0502020202020204" pitchFamily="34" charset="0"/>
              </a:rPr>
              <a:t>Estimate where the numbers belong on the number line.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fade">
                                      <p:cBhvr>
                                        <p:cTn id="7" dur="500"/>
                                        <p:tgtEl>
                                          <p:spTgt spid="289"/>
                                        </p:tgtEl>
                                      </p:cBhvr>
                                    </p:animEffect>
                                  </p:childTnLst>
                                </p:cTn>
                              </p:par>
                            </p:childTnLst>
                          </p:cTn>
                        </p:par>
                      </p:childTnLst>
                    </p:cTn>
                  </p:par>
                </p:childTnLst>
              </p:cTn>
              <p:nextCondLst>
                <p:cond evt="onClick" delay="0">
                  <p:tgtEl>
                    <p:spTgt spid="27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5" name="Picture 4" descr="Chart, timeline, box and whisker chart&#10;&#10;Description automatically generated">
            <a:extLst>
              <a:ext uri="{FF2B5EF4-FFF2-40B4-BE49-F238E27FC236}">
                <a16:creationId xmlns:a16="http://schemas.microsoft.com/office/drawing/2014/main" id="{64E37693-D383-7F4F-9202-B90661ABBA20}"/>
              </a:ext>
            </a:extLst>
          </p:cNvPr>
          <p:cNvPicPr>
            <a:picLocks noChangeAspect="1"/>
          </p:cNvPicPr>
          <p:nvPr/>
        </p:nvPicPr>
        <p:blipFill>
          <a:blip r:embed="rId3"/>
          <a:stretch>
            <a:fillRect/>
          </a:stretch>
        </p:blipFill>
        <p:spPr>
          <a:xfrm>
            <a:off x="263524" y="1077157"/>
            <a:ext cx="6540500" cy="32639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2"/>
          <p:cNvSpPr txBox="1">
            <a:spLocks noGrp="1"/>
          </p:cNvSpPr>
          <p:nvPr>
            <p:ph type="body" idx="2"/>
          </p:nvPr>
        </p:nvSpPr>
        <p:spPr>
          <a:xfrm>
            <a:off x="263050" y="1176460"/>
            <a:ext cx="11736900" cy="1183635"/>
          </a:xfrm>
          <a:prstGeom prst="rect">
            <a:avLst/>
          </a:prstGeom>
          <a:noFill/>
          <a:ln>
            <a:noFill/>
          </a:ln>
        </p:spPr>
        <p:txBody>
          <a:bodyPr spcFirstLastPara="1" wrap="square" lIns="91425" tIns="45700" rIns="91425" bIns="45700" anchor="t" anchorCtr="0">
            <a:normAutofit/>
          </a:bodyPr>
          <a:lstStyle/>
          <a:p>
            <a:pPr marL="12700" lvl="0" indent="0" algn="l" rtl="0">
              <a:spcBef>
                <a:spcPts val="0"/>
              </a:spcBef>
              <a:spcAft>
                <a:spcPts val="0"/>
              </a:spcAft>
              <a:buClr>
                <a:schemeClr val="dk1"/>
              </a:buClr>
              <a:buSzPts val="1100"/>
              <a:buFont typeface="Arial"/>
              <a:buNone/>
            </a:pPr>
            <a:r>
              <a:rPr lang="en-GB" dirty="0">
                <a:solidFill>
                  <a:schemeClr val="dk1"/>
                </a:solidFill>
              </a:rPr>
              <a:t>Here is a number line from 0 to 1,000.</a:t>
            </a:r>
          </a:p>
          <a:p>
            <a:pPr marL="12700" lvl="0" indent="0" algn="l" rtl="0">
              <a:spcBef>
                <a:spcPts val="0"/>
              </a:spcBef>
              <a:spcAft>
                <a:spcPts val="0"/>
              </a:spcAft>
              <a:buClr>
                <a:schemeClr val="dk1"/>
              </a:buClr>
              <a:buSzPts val="1100"/>
              <a:buFont typeface="Arial"/>
              <a:buNone/>
            </a:pPr>
            <a:r>
              <a:rPr lang="en-GB" b="1" dirty="0">
                <a:solidFill>
                  <a:schemeClr val="dk1"/>
                </a:solidFill>
              </a:rPr>
              <a:t>Estimate where the numbers belong on the number line.</a:t>
            </a:r>
            <a:endParaRPr b="1"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
        <p:nvSpPr>
          <p:cNvPr id="352" name="Google Shape;352;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grpSp>
        <p:nvGrpSpPr>
          <p:cNvPr id="355" name="Google Shape;355;p12"/>
          <p:cNvGrpSpPr/>
          <p:nvPr/>
        </p:nvGrpSpPr>
        <p:grpSpPr>
          <a:xfrm>
            <a:off x="1321012" y="2643328"/>
            <a:ext cx="9620975" cy="756345"/>
            <a:chOff x="1320975" y="2342455"/>
            <a:chExt cx="9620975" cy="756345"/>
          </a:xfrm>
        </p:grpSpPr>
        <p:pic>
          <p:nvPicPr>
            <p:cNvPr id="356" name="Google Shape;356;p12"/>
            <p:cNvPicPr preferRelativeResize="0"/>
            <p:nvPr/>
          </p:nvPicPr>
          <p:blipFill rotWithShape="1">
            <a:blip r:embed="rId3">
              <a:alphaModFix/>
            </a:blip>
            <a:srcRect/>
            <a:stretch/>
          </p:blipFill>
          <p:spPr>
            <a:xfrm>
              <a:off x="1676400" y="2342455"/>
              <a:ext cx="8839200" cy="294640"/>
            </a:xfrm>
            <a:prstGeom prst="rect">
              <a:avLst/>
            </a:prstGeom>
            <a:noFill/>
            <a:ln>
              <a:noFill/>
            </a:ln>
          </p:spPr>
        </p:pic>
        <p:sp>
          <p:nvSpPr>
            <p:cNvPr id="357" name="Google Shape;357;p12"/>
            <p:cNvSpPr txBox="1"/>
            <p:nvPr/>
          </p:nvSpPr>
          <p:spPr>
            <a:xfrm>
              <a:off x="1320975" y="2637100"/>
              <a:ext cx="748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0</a:t>
              </a:r>
              <a:endParaRPr sz="1800">
                <a:latin typeface="Century Gothic"/>
                <a:ea typeface="Century Gothic"/>
                <a:cs typeface="Century Gothic"/>
                <a:sym typeface="Century Gothic"/>
              </a:endParaRPr>
            </a:p>
          </p:txBody>
        </p:sp>
        <p:sp>
          <p:nvSpPr>
            <p:cNvPr id="358" name="Google Shape;358;p12"/>
            <p:cNvSpPr txBox="1"/>
            <p:nvPr/>
          </p:nvSpPr>
          <p:spPr>
            <a:xfrm>
              <a:off x="10083350" y="2637100"/>
              <a:ext cx="858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1,000</a:t>
              </a:r>
              <a:endParaRPr sz="1800">
                <a:latin typeface="Century Gothic"/>
                <a:ea typeface="Century Gothic"/>
                <a:cs typeface="Century Gothic"/>
                <a:sym typeface="Century Gothic"/>
              </a:endParaRPr>
            </a:p>
          </p:txBody>
        </p:sp>
      </p:grpSp>
      <p:grpSp>
        <p:nvGrpSpPr>
          <p:cNvPr id="359" name="Google Shape;359;p12"/>
          <p:cNvGrpSpPr/>
          <p:nvPr/>
        </p:nvGrpSpPr>
        <p:grpSpPr>
          <a:xfrm>
            <a:off x="1695225" y="4220906"/>
            <a:ext cx="9172250" cy="760850"/>
            <a:chOff x="1133825" y="3418950"/>
            <a:chExt cx="9172250" cy="760850"/>
          </a:xfrm>
        </p:grpSpPr>
        <p:sp>
          <p:nvSpPr>
            <p:cNvPr id="360" name="Google Shape;360;p12"/>
            <p:cNvSpPr/>
            <p:nvPr/>
          </p:nvSpPr>
          <p:spPr>
            <a:xfrm>
              <a:off x="1133825" y="3423500"/>
              <a:ext cx="1200000" cy="7563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100</a:t>
              </a:r>
              <a:endParaRPr sz="1800">
                <a:latin typeface="Century Gothic"/>
                <a:ea typeface="Century Gothic"/>
                <a:cs typeface="Century Gothic"/>
                <a:sym typeface="Century Gothic"/>
              </a:endParaRPr>
            </a:p>
          </p:txBody>
        </p:sp>
        <p:sp>
          <p:nvSpPr>
            <p:cNvPr id="361" name="Google Shape;361;p12"/>
            <p:cNvSpPr/>
            <p:nvPr/>
          </p:nvSpPr>
          <p:spPr>
            <a:xfrm>
              <a:off x="2728275" y="3423500"/>
              <a:ext cx="1200000" cy="7563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250</a:t>
              </a:r>
              <a:endParaRPr sz="1800">
                <a:latin typeface="Century Gothic"/>
                <a:ea typeface="Century Gothic"/>
                <a:cs typeface="Century Gothic"/>
                <a:sym typeface="Century Gothic"/>
              </a:endParaRPr>
            </a:p>
          </p:txBody>
        </p:sp>
        <p:sp>
          <p:nvSpPr>
            <p:cNvPr id="362" name="Google Shape;362;p12"/>
            <p:cNvSpPr/>
            <p:nvPr/>
          </p:nvSpPr>
          <p:spPr>
            <a:xfrm>
              <a:off x="4322725" y="3423500"/>
              <a:ext cx="1200000" cy="7563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430</a:t>
              </a:r>
              <a:endParaRPr sz="1800">
                <a:latin typeface="Century Gothic"/>
                <a:ea typeface="Century Gothic"/>
                <a:cs typeface="Century Gothic"/>
                <a:sym typeface="Century Gothic"/>
              </a:endParaRPr>
            </a:p>
          </p:txBody>
        </p:sp>
        <p:sp>
          <p:nvSpPr>
            <p:cNvPr id="363" name="Google Shape;363;p12"/>
            <p:cNvSpPr/>
            <p:nvPr/>
          </p:nvSpPr>
          <p:spPr>
            <a:xfrm>
              <a:off x="5917175" y="3423500"/>
              <a:ext cx="1200000" cy="7563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500</a:t>
              </a:r>
              <a:endParaRPr sz="1800">
                <a:latin typeface="Century Gothic"/>
                <a:ea typeface="Century Gothic"/>
                <a:cs typeface="Century Gothic"/>
                <a:sym typeface="Century Gothic"/>
              </a:endParaRPr>
            </a:p>
          </p:txBody>
        </p:sp>
        <p:sp>
          <p:nvSpPr>
            <p:cNvPr id="364" name="Google Shape;364;p12"/>
            <p:cNvSpPr/>
            <p:nvPr/>
          </p:nvSpPr>
          <p:spPr>
            <a:xfrm>
              <a:off x="7511625" y="3423500"/>
              <a:ext cx="1200000" cy="7563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780</a:t>
              </a:r>
              <a:endParaRPr sz="1800">
                <a:latin typeface="Century Gothic"/>
                <a:ea typeface="Century Gothic"/>
                <a:cs typeface="Century Gothic"/>
                <a:sym typeface="Century Gothic"/>
              </a:endParaRPr>
            </a:p>
          </p:txBody>
        </p:sp>
        <p:sp>
          <p:nvSpPr>
            <p:cNvPr id="365" name="Google Shape;365;p12"/>
            <p:cNvSpPr/>
            <p:nvPr/>
          </p:nvSpPr>
          <p:spPr>
            <a:xfrm>
              <a:off x="9106075" y="3418950"/>
              <a:ext cx="1200000" cy="7563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999</a:t>
              </a:r>
              <a:endParaRPr sz="1800">
                <a:latin typeface="Century Gothic"/>
                <a:ea typeface="Century Gothic"/>
                <a:cs typeface="Century Gothic"/>
                <a:sym typeface="Century Gothic"/>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A picture containing chart&#10;&#10;Description automatically generated">
            <a:extLst>
              <a:ext uri="{FF2B5EF4-FFF2-40B4-BE49-F238E27FC236}">
                <a16:creationId xmlns:a16="http://schemas.microsoft.com/office/drawing/2014/main" id="{149777B3-E2BF-2949-AF69-FB3B76797F5F}"/>
              </a:ext>
            </a:extLst>
          </p:cNvPr>
          <p:cNvPicPr>
            <a:picLocks noChangeAspect="1"/>
          </p:cNvPicPr>
          <p:nvPr/>
        </p:nvPicPr>
        <p:blipFill>
          <a:blip r:embed="rId3"/>
          <a:stretch>
            <a:fillRect/>
          </a:stretch>
        </p:blipFill>
        <p:spPr>
          <a:xfrm>
            <a:off x="263524" y="1077157"/>
            <a:ext cx="6213475" cy="53086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428" name="Google Shape;428;p14"/>
          <p:cNvSpPr txBox="1">
            <a:spLocks noGrp="1"/>
          </p:cNvSpPr>
          <p:nvPr>
            <p:ph type="body" idx="2"/>
          </p:nvPr>
        </p:nvSpPr>
        <p:spPr>
          <a:xfrm>
            <a:off x="263050" y="1176447"/>
            <a:ext cx="11736900" cy="1514265"/>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dirty="0"/>
              <a:t>These shapes show the positions of four numbers on the number line.</a:t>
            </a:r>
            <a:endParaRPr dirty="0"/>
          </a:p>
          <a:p>
            <a:pPr marL="0" lvl="0" indent="0" algn="l" rtl="0">
              <a:lnSpc>
                <a:spcPct val="150000"/>
              </a:lnSpc>
              <a:spcBef>
                <a:spcPts val="0"/>
              </a:spcBef>
              <a:spcAft>
                <a:spcPts val="0"/>
              </a:spcAft>
              <a:buClr>
                <a:srgbClr val="222222"/>
              </a:buClr>
              <a:buSzPts val="1800"/>
              <a:buNone/>
            </a:pPr>
            <a:r>
              <a:rPr lang="en-GB" b="1" dirty="0"/>
              <a:t>Match the shapes to the numbers.  </a:t>
            </a:r>
          </a:p>
          <a:p>
            <a:pPr marL="0" lvl="0" indent="0" algn="l" rtl="0">
              <a:lnSpc>
                <a:spcPct val="150000"/>
              </a:lnSpc>
              <a:spcBef>
                <a:spcPts val="0"/>
              </a:spcBef>
              <a:spcAft>
                <a:spcPts val="0"/>
              </a:spcAft>
              <a:buClr>
                <a:srgbClr val="222222"/>
              </a:buClr>
              <a:buSzPts val="1800"/>
              <a:buNone/>
            </a:pPr>
            <a:r>
              <a:rPr lang="en-GB" dirty="0"/>
              <a:t>Explain your reasoning.</a:t>
            </a:r>
            <a:endParaRPr dirty="0"/>
          </a:p>
        </p:txBody>
      </p:sp>
      <p:grpSp>
        <p:nvGrpSpPr>
          <p:cNvPr id="429" name="Google Shape;429;p14"/>
          <p:cNvGrpSpPr/>
          <p:nvPr/>
        </p:nvGrpSpPr>
        <p:grpSpPr>
          <a:xfrm>
            <a:off x="1742363" y="3179188"/>
            <a:ext cx="946800" cy="714300"/>
            <a:chOff x="3313425" y="2069500"/>
            <a:chExt cx="946800" cy="714300"/>
          </a:xfrm>
        </p:grpSpPr>
        <p:sp>
          <p:nvSpPr>
            <p:cNvPr id="430" name="Google Shape;430;p14"/>
            <p:cNvSpPr/>
            <p:nvPr/>
          </p:nvSpPr>
          <p:spPr>
            <a:xfrm>
              <a:off x="3313425" y="2069500"/>
              <a:ext cx="946800" cy="714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a:off x="3541286" y="2214260"/>
              <a:ext cx="491100" cy="424800"/>
            </a:xfrm>
            <a:prstGeom prst="triangle">
              <a:avLst>
                <a:gd name="adj" fmla="val 50000"/>
              </a:avLst>
            </a:prstGeom>
            <a:solidFill>
              <a:srgbClr val="FF0000"/>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2" name="Google Shape;432;p14"/>
          <p:cNvGrpSpPr/>
          <p:nvPr/>
        </p:nvGrpSpPr>
        <p:grpSpPr>
          <a:xfrm>
            <a:off x="4002800" y="3179188"/>
            <a:ext cx="946800" cy="714300"/>
            <a:chOff x="4634400" y="2133825"/>
            <a:chExt cx="946800" cy="714300"/>
          </a:xfrm>
        </p:grpSpPr>
        <p:sp>
          <p:nvSpPr>
            <p:cNvPr id="433" name="Google Shape;433;p14"/>
            <p:cNvSpPr/>
            <p:nvPr/>
          </p:nvSpPr>
          <p:spPr>
            <a:xfrm>
              <a:off x="4634400" y="2133825"/>
              <a:ext cx="946800" cy="714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a:off x="4895411" y="2278585"/>
              <a:ext cx="424800" cy="424800"/>
            </a:xfrm>
            <a:prstGeom prst="rect">
              <a:avLst/>
            </a:prstGeom>
            <a:solidFill>
              <a:srgbClr val="2196F3"/>
            </a:solidFill>
            <a:ln w="38100" cap="flat" cmpd="sng">
              <a:solidFill>
                <a:srgbClr val="2196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5" name="Google Shape;435;p14"/>
          <p:cNvGrpSpPr/>
          <p:nvPr/>
        </p:nvGrpSpPr>
        <p:grpSpPr>
          <a:xfrm>
            <a:off x="1444889" y="2321788"/>
            <a:ext cx="9302215" cy="3721688"/>
            <a:chOff x="1444889" y="2321788"/>
            <a:chExt cx="9302215" cy="3721688"/>
          </a:xfrm>
        </p:grpSpPr>
        <p:cxnSp>
          <p:nvCxnSpPr>
            <p:cNvPr id="436" name="Google Shape;436;p14"/>
            <p:cNvCxnSpPr>
              <a:stCxn id="430" idx="2"/>
            </p:cNvCxnSpPr>
            <p:nvPr/>
          </p:nvCxnSpPr>
          <p:spPr>
            <a:xfrm flipH="1">
              <a:off x="2210063" y="3893488"/>
              <a:ext cx="5700" cy="498300"/>
            </a:xfrm>
            <a:prstGeom prst="straightConnector1">
              <a:avLst/>
            </a:prstGeom>
            <a:noFill/>
            <a:ln w="28575" cap="flat" cmpd="sng">
              <a:solidFill>
                <a:srgbClr val="222222"/>
              </a:solidFill>
              <a:prstDash val="solid"/>
              <a:round/>
              <a:headEnd type="none" w="med" len="med"/>
              <a:tailEnd type="triangle" w="med" len="med"/>
            </a:ln>
          </p:spPr>
        </p:cxnSp>
        <p:grpSp>
          <p:nvGrpSpPr>
            <p:cNvPr id="437" name="Google Shape;437;p14"/>
            <p:cNvGrpSpPr/>
            <p:nvPr/>
          </p:nvGrpSpPr>
          <p:grpSpPr>
            <a:xfrm>
              <a:off x="1444889" y="4381964"/>
              <a:ext cx="9302215" cy="714360"/>
              <a:chOff x="1444926" y="2466952"/>
              <a:chExt cx="9302215" cy="714360"/>
            </a:xfrm>
          </p:grpSpPr>
          <p:pic>
            <p:nvPicPr>
              <p:cNvPr id="438" name="Google Shape;438;p14"/>
              <p:cNvPicPr preferRelativeResize="0"/>
              <p:nvPr/>
            </p:nvPicPr>
            <p:blipFill rotWithShape="1">
              <a:blip r:embed="rId3">
                <a:alphaModFix/>
              </a:blip>
              <a:srcRect/>
              <a:stretch/>
            </p:blipFill>
            <p:spPr>
              <a:xfrm>
                <a:off x="1777206" y="2466952"/>
                <a:ext cx="8536014" cy="249030"/>
              </a:xfrm>
              <a:prstGeom prst="rect">
                <a:avLst/>
              </a:prstGeom>
              <a:noFill/>
              <a:ln>
                <a:noFill/>
              </a:ln>
            </p:spPr>
          </p:pic>
          <p:grpSp>
            <p:nvGrpSpPr>
              <p:cNvPr id="439" name="Google Shape;439;p14"/>
              <p:cNvGrpSpPr/>
              <p:nvPr/>
            </p:nvGrpSpPr>
            <p:grpSpPr>
              <a:xfrm>
                <a:off x="1444926" y="2719575"/>
                <a:ext cx="9302215" cy="461736"/>
                <a:chOff x="-191682" y="2933103"/>
                <a:chExt cx="9632614" cy="546304"/>
              </a:xfrm>
            </p:grpSpPr>
            <p:sp>
              <p:nvSpPr>
                <p:cNvPr id="440" name="Google Shape;440;p14"/>
                <p:cNvSpPr txBox="1"/>
                <p:nvPr/>
              </p:nvSpPr>
              <p:spPr>
                <a:xfrm>
                  <a:off x="-191682" y="2933107"/>
                  <a:ext cx="7239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0</a:t>
                  </a:r>
                  <a:endParaRPr sz="1800">
                    <a:solidFill>
                      <a:schemeClr val="dk1"/>
                    </a:solidFill>
                    <a:latin typeface="Century Gothic"/>
                    <a:ea typeface="Century Gothic"/>
                    <a:cs typeface="Century Gothic"/>
                    <a:sym typeface="Century Gothic"/>
                  </a:endParaRPr>
                </a:p>
              </p:txBody>
            </p:sp>
            <p:sp>
              <p:nvSpPr>
                <p:cNvPr id="441" name="Google Shape;441;p14"/>
                <p:cNvSpPr txBox="1"/>
                <p:nvPr/>
              </p:nvSpPr>
              <p:spPr>
                <a:xfrm>
                  <a:off x="8563132" y="2933103"/>
                  <a:ext cx="8778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1,000</a:t>
                  </a:r>
                  <a:endParaRPr sz="1800">
                    <a:solidFill>
                      <a:schemeClr val="dk1"/>
                    </a:solidFill>
                    <a:latin typeface="Century Gothic"/>
                    <a:ea typeface="Century Gothic"/>
                    <a:cs typeface="Century Gothic"/>
                    <a:sym typeface="Century Gothic"/>
                  </a:endParaRPr>
                </a:p>
              </p:txBody>
            </p:sp>
          </p:grpSp>
        </p:grpSp>
        <p:grpSp>
          <p:nvGrpSpPr>
            <p:cNvPr id="442" name="Google Shape;442;p14"/>
            <p:cNvGrpSpPr/>
            <p:nvPr/>
          </p:nvGrpSpPr>
          <p:grpSpPr>
            <a:xfrm>
              <a:off x="5244788" y="3179188"/>
              <a:ext cx="946800" cy="714300"/>
              <a:chOff x="7651013" y="2640200"/>
              <a:chExt cx="946800" cy="714300"/>
            </a:xfrm>
          </p:grpSpPr>
          <p:sp>
            <p:nvSpPr>
              <p:cNvPr id="443" name="Google Shape;443;p14"/>
              <p:cNvSpPr/>
              <p:nvPr/>
            </p:nvSpPr>
            <p:spPr>
              <a:xfrm>
                <a:off x="7651013" y="2640200"/>
                <a:ext cx="946800" cy="714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7900474" y="2784950"/>
                <a:ext cx="447900" cy="424800"/>
              </a:xfrm>
              <a:prstGeom prst="pentagon">
                <a:avLst>
                  <a:gd name="hf" fmla="val 105146"/>
                  <a:gd name="vf" fmla="val 110557"/>
                </a:avLst>
              </a:prstGeom>
              <a:solidFill>
                <a:srgbClr val="43A047"/>
              </a:solidFill>
              <a:ln w="3810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45" name="Google Shape;445;p14"/>
            <p:cNvGrpSpPr/>
            <p:nvPr/>
          </p:nvGrpSpPr>
          <p:grpSpPr>
            <a:xfrm>
              <a:off x="4630088" y="2321788"/>
              <a:ext cx="946800" cy="714300"/>
              <a:chOff x="6298738" y="2640200"/>
              <a:chExt cx="946800" cy="714300"/>
            </a:xfrm>
          </p:grpSpPr>
          <p:sp>
            <p:nvSpPr>
              <p:cNvPr id="446" name="Google Shape;446;p14"/>
              <p:cNvSpPr/>
              <p:nvPr/>
            </p:nvSpPr>
            <p:spPr>
              <a:xfrm>
                <a:off x="6298738" y="2640200"/>
                <a:ext cx="946800" cy="714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6559738" y="2784950"/>
                <a:ext cx="424800" cy="424800"/>
              </a:xfrm>
              <a:prstGeom prst="ellipse">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48" name="Google Shape;448;p14"/>
            <p:cNvCxnSpPr/>
            <p:nvPr/>
          </p:nvCxnSpPr>
          <p:spPr>
            <a:xfrm>
              <a:off x="4470688" y="3893488"/>
              <a:ext cx="425400" cy="498300"/>
            </a:xfrm>
            <a:prstGeom prst="straightConnector1">
              <a:avLst/>
            </a:prstGeom>
            <a:noFill/>
            <a:ln w="28575" cap="flat" cmpd="sng">
              <a:solidFill>
                <a:srgbClr val="222222"/>
              </a:solidFill>
              <a:prstDash val="solid"/>
              <a:round/>
              <a:headEnd type="none" w="med" len="med"/>
              <a:tailEnd type="triangle" w="med" len="med"/>
            </a:ln>
          </p:spPr>
        </p:cxnSp>
        <p:cxnSp>
          <p:nvCxnSpPr>
            <p:cNvPr id="449" name="Google Shape;449;p14"/>
            <p:cNvCxnSpPr>
              <a:stCxn id="446" idx="2"/>
            </p:cNvCxnSpPr>
            <p:nvPr/>
          </p:nvCxnSpPr>
          <p:spPr>
            <a:xfrm flipH="1">
              <a:off x="5090888" y="3036088"/>
              <a:ext cx="12600" cy="1355700"/>
            </a:xfrm>
            <a:prstGeom prst="straightConnector1">
              <a:avLst/>
            </a:prstGeom>
            <a:noFill/>
            <a:ln w="28575" cap="flat" cmpd="sng">
              <a:solidFill>
                <a:srgbClr val="222222"/>
              </a:solidFill>
              <a:prstDash val="solid"/>
              <a:round/>
              <a:headEnd type="none" w="med" len="med"/>
              <a:tailEnd type="triangle" w="med" len="med"/>
            </a:ln>
          </p:spPr>
        </p:cxnSp>
        <p:cxnSp>
          <p:nvCxnSpPr>
            <p:cNvPr id="450" name="Google Shape;450;p14"/>
            <p:cNvCxnSpPr>
              <a:stCxn id="443" idx="2"/>
            </p:cNvCxnSpPr>
            <p:nvPr/>
          </p:nvCxnSpPr>
          <p:spPr>
            <a:xfrm flipH="1">
              <a:off x="5332988" y="3893488"/>
              <a:ext cx="385200" cy="498300"/>
            </a:xfrm>
            <a:prstGeom prst="straightConnector1">
              <a:avLst/>
            </a:prstGeom>
            <a:noFill/>
            <a:ln w="28575" cap="flat" cmpd="sng">
              <a:solidFill>
                <a:srgbClr val="222222"/>
              </a:solidFill>
              <a:prstDash val="solid"/>
              <a:round/>
              <a:headEnd type="none" w="med" len="med"/>
              <a:tailEnd type="triangle" w="med" len="med"/>
            </a:ln>
          </p:spPr>
        </p:cxnSp>
        <p:grpSp>
          <p:nvGrpSpPr>
            <p:cNvPr id="451" name="Google Shape;451;p14"/>
            <p:cNvGrpSpPr/>
            <p:nvPr/>
          </p:nvGrpSpPr>
          <p:grpSpPr>
            <a:xfrm>
              <a:off x="2080988" y="5459975"/>
              <a:ext cx="8030025" cy="583500"/>
              <a:chOff x="1891600" y="5459975"/>
              <a:chExt cx="8030025" cy="583500"/>
            </a:xfrm>
          </p:grpSpPr>
          <p:sp>
            <p:nvSpPr>
              <p:cNvPr id="452" name="Google Shape;452;p14"/>
              <p:cNvSpPr/>
              <p:nvPr/>
            </p:nvSpPr>
            <p:spPr>
              <a:xfrm>
                <a:off x="3401475" y="5459975"/>
                <a:ext cx="3500400" cy="5835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four hundred and twelve</a:t>
                </a:r>
                <a:endParaRPr sz="1800">
                  <a:latin typeface="Century Gothic"/>
                  <a:ea typeface="Century Gothic"/>
                  <a:cs typeface="Century Gothic"/>
                  <a:sym typeface="Century Gothic"/>
                </a:endParaRPr>
              </a:p>
            </p:txBody>
          </p:sp>
          <p:sp>
            <p:nvSpPr>
              <p:cNvPr id="453" name="Google Shape;453;p14"/>
              <p:cNvSpPr/>
              <p:nvPr/>
            </p:nvSpPr>
            <p:spPr>
              <a:xfrm>
                <a:off x="7183250" y="5459975"/>
                <a:ext cx="1228500" cy="5835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390</a:t>
                </a:r>
                <a:endParaRPr sz="1800">
                  <a:latin typeface="Century Gothic"/>
                  <a:ea typeface="Century Gothic"/>
                  <a:cs typeface="Century Gothic"/>
                  <a:sym typeface="Century Gothic"/>
                </a:endParaRPr>
              </a:p>
            </p:txBody>
          </p:sp>
          <p:sp>
            <p:nvSpPr>
              <p:cNvPr id="454" name="Google Shape;454;p14"/>
              <p:cNvSpPr/>
              <p:nvPr/>
            </p:nvSpPr>
            <p:spPr>
              <a:xfrm>
                <a:off x="1891600" y="5459975"/>
                <a:ext cx="1228500" cy="5835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370</a:t>
                </a:r>
                <a:endParaRPr sz="1800">
                  <a:latin typeface="Century Gothic"/>
                  <a:ea typeface="Century Gothic"/>
                  <a:cs typeface="Century Gothic"/>
                  <a:sym typeface="Century Gothic"/>
                </a:endParaRPr>
              </a:p>
            </p:txBody>
          </p:sp>
          <p:sp>
            <p:nvSpPr>
              <p:cNvPr id="455" name="Google Shape;455;p14"/>
              <p:cNvSpPr/>
              <p:nvPr/>
            </p:nvSpPr>
            <p:spPr>
              <a:xfrm>
                <a:off x="8693125" y="5459975"/>
                <a:ext cx="1228500" cy="5835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fifty</a:t>
                </a:r>
                <a:endParaRPr sz="1800">
                  <a:latin typeface="Century Gothic"/>
                  <a:ea typeface="Century Gothic"/>
                  <a:cs typeface="Century Gothic"/>
                  <a:sym typeface="Century Gothic"/>
                </a:endParaRPr>
              </a:p>
            </p:txBody>
          </p:sp>
        </p:grpSp>
      </p:grpSp>
      <p:grpSp>
        <p:nvGrpSpPr>
          <p:cNvPr id="456" name="Google Shape;456;p14"/>
          <p:cNvGrpSpPr/>
          <p:nvPr/>
        </p:nvGrpSpPr>
        <p:grpSpPr>
          <a:xfrm>
            <a:off x="1866276" y="1964616"/>
            <a:ext cx="7971325" cy="3054000"/>
            <a:chOff x="1866276" y="1964616"/>
            <a:chExt cx="7971325" cy="3054000"/>
          </a:xfrm>
        </p:grpSpPr>
        <p:grpSp>
          <p:nvGrpSpPr>
            <p:cNvPr id="457" name="Google Shape;457;p14"/>
            <p:cNvGrpSpPr/>
            <p:nvPr/>
          </p:nvGrpSpPr>
          <p:grpSpPr>
            <a:xfrm>
              <a:off x="2283401" y="4556916"/>
              <a:ext cx="7554200" cy="461700"/>
              <a:chOff x="2281701" y="3179553"/>
              <a:chExt cx="7554200" cy="461700"/>
            </a:xfrm>
          </p:grpSpPr>
          <p:sp>
            <p:nvSpPr>
              <p:cNvPr id="458" name="Google Shape;458;p14"/>
              <p:cNvSpPr txBox="1"/>
              <p:nvPr/>
            </p:nvSpPr>
            <p:spPr>
              <a:xfrm>
                <a:off x="2281701" y="31795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100</a:t>
                </a:r>
                <a:endParaRPr sz="1800">
                  <a:solidFill>
                    <a:srgbClr val="43A047"/>
                  </a:solidFill>
                  <a:latin typeface="Century Gothic"/>
                  <a:ea typeface="Century Gothic"/>
                  <a:cs typeface="Century Gothic"/>
                  <a:sym typeface="Century Gothic"/>
                </a:endParaRPr>
              </a:p>
            </p:txBody>
          </p:sp>
          <p:sp>
            <p:nvSpPr>
              <p:cNvPr id="459" name="Google Shape;459;p14"/>
              <p:cNvSpPr txBox="1"/>
              <p:nvPr/>
            </p:nvSpPr>
            <p:spPr>
              <a:xfrm>
                <a:off x="3138601" y="31795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200</a:t>
                </a:r>
                <a:endParaRPr sz="1800">
                  <a:solidFill>
                    <a:srgbClr val="43A047"/>
                  </a:solidFill>
                  <a:latin typeface="Century Gothic"/>
                  <a:ea typeface="Century Gothic"/>
                  <a:cs typeface="Century Gothic"/>
                  <a:sym typeface="Century Gothic"/>
                </a:endParaRPr>
              </a:p>
            </p:txBody>
          </p:sp>
          <p:sp>
            <p:nvSpPr>
              <p:cNvPr id="460" name="Google Shape;460;p14"/>
              <p:cNvSpPr txBox="1"/>
              <p:nvPr/>
            </p:nvSpPr>
            <p:spPr>
              <a:xfrm>
                <a:off x="3995501" y="31795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300</a:t>
                </a:r>
                <a:endParaRPr sz="1800">
                  <a:solidFill>
                    <a:srgbClr val="43A047"/>
                  </a:solidFill>
                  <a:latin typeface="Century Gothic"/>
                  <a:ea typeface="Century Gothic"/>
                  <a:cs typeface="Century Gothic"/>
                  <a:sym typeface="Century Gothic"/>
                </a:endParaRPr>
              </a:p>
            </p:txBody>
          </p:sp>
          <p:sp>
            <p:nvSpPr>
              <p:cNvPr id="461" name="Google Shape;461;p14"/>
              <p:cNvSpPr txBox="1"/>
              <p:nvPr/>
            </p:nvSpPr>
            <p:spPr>
              <a:xfrm>
                <a:off x="4852401" y="31795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400</a:t>
                </a:r>
                <a:endParaRPr sz="1800">
                  <a:solidFill>
                    <a:srgbClr val="43A047"/>
                  </a:solidFill>
                  <a:latin typeface="Century Gothic"/>
                  <a:ea typeface="Century Gothic"/>
                  <a:cs typeface="Century Gothic"/>
                  <a:sym typeface="Century Gothic"/>
                </a:endParaRPr>
              </a:p>
            </p:txBody>
          </p:sp>
          <p:sp>
            <p:nvSpPr>
              <p:cNvPr id="462" name="Google Shape;462;p14"/>
              <p:cNvSpPr txBox="1"/>
              <p:nvPr/>
            </p:nvSpPr>
            <p:spPr>
              <a:xfrm>
                <a:off x="5709301" y="31795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500</a:t>
                </a:r>
                <a:endParaRPr sz="1800">
                  <a:solidFill>
                    <a:srgbClr val="43A047"/>
                  </a:solidFill>
                  <a:latin typeface="Century Gothic"/>
                  <a:ea typeface="Century Gothic"/>
                  <a:cs typeface="Century Gothic"/>
                  <a:sym typeface="Century Gothic"/>
                </a:endParaRPr>
              </a:p>
            </p:txBody>
          </p:sp>
          <p:sp>
            <p:nvSpPr>
              <p:cNvPr id="463" name="Google Shape;463;p14"/>
              <p:cNvSpPr txBox="1"/>
              <p:nvPr/>
            </p:nvSpPr>
            <p:spPr>
              <a:xfrm>
                <a:off x="6566201" y="31795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600</a:t>
                </a:r>
                <a:endParaRPr sz="1800">
                  <a:solidFill>
                    <a:srgbClr val="43A047"/>
                  </a:solidFill>
                  <a:latin typeface="Century Gothic"/>
                  <a:ea typeface="Century Gothic"/>
                  <a:cs typeface="Century Gothic"/>
                  <a:sym typeface="Century Gothic"/>
                </a:endParaRPr>
              </a:p>
            </p:txBody>
          </p:sp>
          <p:sp>
            <p:nvSpPr>
              <p:cNvPr id="464" name="Google Shape;464;p14"/>
              <p:cNvSpPr txBox="1"/>
              <p:nvPr/>
            </p:nvSpPr>
            <p:spPr>
              <a:xfrm>
                <a:off x="7423101" y="31795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700</a:t>
                </a:r>
                <a:endParaRPr sz="1800">
                  <a:solidFill>
                    <a:srgbClr val="43A047"/>
                  </a:solidFill>
                  <a:latin typeface="Century Gothic"/>
                  <a:ea typeface="Century Gothic"/>
                  <a:cs typeface="Century Gothic"/>
                  <a:sym typeface="Century Gothic"/>
                </a:endParaRPr>
              </a:p>
            </p:txBody>
          </p:sp>
          <p:sp>
            <p:nvSpPr>
              <p:cNvPr id="465" name="Google Shape;465;p14"/>
              <p:cNvSpPr txBox="1"/>
              <p:nvPr/>
            </p:nvSpPr>
            <p:spPr>
              <a:xfrm>
                <a:off x="8280001" y="31795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800</a:t>
                </a:r>
                <a:endParaRPr sz="1800">
                  <a:solidFill>
                    <a:srgbClr val="43A047"/>
                  </a:solidFill>
                  <a:latin typeface="Century Gothic"/>
                  <a:ea typeface="Century Gothic"/>
                  <a:cs typeface="Century Gothic"/>
                  <a:sym typeface="Century Gothic"/>
                </a:endParaRPr>
              </a:p>
            </p:txBody>
          </p:sp>
          <p:sp>
            <p:nvSpPr>
              <p:cNvPr id="466" name="Google Shape;466;p14"/>
              <p:cNvSpPr txBox="1"/>
              <p:nvPr/>
            </p:nvSpPr>
            <p:spPr>
              <a:xfrm>
                <a:off x="9136901" y="31795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900</a:t>
                </a:r>
                <a:endParaRPr sz="1800">
                  <a:solidFill>
                    <a:srgbClr val="43A047"/>
                  </a:solidFill>
                  <a:latin typeface="Century Gothic"/>
                  <a:ea typeface="Century Gothic"/>
                  <a:cs typeface="Century Gothic"/>
                  <a:sym typeface="Century Gothic"/>
                </a:endParaRPr>
              </a:p>
            </p:txBody>
          </p:sp>
        </p:grpSp>
        <p:sp>
          <p:nvSpPr>
            <p:cNvPr id="467" name="Google Shape;467;p14"/>
            <p:cNvSpPr txBox="1"/>
            <p:nvPr/>
          </p:nvSpPr>
          <p:spPr>
            <a:xfrm>
              <a:off x="1866276" y="2778416"/>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50</a:t>
              </a:r>
              <a:endParaRPr sz="1800">
                <a:solidFill>
                  <a:srgbClr val="43A047"/>
                </a:solidFill>
                <a:latin typeface="Century Gothic"/>
                <a:ea typeface="Century Gothic"/>
                <a:cs typeface="Century Gothic"/>
                <a:sym typeface="Century Gothic"/>
              </a:endParaRPr>
            </a:p>
          </p:txBody>
        </p:sp>
        <p:sp>
          <p:nvSpPr>
            <p:cNvPr id="468" name="Google Shape;468;p14"/>
            <p:cNvSpPr txBox="1"/>
            <p:nvPr/>
          </p:nvSpPr>
          <p:spPr>
            <a:xfrm>
              <a:off x="3303801" y="3305491"/>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370</a:t>
              </a:r>
              <a:endParaRPr sz="1800">
                <a:solidFill>
                  <a:srgbClr val="43A047"/>
                </a:solidFill>
                <a:latin typeface="Century Gothic"/>
                <a:ea typeface="Century Gothic"/>
                <a:cs typeface="Century Gothic"/>
                <a:sym typeface="Century Gothic"/>
              </a:endParaRPr>
            </a:p>
          </p:txBody>
        </p:sp>
        <p:sp>
          <p:nvSpPr>
            <p:cNvPr id="469" name="Google Shape;469;p14"/>
            <p:cNvSpPr txBox="1"/>
            <p:nvPr/>
          </p:nvSpPr>
          <p:spPr>
            <a:xfrm>
              <a:off x="4764701" y="1964616"/>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390</a:t>
              </a:r>
              <a:endParaRPr sz="1800">
                <a:solidFill>
                  <a:srgbClr val="43A047"/>
                </a:solidFill>
                <a:latin typeface="Century Gothic"/>
                <a:ea typeface="Century Gothic"/>
                <a:cs typeface="Century Gothic"/>
                <a:sym typeface="Century Gothic"/>
              </a:endParaRPr>
            </a:p>
          </p:txBody>
        </p:sp>
        <p:sp>
          <p:nvSpPr>
            <p:cNvPr id="470" name="Google Shape;470;p14"/>
            <p:cNvSpPr txBox="1"/>
            <p:nvPr/>
          </p:nvSpPr>
          <p:spPr>
            <a:xfrm>
              <a:off x="6263220" y="3305500"/>
              <a:ext cx="3031800" cy="4617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800"/>
                <a:buFont typeface="Century Gothic"/>
                <a:buNone/>
              </a:pPr>
              <a:r>
                <a:rPr lang="en-GB" sz="1800" dirty="0">
                  <a:solidFill>
                    <a:srgbClr val="43A047"/>
                  </a:solidFill>
                  <a:latin typeface="Century Gothic"/>
                  <a:ea typeface="Century Gothic"/>
                  <a:cs typeface="Century Gothic"/>
                  <a:sym typeface="Century Gothic"/>
                </a:rPr>
                <a:t>four hundred and twelve</a:t>
              </a:r>
              <a:endParaRPr sz="1800" dirty="0">
                <a:solidFill>
                  <a:srgbClr val="43A047"/>
                </a:solidFill>
                <a:latin typeface="Century Gothic"/>
                <a:ea typeface="Century Gothic"/>
                <a:cs typeface="Century Gothic"/>
                <a:sym typeface="Century Gothic"/>
              </a:endParaRPr>
            </a:p>
          </p:txBody>
        </p:sp>
      </p:grpSp>
      <p:sp>
        <p:nvSpPr>
          <p:cNvPr id="46" name="Google Shape;279;p10">
            <a:extLst>
              <a:ext uri="{FF2B5EF4-FFF2-40B4-BE49-F238E27FC236}">
                <a16:creationId xmlns:a16="http://schemas.microsoft.com/office/drawing/2014/main" id="{6B10DFCE-1EDF-994E-AD00-177FB892FD56}"/>
              </a:ext>
            </a:extLst>
          </p:cNvPr>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fade">
                                      <p:cBhvr>
                                        <p:cTn id="7" dur="500"/>
                                        <p:tgtEl>
                                          <p:spTgt spid="456"/>
                                        </p:tgtEl>
                                      </p:cBhvr>
                                    </p:animEffect>
                                  </p:childTnLst>
                                </p:cTn>
                              </p:par>
                            </p:childTnLst>
                          </p:cTn>
                        </p:par>
                      </p:childTnLst>
                    </p:cTn>
                  </p:par>
                </p:childTnLst>
              </p:cTn>
              <p:nextCondLst>
                <p:cond evt="onClick" delay="0">
                  <p:tgtEl>
                    <p:spTgt spid="4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br>
              <a:rPr lang="en-GB" sz="2400">
                <a:latin typeface="Century Gothic"/>
                <a:ea typeface="Century Gothic"/>
                <a:cs typeface="Century Gothic"/>
                <a:sym typeface="Century Gothic"/>
              </a:rPr>
            </a:br>
            <a:r>
              <a:rPr lang="en-GB" sz="2400">
                <a:solidFill>
                  <a:srgbClr val="222222"/>
                </a:solidFill>
                <a:latin typeface="Century Gothic"/>
                <a:ea typeface="Century Gothic"/>
                <a:cs typeface="Century Gothic"/>
                <a:sym typeface="Century Gothic"/>
              </a:rPr>
              <a:t>Estimate numbers on a number line to 100</a:t>
            </a:r>
            <a:endParaRPr sz="2000">
              <a:latin typeface="Arial"/>
              <a:ea typeface="Arial"/>
              <a:cs typeface="Arial"/>
              <a:sym typeface="Arial"/>
            </a:endParaRPr>
          </a:p>
          <a:p>
            <a:pPr marL="0" lvl="0" indent="0" algn="ctr" rtl="0">
              <a:lnSpc>
                <a:spcPct val="150000"/>
              </a:lnSpc>
              <a:spcBef>
                <a:spcPts val="0"/>
              </a:spcBef>
              <a:spcAft>
                <a:spcPts val="0"/>
              </a:spcAft>
              <a:buClr>
                <a:schemeClr val="dk1"/>
              </a:buClr>
              <a:buSzPts val="2400"/>
              <a:buFont typeface="Century Gothic"/>
              <a:buNone/>
            </a:pPr>
            <a:endParaRPr sz="2400">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16"/>
          <p:cNvSpPr txBox="1">
            <a:spLocks noGrp="1"/>
          </p:cNvSpPr>
          <p:nvPr>
            <p:ph type="body" idx="2"/>
          </p:nvPr>
        </p:nvSpPr>
        <p:spPr>
          <a:xfrm>
            <a:off x="263050" y="700670"/>
            <a:ext cx="11736900" cy="1208339"/>
          </a:xfrm>
          <a:prstGeom prst="rect">
            <a:avLst/>
          </a:prstGeom>
          <a:noFill/>
          <a:ln>
            <a:noFill/>
          </a:ln>
        </p:spPr>
        <p:txBody>
          <a:bodyPr spcFirstLastPara="1" wrap="square" lIns="91425" tIns="45700" rIns="91425" bIns="45700" anchor="t" anchorCtr="0">
            <a:normAutofit/>
          </a:bodyPr>
          <a:lstStyle/>
          <a:p>
            <a:pPr marL="12700" lvl="0" indent="-12700" algn="l" rtl="0">
              <a:lnSpc>
                <a:spcPct val="150000"/>
              </a:lnSpc>
              <a:spcBef>
                <a:spcPts val="1000"/>
              </a:spcBef>
              <a:spcAft>
                <a:spcPts val="0"/>
              </a:spcAft>
              <a:buSzPts val="1800"/>
            </a:pPr>
            <a:r>
              <a:rPr lang="en-GB" b="1" dirty="0"/>
              <a:t>Label the number lines.</a:t>
            </a:r>
          </a:p>
          <a:p>
            <a:pPr marL="12700" lvl="0" indent="-12700" algn="l" rtl="0">
              <a:lnSpc>
                <a:spcPct val="150000"/>
              </a:lnSpc>
              <a:spcBef>
                <a:spcPts val="1000"/>
              </a:spcBef>
              <a:spcAft>
                <a:spcPts val="0"/>
              </a:spcAft>
              <a:buSzPts val="1800"/>
            </a:pPr>
            <a:r>
              <a:rPr lang="en-GB" dirty="0"/>
              <a:t>Estimate where each number belongs on the line.</a:t>
            </a:r>
            <a:endParaRPr dirty="0"/>
          </a:p>
        </p:txBody>
      </p:sp>
      <p:sp>
        <p:nvSpPr>
          <p:cNvPr id="482" name="Google Shape;482;p1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483" name="Google Shape;483;p16"/>
          <p:cNvGrpSpPr/>
          <p:nvPr/>
        </p:nvGrpSpPr>
        <p:grpSpPr>
          <a:xfrm>
            <a:off x="1569115" y="2576821"/>
            <a:ext cx="9124769" cy="710714"/>
            <a:chOff x="-123000" y="2634211"/>
            <a:chExt cx="9448865" cy="840883"/>
          </a:xfrm>
        </p:grpSpPr>
        <p:pic>
          <p:nvPicPr>
            <p:cNvPr id="484" name="Google Shape;484;p16"/>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485" name="Google Shape;485;p16"/>
            <p:cNvSpPr txBox="1"/>
            <p:nvPr/>
          </p:nvSpPr>
          <p:spPr>
            <a:xfrm>
              <a:off x="-123000" y="2928850"/>
              <a:ext cx="550800" cy="54618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0</a:t>
              </a:r>
              <a:endParaRPr sz="1800">
                <a:solidFill>
                  <a:schemeClr val="dk1"/>
                </a:solidFill>
                <a:latin typeface="Nunito Sans"/>
                <a:ea typeface="Nunito Sans"/>
                <a:cs typeface="Nunito Sans"/>
                <a:sym typeface="Nunito Sans"/>
              </a:endParaRPr>
            </a:p>
          </p:txBody>
        </p:sp>
        <p:sp>
          <p:nvSpPr>
            <p:cNvPr id="486" name="Google Shape;486;p16"/>
            <p:cNvSpPr txBox="1"/>
            <p:nvPr/>
          </p:nvSpPr>
          <p:spPr>
            <a:xfrm>
              <a:off x="8627465" y="2928794"/>
              <a:ext cx="6984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100</a:t>
              </a:r>
              <a:endParaRPr sz="1800">
                <a:solidFill>
                  <a:schemeClr val="dk1"/>
                </a:solidFill>
                <a:latin typeface="Nunito Sans"/>
                <a:ea typeface="Nunito Sans"/>
                <a:cs typeface="Nunito Sans"/>
                <a:sym typeface="Nunito Sans"/>
              </a:endParaRPr>
            </a:p>
          </p:txBody>
        </p:sp>
      </p:grpSp>
      <p:grpSp>
        <p:nvGrpSpPr>
          <p:cNvPr id="487" name="Google Shape;487;p16"/>
          <p:cNvGrpSpPr/>
          <p:nvPr/>
        </p:nvGrpSpPr>
        <p:grpSpPr>
          <a:xfrm>
            <a:off x="2259703" y="3550865"/>
            <a:ext cx="7106500" cy="423900"/>
            <a:chOff x="2080425" y="4546350"/>
            <a:chExt cx="7106500" cy="423900"/>
          </a:xfrm>
        </p:grpSpPr>
        <p:sp>
          <p:nvSpPr>
            <p:cNvPr id="488" name="Google Shape;488;p16"/>
            <p:cNvSpPr/>
            <p:nvPr/>
          </p:nvSpPr>
          <p:spPr>
            <a:xfrm>
              <a:off x="2080425" y="4546350"/>
              <a:ext cx="1695300" cy="4239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25</a:t>
              </a:r>
              <a:endParaRPr sz="1800">
                <a:latin typeface="Century Gothic"/>
                <a:ea typeface="Century Gothic"/>
                <a:cs typeface="Century Gothic"/>
                <a:sym typeface="Century Gothic"/>
              </a:endParaRPr>
            </a:p>
          </p:txBody>
        </p:sp>
        <p:sp>
          <p:nvSpPr>
            <p:cNvPr id="489" name="Google Shape;489;p16"/>
            <p:cNvSpPr/>
            <p:nvPr/>
          </p:nvSpPr>
          <p:spPr>
            <a:xfrm>
              <a:off x="4291325" y="4546350"/>
              <a:ext cx="2684700" cy="4239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eighty-five</a:t>
              </a:r>
              <a:endParaRPr sz="1800">
                <a:latin typeface="Century Gothic"/>
                <a:ea typeface="Century Gothic"/>
                <a:cs typeface="Century Gothic"/>
                <a:sym typeface="Century Gothic"/>
              </a:endParaRPr>
            </a:p>
          </p:txBody>
        </p:sp>
        <p:sp>
          <p:nvSpPr>
            <p:cNvPr id="490" name="Google Shape;490;p16"/>
            <p:cNvSpPr/>
            <p:nvPr/>
          </p:nvSpPr>
          <p:spPr>
            <a:xfrm>
              <a:off x="7491625" y="4546350"/>
              <a:ext cx="1695300" cy="4239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55</a:t>
              </a:r>
              <a:endParaRPr sz="1800">
                <a:latin typeface="Century Gothic"/>
                <a:ea typeface="Century Gothic"/>
                <a:cs typeface="Century Gothic"/>
                <a:sym typeface="Century Gothic"/>
              </a:endParaRPr>
            </a:p>
          </p:txBody>
        </p:sp>
      </p:grpSp>
      <p:grpSp>
        <p:nvGrpSpPr>
          <p:cNvPr id="491" name="Google Shape;491;p16"/>
          <p:cNvGrpSpPr/>
          <p:nvPr/>
        </p:nvGrpSpPr>
        <p:grpSpPr>
          <a:xfrm>
            <a:off x="1569112" y="4973456"/>
            <a:ext cx="9124769" cy="1097774"/>
            <a:chOff x="1569112" y="4571669"/>
            <a:chExt cx="9124769" cy="1097774"/>
          </a:xfrm>
        </p:grpSpPr>
        <p:grpSp>
          <p:nvGrpSpPr>
            <p:cNvPr id="492" name="Google Shape;492;p16"/>
            <p:cNvGrpSpPr/>
            <p:nvPr/>
          </p:nvGrpSpPr>
          <p:grpSpPr>
            <a:xfrm>
              <a:off x="1569112" y="4958681"/>
              <a:ext cx="9124769" cy="710762"/>
              <a:chOff x="-123000" y="2634211"/>
              <a:chExt cx="9448865" cy="840939"/>
            </a:xfrm>
          </p:grpSpPr>
          <p:pic>
            <p:nvPicPr>
              <p:cNvPr id="493" name="Google Shape;493;p16"/>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494" name="Google Shape;494;p16"/>
              <p:cNvSpPr txBox="1"/>
              <p:nvPr/>
            </p:nvSpPr>
            <p:spPr>
              <a:xfrm>
                <a:off x="-123000" y="2928850"/>
                <a:ext cx="5508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0</a:t>
                </a:r>
                <a:endParaRPr sz="1800">
                  <a:solidFill>
                    <a:schemeClr val="dk1"/>
                  </a:solidFill>
                  <a:latin typeface="Nunito Sans"/>
                  <a:ea typeface="Nunito Sans"/>
                  <a:cs typeface="Nunito Sans"/>
                  <a:sym typeface="Nunito Sans"/>
                </a:endParaRPr>
              </a:p>
            </p:txBody>
          </p:sp>
          <p:sp>
            <p:nvSpPr>
              <p:cNvPr id="495" name="Google Shape;495;p16"/>
              <p:cNvSpPr txBox="1"/>
              <p:nvPr/>
            </p:nvSpPr>
            <p:spPr>
              <a:xfrm>
                <a:off x="8627465" y="2928794"/>
                <a:ext cx="6984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100</a:t>
                </a:r>
                <a:endParaRPr sz="1800">
                  <a:solidFill>
                    <a:schemeClr val="dk1"/>
                  </a:solidFill>
                  <a:latin typeface="Nunito Sans"/>
                  <a:ea typeface="Nunito Sans"/>
                  <a:cs typeface="Nunito Sans"/>
                  <a:sym typeface="Nunito Sans"/>
                </a:endParaRPr>
              </a:p>
            </p:txBody>
          </p:sp>
        </p:grpSp>
        <p:sp>
          <p:nvSpPr>
            <p:cNvPr id="496" name="Google Shape;496;p16"/>
            <p:cNvSpPr/>
            <p:nvPr/>
          </p:nvSpPr>
          <p:spPr>
            <a:xfrm rot="5400000">
              <a:off x="5146659" y="4648169"/>
              <a:ext cx="387000" cy="234000"/>
            </a:xfrm>
            <a:prstGeom prst="rightArrow">
              <a:avLst>
                <a:gd name="adj1" fmla="val 50000"/>
                <a:gd name="adj2" fmla="val 50000"/>
              </a:avLst>
            </a:prstGeom>
            <a:solidFill>
              <a:srgbClr val="CCD4F4"/>
            </a:solidFill>
            <a:ln w="12700" cap="flat" cmpd="sng">
              <a:solidFill>
                <a:srgbClr val="2222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3A047"/>
                </a:solidFill>
                <a:latin typeface="Calibri"/>
                <a:ea typeface="Calibri"/>
                <a:cs typeface="Calibri"/>
                <a:sym typeface="Calibri"/>
              </a:endParaRPr>
            </a:p>
          </p:txBody>
        </p:sp>
        <p:sp>
          <p:nvSpPr>
            <p:cNvPr id="497" name="Google Shape;497;p16"/>
            <p:cNvSpPr/>
            <p:nvPr/>
          </p:nvSpPr>
          <p:spPr>
            <a:xfrm rot="5400000">
              <a:off x="9856384" y="4648169"/>
              <a:ext cx="387000" cy="234000"/>
            </a:xfrm>
            <a:prstGeom prst="rightArrow">
              <a:avLst>
                <a:gd name="adj1" fmla="val 50000"/>
                <a:gd name="adj2" fmla="val 50000"/>
              </a:avLst>
            </a:prstGeom>
            <a:solidFill>
              <a:srgbClr val="CCD4F4"/>
            </a:solidFill>
            <a:ln w="12700" cap="flat" cmpd="sng">
              <a:solidFill>
                <a:srgbClr val="2222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3A047"/>
                </a:solidFill>
                <a:latin typeface="Calibri"/>
                <a:ea typeface="Calibri"/>
                <a:cs typeface="Calibri"/>
                <a:sym typeface="Calibri"/>
              </a:endParaRPr>
            </a:p>
          </p:txBody>
        </p:sp>
        <p:sp>
          <p:nvSpPr>
            <p:cNvPr id="498" name="Google Shape;498;p16"/>
            <p:cNvSpPr/>
            <p:nvPr/>
          </p:nvSpPr>
          <p:spPr>
            <a:xfrm rot="5400000">
              <a:off x="2930609" y="4648169"/>
              <a:ext cx="387000" cy="234000"/>
            </a:xfrm>
            <a:prstGeom prst="rightArrow">
              <a:avLst>
                <a:gd name="adj1" fmla="val 50000"/>
                <a:gd name="adj2" fmla="val 50000"/>
              </a:avLst>
            </a:prstGeom>
            <a:solidFill>
              <a:srgbClr val="CCD4F4"/>
            </a:solidFill>
            <a:ln w="12700" cap="flat" cmpd="sng">
              <a:solidFill>
                <a:srgbClr val="2222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3A047"/>
                </a:solidFill>
                <a:latin typeface="Calibri"/>
                <a:ea typeface="Calibri"/>
                <a:cs typeface="Calibri"/>
                <a:sym typeface="Calibri"/>
              </a:endParaRPr>
            </a:p>
          </p:txBody>
        </p:sp>
      </p:grpSp>
      <p:grpSp>
        <p:nvGrpSpPr>
          <p:cNvPr id="4" name="Group 3">
            <a:extLst>
              <a:ext uri="{FF2B5EF4-FFF2-40B4-BE49-F238E27FC236}">
                <a16:creationId xmlns:a16="http://schemas.microsoft.com/office/drawing/2014/main" id="{11BD2B30-1309-384C-8433-D6878AC86485}"/>
              </a:ext>
            </a:extLst>
          </p:cNvPr>
          <p:cNvGrpSpPr/>
          <p:nvPr/>
        </p:nvGrpSpPr>
        <p:grpSpPr>
          <a:xfrm>
            <a:off x="2291194" y="1699150"/>
            <a:ext cx="7691724" cy="1560683"/>
            <a:chOff x="2291194" y="1699150"/>
            <a:chExt cx="7691724" cy="1560683"/>
          </a:xfrm>
        </p:grpSpPr>
        <p:grpSp>
          <p:nvGrpSpPr>
            <p:cNvPr id="502" name="Google Shape;502;p16"/>
            <p:cNvGrpSpPr/>
            <p:nvPr/>
          </p:nvGrpSpPr>
          <p:grpSpPr>
            <a:xfrm>
              <a:off x="2291194" y="2798133"/>
              <a:ext cx="7554200" cy="461700"/>
              <a:chOff x="2281701" y="2717853"/>
              <a:chExt cx="7554200" cy="461700"/>
            </a:xfrm>
          </p:grpSpPr>
          <p:sp>
            <p:nvSpPr>
              <p:cNvPr id="503" name="Google Shape;503;p16"/>
              <p:cNvSpPr txBox="1"/>
              <p:nvPr/>
            </p:nvSpPr>
            <p:spPr>
              <a:xfrm>
                <a:off x="22817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10</a:t>
                </a:r>
                <a:endParaRPr sz="1800">
                  <a:solidFill>
                    <a:srgbClr val="43A047"/>
                  </a:solidFill>
                  <a:latin typeface="Century Gothic"/>
                  <a:ea typeface="Century Gothic"/>
                  <a:cs typeface="Century Gothic"/>
                  <a:sym typeface="Century Gothic"/>
                </a:endParaRPr>
              </a:p>
            </p:txBody>
          </p:sp>
          <p:sp>
            <p:nvSpPr>
              <p:cNvPr id="504" name="Google Shape;504;p16"/>
              <p:cNvSpPr txBox="1"/>
              <p:nvPr/>
            </p:nvSpPr>
            <p:spPr>
              <a:xfrm>
                <a:off x="31386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20</a:t>
                </a:r>
                <a:endParaRPr sz="1800">
                  <a:solidFill>
                    <a:srgbClr val="43A047"/>
                  </a:solidFill>
                  <a:latin typeface="Century Gothic"/>
                  <a:ea typeface="Century Gothic"/>
                  <a:cs typeface="Century Gothic"/>
                  <a:sym typeface="Century Gothic"/>
                </a:endParaRPr>
              </a:p>
            </p:txBody>
          </p:sp>
          <p:sp>
            <p:nvSpPr>
              <p:cNvPr id="505" name="Google Shape;505;p16"/>
              <p:cNvSpPr txBox="1"/>
              <p:nvPr/>
            </p:nvSpPr>
            <p:spPr>
              <a:xfrm>
                <a:off x="39955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30</a:t>
                </a:r>
                <a:endParaRPr sz="1800">
                  <a:solidFill>
                    <a:srgbClr val="43A047"/>
                  </a:solidFill>
                  <a:latin typeface="Century Gothic"/>
                  <a:ea typeface="Century Gothic"/>
                  <a:cs typeface="Century Gothic"/>
                  <a:sym typeface="Century Gothic"/>
                </a:endParaRPr>
              </a:p>
            </p:txBody>
          </p:sp>
          <p:sp>
            <p:nvSpPr>
              <p:cNvPr id="506" name="Google Shape;506;p16"/>
              <p:cNvSpPr txBox="1"/>
              <p:nvPr/>
            </p:nvSpPr>
            <p:spPr>
              <a:xfrm>
                <a:off x="48524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40</a:t>
                </a:r>
                <a:endParaRPr sz="1800">
                  <a:solidFill>
                    <a:srgbClr val="43A047"/>
                  </a:solidFill>
                  <a:latin typeface="Century Gothic"/>
                  <a:ea typeface="Century Gothic"/>
                  <a:cs typeface="Century Gothic"/>
                  <a:sym typeface="Century Gothic"/>
                </a:endParaRPr>
              </a:p>
            </p:txBody>
          </p:sp>
          <p:sp>
            <p:nvSpPr>
              <p:cNvPr id="507" name="Google Shape;507;p16"/>
              <p:cNvSpPr txBox="1"/>
              <p:nvPr/>
            </p:nvSpPr>
            <p:spPr>
              <a:xfrm>
                <a:off x="57093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50</a:t>
                </a:r>
                <a:endParaRPr sz="1800">
                  <a:solidFill>
                    <a:srgbClr val="43A047"/>
                  </a:solidFill>
                  <a:latin typeface="Century Gothic"/>
                  <a:ea typeface="Century Gothic"/>
                  <a:cs typeface="Century Gothic"/>
                  <a:sym typeface="Century Gothic"/>
                </a:endParaRPr>
              </a:p>
            </p:txBody>
          </p:sp>
          <p:sp>
            <p:nvSpPr>
              <p:cNvPr id="508" name="Google Shape;508;p16"/>
              <p:cNvSpPr txBox="1"/>
              <p:nvPr/>
            </p:nvSpPr>
            <p:spPr>
              <a:xfrm>
                <a:off x="65662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60</a:t>
                </a:r>
                <a:endParaRPr sz="1800">
                  <a:solidFill>
                    <a:srgbClr val="43A047"/>
                  </a:solidFill>
                  <a:latin typeface="Century Gothic"/>
                  <a:ea typeface="Century Gothic"/>
                  <a:cs typeface="Century Gothic"/>
                  <a:sym typeface="Century Gothic"/>
                </a:endParaRPr>
              </a:p>
            </p:txBody>
          </p:sp>
          <p:sp>
            <p:nvSpPr>
              <p:cNvPr id="509" name="Google Shape;509;p16"/>
              <p:cNvSpPr txBox="1"/>
              <p:nvPr/>
            </p:nvSpPr>
            <p:spPr>
              <a:xfrm>
                <a:off x="74231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70</a:t>
                </a:r>
                <a:endParaRPr sz="1800">
                  <a:solidFill>
                    <a:srgbClr val="43A047"/>
                  </a:solidFill>
                  <a:latin typeface="Century Gothic"/>
                  <a:ea typeface="Century Gothic"/>
                  <a:cs typeface="Century Gothic"/>
                  <a:sym typeface="Century Gothic"/>
                </a:endParaRPr>
              </a:p>
            </p:txBody>
          </p:sp>
          <p:sp>
            <p:nvSpPr>
              <p:cNvPr id="510" name="Google Shape;510;p16"/>
              <p:cNvSpPr txBox="1"/>
              <p:nvPr/>
            </p:nvSpPr>
            <p:spPr>
              <a:xfrm>
                <a:off x="82800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80</a:t>
                </a:r>
                <a:endParaRPr sz="1800">
                  <a:solidFill>
                    <a:srgbClr val="43A047"/>
                  </a:solidFill>
                  <a:latin typeface="Century Gothic"/>
                  <a:ea typeface="Century Gothic"/>
                  <a:cs typeface="Century Gothic"/>
                  <a:sym typeface="Century Gothic"/>
                </a:endParaRPr>
              </a:p>
            </p:txBody>
          </p:sp>
          <p:sp>
            <p:nvSpPr>
              <p:cNvPr id="511" name="Google Shape;511;p16"/>
              <p:cNvSpPr txBox="1"/>
              <p:nvPr/>
            </p:nvSpPr>
            <p:spPr>
              <a:xfrm>
                <a:off x="91369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90</a:t>
                </a:r>
                <a:endParaRPr sz="1800">
                  <a:solidFill>
                    <a:srgbClr val="43A047"/>
                  </a:solidFill>
                  <a:latin typeface="Century Gothic"/>
                  <a:ea typeface="Century Gothic"/>
                  <a:cs typeface="Century Gothic"/>
                  <a:sym typeface="Century Gothic"/>
                </a:endParaRPr>
              </a:p>
            </p:txBody>
          </p:sp>
        </p:grpSp>
        <p:grpSp>
          <p:nvGrpSpPr>
            <p:cNvPr id="522" name="Google Shape;522;p16"/>
            <p:cNvGrpSpPr/>
            <p:nvPr/>
          </p:nvGrpSpPr>
          <p:grpSpPr>
            <a:xfrm>
              <a:off x="3602294" y="1699150"/>
              <a:ext cx="6380624" cy="862478"/>
              <a:chOff x="3630001" y="755825"/>
              <a:chExt cx="6380624" cy="862478"/>
            </a:xfrm>
          </p:grpSpPr>
          <p:grpSp>
            <p:nvGrpSpPr>
              <p:cNvPr id="523" name="Google Shape;523;p16"/>
              <p:cNvGrpSpPr/>
              <p:nvPr/>
            </p:nvGrpSpPr>
            <p:grpSpPr>
              <a:xfrm>
                <a:off x="3630001" y="782203"/>
                <a:ext cx="699000" cy="836100"/>
                <a:chOff x="3630001" y="782203"/>
                <a:chExt cx="699000" cy="836100"/>
              </a:xfrm>
            </p:grpSpPr>
            <p:cxnSp>
              <p:nvCxnSpPr>
                <p:cNvPr id="524" name="Google Shape;524;p16"/>
                <p:cNvCxnSpPr>
                  <a:stCxn id="525" idx="2"/>
                </p:cNvCxnSpPr>
                <p:nvPr/>
              </p:nvCxnSpPr>
              <p:spPr>
                <a:xfrm flipH="1">
                  <a:off x="3974101" y="1243903"/>
                  <a:ext cx="5400" cy="374400"/>
                </a:xfrm>
                <a:prstGeom prst="straightConnector1">
                  <a:avLst/>
                </a:prstGeom>
                <a:noFill/>
                <a:ln w="19050" cap="flat" cmpd="sng">
                  <a:solidFill>
                    <a:srgbClr val="43A047"/>
                  </a:solidFill>
                  <a:prstDash val="solid"/>
                  <a:round/>
                  <a:headEnd type="none" w="med" len="med"/>
                  <a:tailEnd type="triangle" w="med" len="med"/>
                </a:ln>
              </p:spPr>
            </p:cxnSp>
            <p:sp>
              <p:nvSpPr>
                <p:cNvPr id="525" name="Google Shape;525;p16"/>
                <p:cNvSpPr txBox="1"/>
                <p:nvPr/>
              </p:nvSpPr>
              <p:spPr>
                <a:xfrm>
                  <a:off x="3630001" y="78220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25</a:t>
                  </a:r>
                  <a:endParaRPr sz="1800">
                    <a:solidFill>
                      <a:srgbClr val="43A047"/>
                    </a:solidFill>
                    <a:latin typeface="Century Gothic"/>
                    <a:ea typeface="Century Gothic"/>
                    <a:cs typeface="Century Gothic"/>
                    <a:sym typeface="Century Gothic"/>
                  </a:endParaRPr>
                </a:p>
              </p:txBody>
            </p:sp>
          </p:grpSp>
          <p:grpSp>
            <p:nvGrpSpPr>
              <p:cNvPr id="526" name="Google Shape;526;p16"/>
              <p:cNvGrpSpPr/>
              <p:nvPr/>
            </p:nvGrpSpPr>
            <p:grpSpPr>
              <a:xfrm>
                <a:off x="6192226" y="755828"/>
                <a:ext cx="699000" cy="836100"/>
                <a:chOff x="3630001" y="782203"/>
                <a:chExt cx="699000" cy="836100"/>
              </a:xfrm>
            </p:grpSpPr>
            <p:cxnSp>
              <p:nvCxnSpPr>
                <p:cNvPr id="527" name="Google Shape;527;p16"/>
                <p:cNvCxnSpPr>
                  <a:stCxn id="528" idx="2"/>
                </p:cNvCxnSpPr>
                <p:nvPr/>
              </p:nvCxnSpPr>
              <p:spPr>
                <a:xfrm flipH="1">
                  <a:off x="3974101" y="1243903"/>
                  <a:ext cx="5400" cy="374400"/>
                </a:xfrm>
                <a:prstGeom prst="straightConnector1">
                  <a:avLst/>
                </a:prstGeom>
                <a:noFill/>
                <a:ln w="19050" cap="flat" cmpd="sng">
                  <a:solidFill>
                    <a:srgbClr val="43A047"/>
                  </a:solidFill>
                  <a:prstDash val="solid"/>
                  <a:round/>
                  <a:headEnd type="none" w="med" len="med"/>
                  <a:tailEnd type="triangle" w="med" len="med"/>
                </a:ln>
              </p:spPr>
            </p:cxnSp>
            <p:sp>
              <p:nvSpPr>
                <p:cNvPr id="528" name="Google Shape;528;p16"/>
                <p:cNvSpPr txBox="1"/>
                <p:nvPr/>
              </p:nvSpPr>
              <p:spPr>
                <a:xfrm>
                  <a:off x="3630001" y="78220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55</a:t>
                  </a:r>
                  <a:endParaRPr sz="1800">
                    <a:solidFill>
                      <a:srgbClr val="43A047"/>
                    </a:solidFill>
                    <a:latin typeface="Century Gothic"/>
                    <a:ea typeface="Century Gothic"/>
                    <a:cs typeface="Century Gothic"/>
                    <a:sym typeface="Century Gothic"/>
                  </a:endParaRPr>
                </a:p>
              </p:txBody>
            </p:sp>
          </p:grpSp>
          <p:grpSp>
            <p:nvGrpSpPr>
              <p:cNvPr id="529" name="Google Shape;529;p16"/>
              <p:cNvGrpSpPr/>
              <p:nvPr/>
            </p:nvGrpSpPr>
            <p:grpSpPr>
              <a:xfrm>
                <a:off x="8162925" y="755825"/>
                <a:ext cx="1847700" cy="836100"/>
                <a:chOff x="3038475" y="782200"/>
                <a:chExt cx="1847700" cy="836100"/>
              </a:xfrm>
            </p:grpSpPr>
            <p:cxnSp>
              <p:nvCxnSpPr>
                <p:cNvPr id="530" name="Google Shape;530;p16"/>
                <p:cNvCxnSpPr>
                  <a:stCxn id="531" idx="2"/>
                </p:cNvCxnSpPr>
                <p:nvPr/>
              </p:nvCxnSpPr>
              <p:spPr>
                <a:xfrm flipH="1">
                  <a:off x="3956925" y="1243900"/>
                  <a:ext cx="5400" cy="374400"/>
                </a:xfrm>
                <a:prstGeom prst="straightConnector1">
                  <a:avLst/>
                </a:prstGeom>
                <a:noFill/>
                <a:ln w="19050" cap="flat" cmpd="sng">
                  <a:solidFill>
                    <a:srgbClr val="43A047"/>
                  </a:solidFill>
                  <a:prstDash val="solid"/>
                  <a:round/>
                  <a:headEnd type="none" w="med" len="med"/>
                  <a:tailEnd type="triangle" w="med" len="med"/>
                </a:ln>
              </p:spPr>
            </p:cxnSp>
            <p:sp>
              <p:nvSpPr>
                <p:cNvPr id="531" name="Google Shape;531;p16"/>
                <p:cNvSpPr txBox="1"/>
                <p:nvPr/>
              </p:nvSpPr>
              <p:spPr>
                <a:xfrm>
                  <a:off x="3038475" y="782200"/>
                  <a:ext cx="18477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eighty-five</a:t>
                  </a:r>
                  <a:endParaRPr sz="1800">
                    <a:solidFill>
                      <a:srgbClr val="43A047"/>
                    </a:solidFill>
                    <a:latin typeface="Century Gothic"/>
                    <a:ea typeface="Century Gothic"/>
                    <a:cs typeface="Century Gothic"/>
                    <a:sym typeface="Century Gothic"/>
                  </a:endParaRPr>
                </a:p>
              </p:txBody>
            </p:sp>
          </p:grpSp>
        </p:grpSp>
      </p:grpSp>
      <p:grpSp>
        <p:nvGrpSpPr>
          <p:cNvPr id="3" name="Group 2">
            <a:extLst>
              <a:ext uri="{FF2B5EF4-FFF2-40B4-BE49-F238E27FC236}">
                <a16:creationId xmlns:a16="http://schemas.microsoft.com/office/drawing/2014/main" id="{B881693C-F28E-D042-AC6D-42148DD8CF75}"/>
              </a:ext>
            </a:extLst>
          </p:cNvPr>
          <p:cNvGrpSpPr/>
          <p:nvPr/>
        </p:nvGrpSpPr>
        <p:grpSpPr>
          <a:xfrm>
            <a:off x="2318901" y="4606115"/>
            <a:ext cx="8086350" cy="1465125"/>
            <a:chOff x="2318901" y="4606115"/>
            <a:chExt cx="8086350" cy="1465125"/>
          </a:xfrm>
        </p:grpSpPr>
        <p:grpSp>
          <p:nvGrpSpPr>
            <p:cNvPr id="512" name="Google Shape;512;p16"/>
            <p:cNvGrpSpPr/>
            <p:nvPr/>
          </p:nvGrpSpPr>
          <p:grpSpPr>
            <a:xfrm>
              <a:off x="2318901" y="5609540"/>
              <a:ext cx="7554200" cy="461700"/>
              <a:chOff x="2281701" y="2717853"/>
              <a:chExt cx="7554200" cy="461700"/>
            </a:xfrm>
          </p:grpSpPr>
          <p:sp>
            <p:nvSpPr>
              <p:cNvPr id="513" name="Google Shape;513;p16"/>
              <p:cNvSpPr txBox="1"/>
              <p:nvPr/>
            </p:nvSpPr>
            <p:spPr>
              <a:xfrm>
                <a:off x="22817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10</a:t>
                </a:r>
                <a:endParaRPr sz="1800">
                  <a:solidFill>
                    <a:srgbClr val="43A047"/>
                  </a:solidFill>
                  <a:latin typeface="Century Gothic"/>
                  <a:ea typeface="Century Gothic"/>
                  <a:cs typeface="Century Gothic"/>
                  <a:sym typeface="Century Gothic"/>
                </a:endParaRPr>
              </a:p>
            </p:txBody>
          </p:sp>
          <p:sp>
            <p:nvSpPr>
              <p:cNvPr id="514" name="Google Shape;514;p16"/>
              <p:cNvSpPr txBox="1"/>
              <p:nvPr/>
            </p:nvSpPr>
            <p:spPr>
              <a:xfrm>
                <a:off x="31386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20</a:t>
                </a:r>
                <a:endParaRPr sz="1800">
                  <a:solidFill>
                    <a:srgbClr val="43A047"/>
                  </a:solidFill>
                  <a:latin typeface="Century Gothic"/>
                  <a:ea typeface="Century Gothic"/>
                  <a:cs typeface="Century Gothic"/>
                  <a:sym typeface="Century Gothic"/>
                </a:endParaRPr>
              </a:p>
            </p:txBody>
          </p:sp>
          <p:sp>
            <p:nvSpPr>
              <p:cNvPr id="515" name="Google Shape;515;p16"/>
              <p:cNvSpPr txBox="1"/>
              <p:nvPr/>
            </p:nvSpPr>
            <p:spPr>
              <a:xfrm>
                <a:off x="39955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30</a:t>
                </a:r>
                <a:endParaRPr sz="1800">
                  <a:solidFill>
                    <a:srgbClr val="43A047"/>
                  </a:solidFill>
                  <a:latin typeface="Century Gothic"/>
                  <a:ea typeface="Century Gothic"/>
                  <a:cs typeface="Century Gothic"/>
                  <a:sym typeface="Century Gothic"/>
                </a:endParaRPr>
              </a:p>
            </p:txBody>
          </p:sp>
          <p:sp>
            <p:nvSpPr>
              <p:cNvPr id="516" name="Google Shape;516;p16"/>
              <p:cNvSpPr txBox="1"/>
              <p:nvPr/>
            </p:nvSpPr>
            <p:spPr>
              <a:xfrm>
                <a:off x="48524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40</a:t>
                </a:r>
                <a:endParaRPr sz="1800">
                  <a:solidFill>
                    <a:srgbClr val="43A047"/>
                  </a:solidFill>
                  <a:latin typeface="Century Gothic"/>
                  <a:ea typeface="Century Gothic"/>
                  <a:cs typeface="Century Gothic"/>
                  <a:sym typeface="Century Gothic"/>
                </a:endParaRPr>
              </a:p>
            </p:txBody>
          </p:sp>
          <p:sp>
            <p:nvSpPr>
              <p:cNvPr id="517" name="Google Shape;517;p16"/>
              <p:cNvSpPr txBox="1"/>
              <p:nvPr/>
            </p:nvSpPr>
            <p:spPr>
              <a:xfrm>
                <a:off x="57093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50</a:t>
                </a:r>
                <a:endParaRPr sz="1800">
                  <a:solidFill>
                    <a:srgbClr val="43A047"/>
                  </a:solidFill>
                  <a:latin typeface="Century Gothic"/>
                  <a:ea typeface="Century Gothic"/>
                  <a:cs typeface="Century Gothic"/>
                  <a:sym typeface="Century Gothic"/>
                </a:endParaRPr>
              </a:p>
            </p:txBody>
          </p:sp>
          <p:sp>
            <p:nvSpPr>
              <p:cNvPr id="518" name="Google Shape;518;p16"/>
              <p:cNvSpPr txBox="1"/>
              <p:nvPr/>
            </p:nvSpPr>
            <p:spPr>
              <a:xfrm>
                <a:off x="65662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60</a:t>
                </a:r>
                <a:endParaRPr sz="1800">
                  <a:solidFill>
                    <a:srgbClr val="43A047"/>
                  </a:solidFill>
                  <a:latin typeface="Century Gothic"/>
                  <a:ea typeface="Century Gothic"/>
                  <a:cs typeface="Century Gothic"/>
                  <a:sym typeface="Century Gothic"/>
                </a:endParaRPr>
              </a:p>
            </p:txBody>
          </p:sp>
          <p:sp>
            <p:nvSpPr>
              <p:cNvPr id="519" name="Google Shape;519;p16"/>
              <p:cNvSpPr txBox="1"/>
              <p:nvPr/>
            </p:nvSpPr>
            <p:spPr>
              <a:xfrm>
                <a:off x="74231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dirty="0">
                    <a:solidFill>
                      <a:srgbClr val="43A047"/>
                    </a:solidFill>
                    <a:latin typeface="Century Gothic"/>
                    <a:ea typeface="Century Gothic"/>
                    <a:cs typeface="Century Gothic"/>
                    <a:sym typeface="Century Gothic"/>
                  </a:rPr>
                  <a:t>70</a:t>
                </a:r>
                <a:endParaRPr sz="1800" dirty="0">
                  <a:solidFill>
                    <a:srgbClr val="43A047"/>
                  </a:solidFill>
                  <a:latin typeface="Century Gothic"/>
                  <a:ea typeface="Century Gothic"/>
                  <a:cs typeface="Century Gothic"/>
                  <a:sym typeface="Century Gothic"/>
                </a:endParaRPr>
              </a:p>
            </p:txBody>
          </p:sp>
          <p:sp>
            <p:nvSpPr>
              <p:cNvPr id="520" name="Google Shape;520;p16"/>
              <p:cNvSpPr txBox="1"/>
              <p:nvPr/>
            </p:nvSpPr>
            <p:spPr>
              <a:xfrm>
                <a:off x="82800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80</a:t>
                </a:r>
                <a:endParaRPr sz="1800">
                  <a:solidFill>
                    <a:srgbClr val="43A047"/>
                  </a:solidFill>
                  <a:latin typeface="Century Gothic"/>
                  <a:ea typeface="Century Gothic"/>
                  <a:cs typeface="Century Gothic"/>
                  <a:sym typeface="Century Gothic"/>
                </a:endParaRPr>
              </a:p>
            </p:txBody>
          </p:sp>
          <p:sp>
            <p:nvSpPr>
              <p:cNvPr id="521" name="Google Shape;521;p16"/>
              <p:cNvSpPr txBox="1"/>
              <p:nvPr/>
            </p:nvSpPr>
            <p:spPr>
              <a:xfrm>
                <a:off x="91369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dirty="0">
                    <a:solidFill>
                      <a:srgbClr val="43A047"/>
                    </a:solidFill>
                    <a:latin typeface="Century Gothic"/>
                    <a:ea typeface="Century Gothic"/>
                    <a:cs typeface="Century Gothic"/>
                    <a:sym typeface="Century Gothic"/>
                  </a:rPr>
                  <a:t>90</a:t>
                </a:r>
                <a:endParaRPr sz="1800" dirty="0">
                  <a:solidFill>
                    <a:srgbClr val="43A047"/>
                  </a:solidFill>
                  <a:latin typeface="Century Gothic"/>
                  <a:ea typeface="Century Gothic"/>
                  <a:cs typeface="Century Gothic"/>
                  <a:sym typeface="Century Gothic"/>
                </a:endParaRPr>
              </a:p>
            </p:txBody>
          </p:sp>
        </p:grpSp>
        <p:sp>
          <p:nvSpPr>
            <p:cNvPr id="532" name="Google Shape;532;p16"/>
            <p:cNvSpPr txBox="1"/>
            <p:nvPr/>
          </p:nvSpPr>
          <p:spPr>
            <a:xfrm>
              <a:off x="2774601" y="4606115"/>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15</a:t>
              </a:r>
              <a:endParaRPr sz="1800">
                <a:solidFill>
                  <a:srgbClr val="43A047"/>
                </a:solidFill>
                <a:latin typeface="Century Gothic"/>
                <a:ea typeface="Century Gothic"/>
                <a:cs typeface="Century Gothic"/>
                <a:sym typeface="Century Gothic"/>
              </a:endParaRPr>
            </a:p>
          </p:txBody>
        </p:sp>
        <p:sp>
          <p:nvSpPr>
            <p:cNvPr id="533" name="Google Shape;533;p16"/>
            <p:cNvSpPr txBox="1"/>
            <p:nvPr/>
          </p:nvSpPr>
          <p:spPr>
            <a:xfrm>
              <a:off x="4985526" y="4606115"/>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41</a:t>
              </a:r>
              <a:endParaRPr sz="1800">
                <a:solidFill>
                  <a:srgbClr val="43A047"/>
                </a:solidFill>
                <a:latin typeface="Century Gothic"/>
                <a:ea typeface="Century Gothic"/>
                <a:cs typeface="Century Gothic"/>
                <a:sym typeface="Century Gothic"/>
              </a:endParaRPr>
            </a:p>
          </p:txBody>
        </p:sp>
        <p:sp>
          <p:nvSpPr>
            <p:cNvPr id="534" name="Google Shape;534;p16"/>
            <p:cNvSpPr txBox="1"/>
            <p:nvPr/>
          </p:nvSpPr>
          <p:spPr>
            <a:xfrm>
              <a:off x="9706251" y="4606115"/>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97</a:t>
              </a:r>
              <a:endParaRPr sz="1800">
                <a:solidFill>
                  <a:srgbClr val="43A047"/>
                </a:solidFill>
                <a:latin typeface="Century Gothic"/>
                <a:ea typeface="Century Gothic"/>
                <a:cs typeface="Century Gothic"/>
                <a:sym typeface="Century Gothic"/>
              </a:endParaRPr>
            </a:p>
          </p:txBody>
        </p:sp>
      </p:grpSp>
      <p:sp>
        <p:nvSpPr>
          <p:cNvPr id="58" name="TextBox 57">
            <a:extLst>
              <a:ext uri="{FF2B5EF4-FFF2-40B4-BE49-F238E27FC236}">
                <a16:creationId xmlns:a16="http://schemas.microsoft.com/office/drawing/2014/main" id="{9E09DB8D-F25B-CE46-A610-6431D86CF515}"/>
              </a:ext>
            </a:extLst>
          </p:cNvPr>
          <p:cNvSpPr txBox="1"/>
          <p:nvPr/>
        </p:nvSpPr>
        <p:spPr>
          <a:xfrm>
            <a:off x="263050" y="4254629"/>
            <a:ext cx="6096000" cy="456472"/>
          </a:xfrm>
          <a:prstGeom prst="rect">
            <a:avLst/>
          </a:prstGeom>
          <a:noFill/>
        </p:spPr>
        <p:txBody>
          <a:bodyPr wrap="square">
            <a:spAutoFit/>
          </a:bodyPr>
          <a:lstStyle/>
          <a:p>
            <a:pPr marL="0" lvl="0" indent="0" algn="l" rtl="0">
              <a:lnSpc>
                <a:spcPct val="150000"/>
              </a:lnSpc>
              <a:spcBef>
                <a:spcPts val="1000"/>
              </a:spcBef>
              <a:spcAft>
                <a:spcPts val="0"/>
              </a:spcAft>
              <a:buNone/>
            </a:pPr>
            <a:r>
              <a:rPr lang="en-GB" sz="1800" dirty="0">
                <a:latin typeface="Century Gothic" panose="020B0502020202020204" pitchFamily="34" charset="0"/>
              </a:rPr>
              <a:t>Estimate the numbers the arrows are pointing to.</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nextCondLst>
                <p:cond evt="onClick" delay="0">
                  <p:tgtEl>
                    <p:spTgt spid="48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17"/>
          <p:cNvSpPr txBox="1">
            <a:spLocks noGrp="1"/>
          </p:cNvSpPr>
          <p:nvPr>
            <p:ph type="body" idx="2"/>
          </p:nvPr>
        </p:nvSpPr>
        <p:spPr>
          <a:xfrm>
            <a:off x="263046" y="700645"/>
            <a:ext cx="11736887" cy="108659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Estimate where the number 46 would belong on each number line.</a:t>
            </a:r>
            <a:endParaRPr b="1" dirty="0"/>
          </a:p>
          <a:p>
            <a:pPr marL="0" lvl="0" indent="0" algn="l" rtl="0">
              <a:lnSpc>
                <a:spcPct val="150000"/>
              </a:lnSpc>
              <a:spcBef>
                <a:spcPts val="1000"/>
              </a:spcBef>
              <a:spcAft>
                <a:spcPts val="0"/>
              </a:spcAft>
              <a:buClr>
                <a:srgbClr val="222222"/>
              </a:buClr>
              <a:buSzPts val="1800"/>
              <a:buNone/>
            </a:pPr>
            <a:r>
              <a:rPr lang="en-GB" dirty="0"/>
              <a:t>Explain your answers.</a:t>
            </a:r>
            <a:endParaRPr dirty="0"/>
          </a:p>
        </p:txBody>
      </p:sp>
      <p:sp>
        <p:nvSpPr>
          <p:cNvPr id="541" name="Google Shape;541;p1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cxnSp>
        <p:nvCxnSpPr>
          <p:cNvPr id="542" name="Google Shape;542;p17"/>
          <p:cNvCxnSpPr/>
          <p:nvPr/>
        </p:nvCxnSpPr>
        <p:spPr>
          <a:xfrm>
            <a:off x="902089" y="2924663"/>
            <a:ext cx="10149300" cy="13200"/>
          </a:xfrm>
          <a:prstGeom prst="straightConnector1">
            <a:avLst/>
          </a:prstGeom>
          <a:noFill/>
          <a:ln w="76200" cap="flat" cmpd="sng">
            <a:solidFill>
              <a:srgbClr val="674EA7"/>
            </a:solidFill>
            <a:prstDash val="solid"/>
            <a:round/>
            <a:headEnd type="stealth" w="med" len="med"/>
            <a:tailEnd type="stealth" w="med" len="med"/>
          </a:ln>
        </p:spPr>
      </p:cxnSp>
      <p:sp>
        <p:nvSpPr>
          <p:cNvPr id="543" name="Google Shape;543;p17"/>
          <p:cNvSpPr/>
          <p:nvPr/>
        </p:nvSpPr>
        <p:spPr>
          <a:xfrm>
            <a:off x="1389614" y="2059188"/>
            <a:ext cx="681900" cy="760500"/>
          </a:xfrm>
          <a:prstGeom prst="downArrowCallout">
            <a:avLst>
              <a:gd name="adj1" fmla="val 25000"/>
              <a:gd name="adj2" fmla="val 25000"/>
              <a:gd name="adj3" fmla="val 25000"/>
              <a:gd name="adj4" fmla="val 6497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0</a:t>
            </a:r>
            <a:endParaRPr sz="1800" b="0" i="0" u="none" strike="noStrike" cap="none">
              <a:solidFill>
                <a:srgbClr val="000000"/>
              </a:solidFill>
              <a:latin typeface="Century Gothic"/>
              <a:ea typeface="Century Gothic"/>
              <a:cs typeface="Century Gothic"/>
              <a:sym typeface="Century Gothic"/>
            </a:endParaRPr>
          </a:p>
        </p:txBody>
      </p:sp>
      <p:sp>
        <p:nvSpPr>
          <p:cNvPr id="544" name="Google Shape;544;p17"/>
          <p:cNvSpPr/>
          <p:nvPr/>
        </p:nvSpPr>
        <p:spPr>
          <a:xfrm>
            <a:off x="9677764" y="2059188"/>
            <a:ext cx="681900" cy="760500"/>
          </a:xfrm>
          <a:prstGeom prst="downArrowCallout">
            <a:avLst>
              <a:gd name="adj1" fmla="val 25000"/>
              <a:gd name="adj2" fmla="val 25000"/>
              <a:gd name="adj3" fmla="val 25000"/>
              <a:gd name="adj4" fmla="val 6497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100</a:t>
            </a:r>
            <a:endParaRPr sz="1800" b="0" i="0" u="none" strike="noStrike" cap="none">
              <a:solidFill>
                <a:srgbClr val="000000"/>
              </a:solidFill>
              <a:latin typeface="Century Gothic"/>
              <a:ea typeface="Century Gothic"/>
              <a:cs typeface="Century Gothic"/>
              <a:sym typeface="Century Gothic"/>
            </a:endParaRPr>
          </a:p>
        </p:txBody>
      </p:sp>
      <p:cxnSp>
        <p:nvCxnSpPr>
          <p:cNvPr id="545" name="Google Shape;545;p17"/>
          <p:cNvCxnSpPr/>
          <p:nvPr/>
        </p:nvCxnSpPr>
        <p:spPr>
          <a:xfrm>
            <a:off x="902089" y="4030288"/>
            <a:ext cx="10149300" cy="13200"/>
          </a:xfrm>
          <a:prstGeom prst="straightConnector1">
            <a:avLst/>
          </a:prstGeom>
          <a:noFill/>
          <a:ln w="76200" cap="flat" cmpd="sng">
            <a:solidFill>
              <a:srgbClr val="674EA7"/>
            </a:solidFill>
            <a:prstDash val="solid"/>
            <a:round/>
            <a:headEnd type="stealth" w="med" len="med"/>
            <a:tailEnd type="stealth" w="med" len="med"/>
          </a:ln>
        </p:spPr>
      </p:cxnSp>
      <p:sp>
        <p:nvSpPr>
          <p:cNvPr id="546" name="Google Shape;546;p17"/>
          <p:cNvSpPr/>
          <p:nvPr/>
        </p:nvSpPr>
        <p:spPr>
          <a:xfrm>
            <a:off x="1389614" y="3177938"/>
            <a:ext cx="681900" cy="760500"/>
          </a:xfrm>
          <a:prstGeom prst="downArrowCallout">
            <a:avLst>
              <a:gd name="adj1" fmla="val 25000"/>
              <a:gd name="adj2" fmla="val 25000"/>
              <a:gd name="adj3" fmla="val 25000"/>
              <a:gd name="adj4" fmla="val 6497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0</a:t>
            </a:r>
            <a:endParaRPr sz="1800" b="0" i="0" u="none" strike="noStrike" cap="none">
              <a:solidFill>
                <a:srgbClr val="000000"/>
              </a:solidFill>
              <a:latin typeface="Century Gothic"/>
              <a:ea typeface="Century Gothic"/>
              <a:cs typeface="Century Gothic"/>
              <a:sym typeface="Century Gothic"/>
            </a:endParaRPr>
          </a:p>
        </p:txBody>
      </p:sp>
      <p:sp>
        <p:nvSpPr>
          <p:cNvPr id="547" name="Google Shape;547;p17"/>
          <p:cNvSpPr/>
          <p:nvPr/>
        </p:nvSpPr>
        <p:spPr>
          <a:xfrm>
            <a:off x="9677764" y="3177938"/>
            <a:ext cx="681900" cy="760500"/>
          </a:xfrm>
          <a:prstGeom prst="downArrowCallout">
            <a:avLst>
              <a:gd name="adj1" fmla="val 25000"/>
              <a:gd name="adj2" fmla="val 25000"/>
              <a:gd name="adj3" fmla="val 25000"/>
              <a:gd name="adj4" fmla="val 6497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50</a:t>
            </a:r>
            <a:endParaRPr sz="1800" b="0" i="0" u="none" strike="noStrike" cap="none">
              <a:solidFill>
                <a:srgbClr val="000000"/>
              </a:solidFill>
              <a:latin typeface="Century Gothic"/>
              <a:ea typeface="Century Gothic"/>
              <a:cs typeface="Century Gothic"/>
              <a:sym typeface="Century Gothic"/>
            </a:endParaRPr>
          </a:p>
        </p:txBody>
      </p:sp>
      <p:cxnSp>
        <p:nvCxnSpPr>
          <p:cNvPr id="548" name="Google Shape;548;p17"/>
          <p:cNvCxnSpPr/>
          <p:nvPr/>
        </p:nvCxnSpPr>
        <p:spPr>
          <a:xfrm>
            <a:off x="902089" y="5170138"/>
            <a:ext cx="10149300" cy="13200"/>
          </a:xfrm>
          <a:prstGeom prst="straightConnector1">
            <a:avLst/>
          </a:prstGeom>
          <a:noFill/>
          <a:ln w="76200" cap="flat" cmpd="sng">
            <a:solidFill>
              <a:srgbClr val="674EA7"/>
            </a:solidFill>
            <a:prstDash val="solid"/>
            <a:round/>
            <a:headEnd type="stealth" w="med" len="med"/>
            <a:tailEnd type="stealth" w="med" len="med"/>
          </a:ln>
        </p:spPr>
      </p:cxnSp>
      <p:sp>
        <p:nvSpPr>
          <p:cNvPr id="549" name="Google Shape;549;p17"/>
          <p:cNvSpPr/>
          <p:nvPr/>
        </p:nvSpPr>
        <p:spPr>
          <a:xfrm>
            <a:off x="1389614" y="4353138"/>
            <a:ext cx="681900" cy="760500"/>
          </a:xfrm>
          <a:prstGeom prst="downArrowCallout">
            <a:avLst>
              <a:gd name="adj1" fmla="val 25000"/>
              <a:gd name="adj2" fmla="val 25000"/>
              <a:gd name="adj3" fmla="val 25000"/>
              <a:gd name="adj4" fmla="val 6497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40</a:t>
            </a:r>
            <a:endParaRPr sz="1800" b="0" i="0" u="none" strike="noStrike" cap="none">
              <a:solidFill>
                <a:srgbClr val="000000"/>
              </a:solidFill>
              <a:latin typeface="Century Gothic"/>
              <a:ea typeface="Century Gothic"/>
              <a:cs typeface="Century Gothic"/>
              <a:sym typeface="Century Gothic"/>
            </a:endParaRPr>
          </a:p>
        </p:txBody>
      </p:sp>
      <p:sp>
        <p:nvSpPr>
          <p:cNvPr id="550" name="Google Shape;550;p17"/>
          <p:cNvSpPr/>
          <p:nvPr/>
        </p:nvSpPr>
        <p:spPr>
          <a:xfrm>
            <a:off x="9677764" y="4353138"/>
            <a:ext cx="681900" cy="760500"/>
          </a:xfrm>
          <a:prstGeom prst="downArrowCallout">
            <a:avLst>
              <a:gd name="adj1" fmla="val 25000"/>
              <a:gd name="adj2" fmla="val 25000"/>
              <a:gd name="adj3" fmla="val 25000"/>
              <a:gd name="adj4" fmla="val 6497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50</a:t>
            </a:r>
            <a:endParaRPr sz="1800" b="0" i="0" u="none" strike="noStrike" cap="none">
              <a:solidFill>
                <a:srgbClr val="000000"/>
              </a:solidFill>
              <a:latin typeface="Century Gothic"/>
              <a:ea typeface="Century Gothic"/>
              <a:cs typeface="Century Gothic"/>
              <a:sym typeface="Century Gothic"/>
            </a:endParaRPr>
          </a:p>
        </p:txBody>
      </p:sp>
      <p:grpSp>
        <p:nvGrpSpPr>
          <p:cNvPr id="551" name="Google Shape;551;p17"/>
          <p:cNvGrpSpPr/>
          <p:nvPr/>
        </p:nvGrpSpPr>
        <p:grpSpPr>
          <a:xfrm>
            <a:off x="5074714" y="2059188"/>
            <a:ext cx="4510975" cy="3054450"/>
            <a:chOff x="5074714" y="2059188"/>
            <a:chExt cx="4510975" cy="3054450"/>
          </a:xfrm>
        </p:grpSpPr>
        <p:sp>
          <p:nvSpPr>
            <p:cNvPr id="552" name="Google Shape;552;p17"/>
            <p:cNvSpPr/>
            <p:nvPr/>
          </p:nvSpPr>
          <p:spPr>
            <a:xfrm>
              <a:off x="5074714" y="2059188"/>
              <a:ext cx="681900" cy="760500"/>
            </a:xfrm>
            <a:prstGeom prst="downArrowCallout">
              <a:avLst>
                <a:gd name="adj1" fmla="val 25000"/>
                <a:gd name="adj2" fmla="val 25000"/>
                <a:gd name="adj3" fmla="val 25000"/>
                <a:gd name="adj4" fmla="val 64977"/>
              </a:avLst>
            </a:prstGeom>
            <a:solidFill>
              <a:srgbClr val="43A047"/>
            </a:solidFill>
            <a:ln w="9525"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dirty="0">
                  <a:latin typeface="Century Gothic"/>
                  <a:ea typeface="Century Gothic"/>
                  <a:cs typeface="Century Gothic"/>
                  <a:sym typeface="Century Gothic"/>
                </a:rPr>
                <a:t>46</a:t>
              </a:r>
              <a:endParaRPr sz="1800" b="0" i="0" u="none" strike="noStrike" cap="none" dirty="0">
                <a:solidFill>
                  <a:srgbClr val="000000"/>
                </a:solidFill>
                <a:latin typeface="Century Gothic"/>
                <a:ea typeface="Century Gothic"/>
                <a:cs typeface="Century Gothic"/>
                <a:sym typeface="Century Gothic"/>
              </a:endParaRPr>
            </a:p>
          </p:txBody>
        </p:sp>
        <p:sp>
          <p:nvSpPr>
            <p:cNvPr id="553" name="Google Shape;553;p17"/>
            <p:cNvSpPr/>
            <p:nvPr/>
          </p:nvSpPr>
          <p:spPr>
            <a:xfrm>
              <a:off x="8903789" y="3177938"/>
              <a:ext cx="681900" cy="760500"/>
            </a:xfrm>
            <a:prstGeom prst="downArrowCallout">
              <a:avLst>
                <a:gd name="adj1" fmla="val 25000"/>
                <a:gd name="adj2" fmla="val 25000"/>
                <a:gd name="adj3" fmla="val 25000"/>
                <a:gd name="adj4" fmla="val 64977"/>
              </a:avLst>
            </a:prstGeom>
            <a:solidFill>
              <a:srgbClr val="43A047"/>
            </a:solidFill>
            <a:ln w="9525"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Century Gothic"/>
                  <a:ea typeface="Century Gothic"/>
                  <a:cs typeface="Century Gothic"/>
                  <a:sym typeface="Century Gothic"/>
                </a:rPr>
                <a:t>46</a:t>
              </a:r>
              <a:endParaRPr sz="1800" b="0" i="0" u="none" strike="noStrike" cap="none">
                <a:solidFill>
                  <a:srgbClr val="000000"/>
                </a:solidFill>
                <a:latin typeface="Century Gothic"/>
                <a:ea typeface="Century Gothic"/>
                <a:cs typeface="Century Gothic"/>
                <a:sym typeface="Century Gothic"/>
              </a:endParaRPr>
            </a:p>
          </p:txBody>
        </p:sp>
        <p:sp>
          <p:nvSpPr>
            <p:cNvPr id="554" name="Google Shape;554;p17"/>
            <p:cNvSpPr/>
            <p:nvPr/>
          </p:nvSpPr>
          <p:spPr>
            <a:xfrm>
              <a:off x="6403239" y="4353138"/>
              <a:ext cx="681900" cy="760500"/>
            </a:xfrm>
            <a:prstGeom prst="downArrowCallout">
              <a:avLst>
                <a:gd name="adj1" fmla="val 25000"/>
                <a:gd name="adj2" fmla="val 25000"/>
                <a:gd name="adj3" fmla="val 25000"/>
                <a:gd name="adj4" fmla="val 64977"/>
              </a:avLst>
            </a:prstGeom>
            <a:solidFill>
              <a:srgbClr val="43A047"/>
            </a:solidFill>
            <a:ln w="9525"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Century Gothic"/>
                  <a:ea typeface="Century Gothic"/>
                  <a:cs typeface="Century Gothic"/>
                  <a:sym typeface="Century Gothic"/>
                </a:rPr>
                <a:t>46</a:t>
              </a:r>
              <a:endParaRPr sz="1800" b="0" i="0" u="none" strike="noStrike" cap="none">
                <a:solidFill>
                  <a:srgbClr val="000000"/>
                </a:solidFill>
                <a:latin typeface="Century Gothic"/>
                <a:ea typeface="Century Gothic"/>
                <a:cs typeface="Century Gothic"/>
                <a:sym typeface="Century Gothic"/>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4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1"/>
                                        </p:tgtEl>
                                        <p:attrNameLst>
                                          <p:attrName>style.visibility</p:attrName>
                                        </p:attrNameLst>
                                      </p:cBhvr>
                                      <p:to>
                                        <p:strVal val="visible"/>
                                      </p:to>
                                    </p:set>
                                    <p:animEffect transition="in" filter="fade">
                                      <p:cBhvr>
                                        <p:cTn id="7" dur="500"/>
                                        <p:tgtEl>
                                          <p:spTgt spid="551"/>
                                        </p:tgtEl>
                                      </p:cBhvr>
                                    </p:animEffect>
                                  </p:childTnLst>
                                </p:cTn>
                              </p:par>
                            </p:childTnLst>
                          </p:cTn>
                        </p:par>
                      </p:childTnLst>
                    </p:cTn>
                  </p:par>
                </p:childTnLst>
              </p:cTn>
              <p:nextCondLst>
                <p:cond evt="onClick" delay="0">
                  <p:tgtEl>
                    <p:spTgt spid="541"/>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dirty="0">
                <a:solidFill>
                  <a:srgbClr val="222222"/>
                </a:solidFill>
                <a:latin typeface="Century Gothic"/>
                <a:ea typeface="Century Gothic"/>
                <a:cs typeface="Century Gothic"/>
                <a:sym typeface="Century Gothic"/>
              </a:rPr>
              <a:t>Summary</a:t>
            </a:r>
            <a:endParaRPr dirty="0"/>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Key Vocabulary and Sentence Stems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Diagnostic Question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Learning Objective</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Starter – Labelling numbers on number lines with different intervals</a:t>
            </a:r>
            <a:endParaRPr sz="1800" dirty="0">
              <a:solidFill>
                <a:srgbClr val="222222"/>
              </a:solidFill>
              <a:latin typeface="Century Gothic"/>
              <a:ea typeface="Century Gothic"/>
              <a:cs typeface="Century Gothic"/>
              <a:sym typeface="Century Gothic"/>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Learn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a:t>
            </a:r>
            <a:r>
              <a:rPr lang="en-GB" sz="1800" dirty="0">
                <a:solidFill>
                  <a:srgbClr val="222222"/>
                </a:solidFill>
                <a:latin typeface="Century Gothic"/>
                <a:ea typeface="Century Gothic"/>
                <a:cs typeface="Century Gothic"/>
                <a:sym typeface="Century Gothic"/>
              </a:rPr>
              <a:t>Estimate</a:t>
            </a:r>
            <a:r>
              <a:rPr lang="en-GB" sz="1800" b="0" i="0" u="none" strike="noStrike" cap="none" dirty="0">
                <a:solidFill>
                  <a:srgbClr val="222222"/>
                </a:solidFill>
                <a:latin typeface="Century Gothic"/>
                <a:ea typeface="Century Gothic"/>
                <a:cs typeface="Century Gothic"/>
                <a:sym typeface="Century Gothic"/>
              </a:rPr>
              <a:t> </a:t>
            </a:r>
            <a:r>
              <a:rPr lang="en-GB" sz="1800" dirty="0">
                <a:solidFill>
                  <a:srgbClr val="222222"/>
                </a:solidFill>
                <a:latin typeface="Century Gothic"/>
                <a:ea typeface="Century Gothic"/>
                <a:cs typeface="Century Gothic"/>
                <a:sym typeface="Century Gothic"/>
              </a:rPr>
              <a:t>positions on</a:t>
            </a:r>
            <a:r>
              <a:rPr lang="en-GB" sz="1800" b="0" i="0" u="none" strike="noStrike" cap="none" dirty="0">
                <a:solidFill>
                  <a:srgbClr val="222222"/>
                </a:solidFill>
                <a:latin typeface="Century Gothic"/>
                <a:ea typeface="Century Gothic"/>
                <a:cs typeface="Century Gothic"/>
                <a:sym typeface="Century Gothic"/>
              </a:rPr>
              <a:t> number lines </a:t>
            </a:r>
            <a:r>
              <a:rPr lang="en-GB" sz="1800" dirty="0">
                <a:solidFill>
                  <a:srgbClr val="222222"/>
                </a:solidFill>
                <a:latin typeface="Century Gothic"/>
                <a:ea typeface="Century Gothic"/>
                <a:cs typeface="Century Gothic"/>
                <a:sym typeface="Century Gothic"/>
              </a:rPr>
              <a:t>that lie on the</a:t>
            </a:r>
            <a:r>
              <a:rPr lang="en-GB" sz="1800" b="0" i="0" u="none" strike="noStrike" cap="none" dirty="0">
                <a:solidFill>
                  <a:srgbClr val="222222"/>
                </a:solidFill>
                <a:latin typeface="Century Gothic"/>
                <a:ea typeface="Century Gothic"/>
                <a:cs typeface="Century Gothic"/>
                <a:sym typeface="Century Gothic"/>
              </a:rPr>
              <a:t> midpoint between two marked divisions.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(1) – </a:t>
            </a:r>
            <a:r>
              <a:rPr lang="en-GB" sz="1800" dirty="0">
                <a:solidFill>
                  <a:srgbClr val="222222"/>
                </a:solidFill>
                <a:latin typeface="Century Gothic"/>
                <a:ea typeface="Century Gothic"/>
                <a:cs typeface="Century Gothic"/>
                <a:sym typeface="Century Gothic"/>
              </a:rPr>
              <a:t>Estimate positions on number lines that lie on the midpoint between two marked divisions.</a:t>
            </a:r>
            <a:endParaRPr dirty="0">
              <a:solidFill>
                <a:schemeClr val="dk1"/>
              </a:solidFil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Estimat</a:t>
            </a:r>
            <a:r>
              <a:rPr lang="en-GB" sz="1800" dirty="0">
                <a:solidFill>
                  <a:srgbClr val="222222"/>
                </a:solidFill>
                <a:latin typeface="Century Gothic"/>
                <a:ea typeface="Century Gothic"/>
                <a:cs typeface="Century Gothic"/>
                <a:sym typeface="Century Gothic"/>
              </a:rPr>
              <a:t>e</a:t>
            </a:r>
            <a:r>
              <a:rPr lang="en-GB" sz="1800" b="0" i="0" u="none" strike="noStrike" cap="none" dirty="0">
                <a:solidFill>
                  <a:srgbClr val="222222"/>
                </a:solidFill>
                <a:latin typeface="Century Gothic"/>
                <a:ea typeface="Century Gothic"/>
                <a:cs typeface="Century Gothic"/>
                <a:sym typeface="Century Gothic"/>
              </a:rPr>
              <a:t> positions on a number line using the midpoint as a reference point.</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(2) – </a:t>
            </a:r>
            <a:r>
              <a:rPr lang="en-GB" sz="1800" dirty="0">
                <a:solidFill>
                  <a:srgbClr val="222222"/>
                </a:solidFill>
                <a:latin typeface="Century Gothic"/>
                <a:ea typeface="Century Gothic"/>
                <a:cs typeface="Century Gothic"/>
                <a:sym typeface="Century Gothic"/>
              </a:rPr>
              <a:t>Estimate positions on a number line using the midpoint as a reference point.</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a:t>
            </a:r>
            <a:r>
              <a:rPr lang="en-GB" sz="1800" dirty="0">
                <a:solidFill>
                  <a:srgbClr val="222222"/>
                </a:solidFill>
                <a:latin typeface="Century Gothic"/>
                <a:ea typeface="Century Gothic"/>
                <a:cs typeface="Century Gothic"/>
                <a:sym typeface="Century Gothic"/>
              </a:rPr>
              <a:t>Reasoning and problem solving</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(3) – </a:t>
            </a:r>
            <a:r>
              <a:rPr lang="en-GB" sz="1800" dirty="0">
                <a:solidFill>
                  <a:srgbClr val="222222"/>
                </a:solidFill>
                <a:latin typeface="Century Gothic"/>
                <a:ea typeface="Century Gothic"/>
                <a:cs typeface="Century Gothic"/>
                <a:sym typeface="Century Gothic"/>
              </a:rPr>
              <a:t>Reasoning and problem solving</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Reflect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Support Slides – Based on </a:t>
            </a:r>
            <a:r>
              <a:rPr lang="en-GB" sz="1800" dirty="0">
                <a:solidFill>
                  <a:srgbClr val="222222"/>
                </a:solidFill>
                <a:latin typeface="Century Gothic"/>
                <a:ea typeface="Century Gothic"/>
                <a:cs typeface="Century Gothic"/>
                <a:sym typeface="Century Gothic"/>
              </a:rPr>
              <a:t>estimate numbers on a number line</a:t>
            </a:r>
            <a:r>
              <a:rPr lang="en-GB" sz="1800" b="0" i="0" u="none" strike="noStrike" cap="none" dirty="0">
                <a:solidFill>
                  <a:srgbClr val="222222"/>
                </a:solidFill>
                <a:latin typeface="Century Gothic"/>
                <a:ea typeface="Century Gothic"/>
                <a:cs typeface="Century Gothic"/>
                <a:sym typeface="Century Gothic"/>
              </a:rPr>
              <a:t> to 100</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57" name="Google Shape;57;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58" name="Google Shape;58;p3"/>
          <p:cNvSpPr txBox="1"/>
          <p:nvPr/>
        </p:nvSpPr>
        <p:spPr>
          <a:xfrm>
            <a:off x="263524" y="3641007"/>
            <a:ext cx="11736300" cy="1754286"/>
          </a:xfrm>
          <a:prstGeom prst="rect">
            <a:avLst/>
          </a:prstGeom>
          <a:noFill/>
          <a:ln>
            <a:noFill/>
          </a:ln>
        </p:spPr>
        <p:txBody>
          <a:bodyPr spcFirstLastPara="1" wrap="square" lIns="91425" tIns="45700" rIns="91425" bIns="45700" anchor="t" anchorCtr="0">
            <a:spAutoFit/>
          </a:bodyPr>
          <a:lstStyle/>
          <a:p>
            <a:pPr lvl="0">
              <a:lnSpc>
                <a:spcPct val="150000"/>
              </a:lnSpc>
            </a:pPr>
            <a:r>
              <a:rPr lang="en-GB" sz="1800" dirty="0">
                <a:solidFill>
                  <a:srgbClr val="222222"/>
                </a:solidFill>
                <a:latin typeface="Century Gothic"/>
                <a:ea typeface="Century Gothic"/>
                <a:cs typeface="Century Gothic"/>
                <a:sym typeface="Century Gothic"/>
              </a:rPr>
              <a:t>(number) is closer to (number) than (number), so the position of (number) on the number line is closer to (number) than (number).</a:t>
            </a:r>
            <a:endParaRPr sz="1800" dirty="0">
              <a:solidFill>
                <a:srgbClr val="222222"/>
              </a:solidFill>
              <a:latin typeface="Century Gothic"/>
              <a:ea typeface="Century Gothic"/>
              <a:cs typeface="Century Gothic"/>
              <a:sym typeface="Century Gothic"/>
            </a:endParaRPr>
          </a:p>
          <a:p>
            <a:pPr lvl="0">
              <a:lnSpc>
                <a:spcPct val="150000"/>
              </a:lnSpc>
            </a:pPr>
            <a:r>
              <a:rPr lang="en-GB" sz="1800" dirty="0">
                <a:solidFill>
                  <a:srgbClr val="222222"/>
                </a:solidFill>
                <a:latin typeface="Century Gothic"/>
                <a:ea typeface="Century Gothic"/>
                <a:cs typeface="Century Gothic"/>
                <a:sym typeface="Century Gothic"/>
              </a:rPr>
              <a:t>(number) is more/less than halfway along the interval, so the position of (number) is closer to (number).</a:t>
            </a:r>
            <a:endParaRPr sz="1800" dirty="0">
              <a:solidFill>
                <a:srgbClr val="222222"/>
              </a:solidFill>
              <a:latin typeface="Century Gothic"/>
              <a:ea typeface="Century Gothic"/>
              <a:cs typeface="Century Gothic"/>
              <a:sym typeface="Century Gothic"/>
            </a:endParaRPr>
          </a:p>
          <a:p>
            <a:pPr marL="457200" marR="0" lvl="0" indent="0" algn="l" rtl="0">
              <a:lnSpc>
                <a:spcPct val="150000"/>
              </a:lnSpc>
              <a:spcBef>
                <a:spcPts val="0"/>
              </a:spcBef>
              <a:spcAft>
                <a:spcPts val="0"/>
              </a:spcAft>
              <a:buNone/>
            </a:pPr>
            <a:endParaRPr sz="1800" dirty="0">
              <a:solidFill>
                <a:srgbClr val="222222"/>
              </a:solidFill>
              <a:latin typeface="Century Gothic"/>
              <a:ea typeface="Century Gothic"/>
              <a:cs typeface="Century Gothic"/>
              <a:sym typeface="Century Gothic"/>
            </a:endParaRPr>
          </a:p>
        </p:txBody>
      </p:sp>
      <p:graphicFrame>
        <p:nvGraphicFramePr>
          <p:cNvPr id="59" name="Google Shape;59;p3"/>
          <p:cNvGraphicFramePr/>
          <p:nvPr>
            <p:extLst>
              <p:ext uri="{D42A27DB-BD31-4B8C-83A1-F6EECF244321}">
                <p14:modId xmlns:p14="http://schemas.microsoft.com/office/powerpoint/2010/main" val="1547973977"/>
              </p:ext>
            </p:extLst>
          </p:nvPr>
        </p:nvGraphicFramePr>
        <p:xfrm>
          <a:off x="263524" y="1155866"/>
          <a:ext cx="11736400" cy="1107470"/>
        </p:xfrm>
        <a:graphic>
          <a:graphicData uri="http://schemas.openxmlformats.org/drawingml/2006/table">
            <a:tbl>
              <a:tblPr firstRow="1" bandRow="1">
                <a:noFill/>
                <a:tableStyleId>{62840F8A-517F-4958-ACA5-F58591C3D8D2}</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GB" sz="1800" b="0" u="none" strike="noStrike" cap="none" dirty="0">
                          <a:solidFill>
                            <a:srgbClr val="222222"/>
                          </a:solidFill>
                          <a:latin typeface="Century Gothic"/>
                          <a:ea typeface="Century Gothic"/>
                          <a:cs typeface="Century Gothic"/>
                          <a:sym typeface="Century Gothic"/>
                        </a:rPr>
                        <a:t>number line</a:t>
                      </a:r>
                      <a:endParaRPr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estimate</a:t>
                      </a:r>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hundreds</a:t>
                      </a:r>
                      <a:endParaRPr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tens</a:t>
                      </a:r>
                      <a:endParaRPr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ones</a:t>
                      </a:r>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Intervals</a:t>
                      </a:r>
                      <a:endParaRPr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Where would 256 be on the number line? </a:t>
            </a:r>
            <a:endParaRPr/>
          </a:p>
        </p:txBody>
      </p:sp>
      <p:pic>
        <p:nvPicPr>
          <p:cNvPr id="66" name="Google Shape;66;p4" descr="A picture containing text, clipart, vector graphics&#10;&#10;Description automatically generated"/>
          <p:cNvPicPr preferRelativeResize="0"/>
          <p:nvPr/>
        </p:nvPicPr>
        <p:blipFill rotWithShape="1">
          <a:blip r:embed="rId3">
            <a:alphaModFix/>
          </a:blip>
          <a:srcRect/>
          <a:stretch/>
        </p:blipFill>
        <p:spPr>
          <a:xfrm>
            <a:off x="5533420" y="2917510"/>
            <a:ext cx="469900" cy="482600"/>
          </a:xfrm>
          <a:prstGeom prst="rect">
            <a:avLst/>
          </a:prstGeom>
          <a:noFill/>
          <a:ln>
            <a:noFill/>
          </a:ln>
        </p:spPr>
      </p:pic>
      <p:pic>
        <p:nvPicPr>
          <p:cNvPr id="67" name="Google Shape;67;p4" descr="Icon&#10;&#10;Description automatically generated"/>
          <p:cNvPicPr preferRelativeResize="0"/>
          <p:nvPr/>
        </p:nvPicPr>
        <p:blipFill rotWithShape="1">
          <a:blip r:embed="rId4">
            <a:alphaModFix/>
          </a:blip>
          <a:srcRect/>
          <a:stretch/>
        </p:blipFill>
        <p:spPr>
          <a:xfrm>
            <a:off x="8008074" y="2917510"/>
            <a:ext cx="482600" cy="482600"/>
          </a:xfrm>
          <a:prstGeom prst="rect">
            <a:avLst/>
          </a:prstGeom>
          <a:noFill/>
          <a:ln>
            <a:noFill/>
          </a:ln>
        </p:spPr>
      </p:pic>
      <p:pic>
        <p:nvPicPr>
          <p:cNvPr id="68" name="Google Shape;68;p4" descr="Icon&#10;&#10;Description automatically generated"/>
          <p:cNvPicPr preferRelativeResize="0"/>
          <p:nvPr/>
        </p:nvPicPr>
        <p:blipFill rotWithShape="1">
          <a:blip r:embed="rId5">
            <a:alphaModFix/>
          </a:blip>
          <a:srcRect/>
          <a:stretch/>
        </p:blipFill>
        <p:spPr>
          <a:xfrm>
            <a:off x="3126577" y="2917510"/>
            <a:ext cx="457200" cy="482600"/>
          </a:xfrm>
          <a:prstGeom prst="rect">
            <a:avLst/>
          </a:prstGeom>
          <a:noFill/>
          <a:ln>
            <a:noFill/>
          </a:ln>
        </p:spPr>
      </p:pic>
      <p:pic>
        <p:nvPicPr>
          <p:cNvPr id="69" name="Google Shape;69;p4" descr="Icon&#10;&#10;Description automatically generated"/>
          <p:cNvPicPr preferRelativeResize="0"/>
          <p:nvPr/>
        </p:nvPicPr>
        <p:blipFill rotWithShape="1">
          <a:blip r:embed="rId6">
            <a:alphaModFix/>
          </a:blip>
          <a:srcRect/>
          <a:stretch/>
        </p:blipFill>
        <p:spPr>
          <a:xfrm>
            <a:off x="6315142" y="2917510"/>
            <a:ext cx="482600" cy="482600"/>
          </a:xfrm>
          <a:prstGeom prst="rect">
            <a:avLst/>
          </a:prstGeom>
          <a:noFill/>
          <a:ln>
            <a:noFill/>
          </a:ln>
        </p:spPr>
      </p:pic>
      <p:sp>
        <p:nvSpPr>
          <p:cNvPr id="70" name="Google Shape;70;p4"/>
          <p:cNvSpPr/>
          <p:nvPr/>
        </p:nvSpPr>
        <p:spPr>
          <a:xfrm rot="5400000">
            <a:off x="3059975" y="3509420"/>
            <a:ext cx="590405" cy="371785"/>
          </a:xfrm>
          <a:prstGeom prst="rightArrow">
            <a:avLst>
              <a:gd name="adj1" fmla="val 50000"/>
              <a:gd name="adj2" fmla="val 50000"/>
            </a:avLst>
          </a:prstGeom>
          <a:solidFill>
            <a:srgbClr val="CCD4F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4"/>
          <p:cNvSpPr/>
          <p:nvPr/>
        </p:nvSpPr>
        <p:spPr>
          <a:xfrm rot="5400000">
            <a:off x="6255048" y="3538310"/>
            <a:ext cx="590405" cy="371785"/>
          </a:xfrm>
          <a:prstGeom prst="rightArrow">
            <a:avLst>
              <a:gd name="adj1" fmla="val 50000"/>
              <a:gd name="adj2" fmla="val 50000"/>
            </a:avLst>
          </a:prstGeom>
          <a:solidFill>
            <a:srgbClr val="CCD4F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4"/>
          <p:cNvSpPr/>
          <p:nvPr/>
        </p:nvSpPr>
        <p:spPr>
          <a:xfrm rot="5400000">
            <a:off x="5493077" y="3524816"/>
            <a:ext cx="590405" cy="371785"/>
          </a:xfrm>
          <a:prstGeom prst="rightArrow">
            <a:avLst>
              <a:gd name="adj1" fmla="val 50000"/>
              <a:gd name="adj2" fmla="val 50000"/>
            </a:avLst>
          </a:prstGeom>
          <a:solidFill>
            <a:srgbClr val="CCD4F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4"/>
          <p:cNvSpPr/>
          <p:nvPr/>
        </p:nvSpPr>
        <p:spPr>
          <a:xfrm rot="5400000">
            <a:off x="7926179" y="3524816"/>
            <a:ext cx="590405" cy="371785"/>
          </a:xfrm>
          <a:prstGeom prst="rightArrow">
            <a:avLst>
              <a:gd name="adj1" fmla="val 50000"/>
              <a:gd name="adj2" fmla="val 50000"/>
            </a:avLst>
          </a:prstGeom>
          <a:solidFill>
            <a:srgbClr val="CCD4F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4" name="Google Shape;74;p4"/>
          <p:cNvGrpSpPr/>
          <p:nvPr/>
        </p:nvGrpSpPr>
        <p:grpSpPr>
          <a:xfrm>
            <a:off x="1019148" y="4005912"/>
            <a:ext cx="9538264" cy="710762"/>
            <a:chOff x="1019148" y="4005912"/>
            <a:chExt cx="9538264" cy="710762"/>
          </a:xfrm>
        </p:grpSpPr>
        <p:pic>
          <p:nvPicPr>
            <p:cNvPr id="75" name="Google Shape;75;p4"/>
            <p:cNvPicPr preferRelativeResize="0"/>
            <p:nvPr/>
          </p:nvPicPr>
          <p:blipFill rotWithShape="1">
            <a:blip r:embed="rId7">
              <a:alphaModFix/>
            </a:blip>
            <a:srcRect/>
            <a:stretch/>
          </p:blipFill>
          <p:spPr>
            <a:xfrm>
              <a:off x="1368680" y="4005912"/>
              <a:ext cx="8839200" cy="294640"/>
            </a:xfrm>
            <a:prstGeom prst="rect">
              <a:avLst/>
            </a:prstGeom>
            <a:noFill/>
            <a:ln>
              <a:noFill/>
            </a:ln>
          </p:spPr>
        </p:pic>
        <p:sp>
          <p:nvSpPr>
            <p:cNvPr id="76" name="Google Shape;76;p4"/>
            <p:cNvSpPr txBox="1"/>
            <p:nvPr/>
          </p:nvSpPr>
          <p:spPr>
            <a:xfrm>
              <a:off x="1019148" y="4254942"/>
              <a:ext cx="699065" cy="46173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240</a:t>
              </a:r>
              <a:endParaRPr sz="1800">
                <a:solidFill>
                  <a:schemeClr val="dk1"/>
                </a:solidFill>
                <a:latin typeface="Century Gothic"/>
                <a:ea typeface="Century Gothic"/>
                <a:cs typeface="Century Gothic"/>
                <a:sym typeface="Century Gothic"/>
              </a:endParaRPr>
            </a:p>
          </p:txBody>
        </p:sp>
        <p:sp>
          <p:nvSpPr>
            <p:cNvPr id="77" name="Google Shape;77;p4"/>
            <p:cNvSpPr txBox="1"/>
            <p:nvPr/>
          </p:nvSpPr>
          <p:spPr>
            <a:xfrm>
              <a:off x="9858347" y="4254942"/>
              <a:ext cx="699065" cy="46173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260</a:t>
              </a:r>
              <a:endParaRPr sz="1800">
                <a:solidFill>
                  <a:schemeClr val="dk1"/>
                </a:solidFill>
                <a:latin typeface="Century Gothic"/>
                <a:ea typeface="Century Gothic"/>
                <a:cs typeface="Century Gothic"/>
                <a:sym typeface="Century Gothic"/>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t>To estimate the position of a number on a number line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89" name="Google Shape;89;p6"/>
          <p:cNvSpPr txBox="1">
            <a:spLocks noGrp="1"/>
          </p:cNvSpPr>
          <p:nvPr>
            <p:ph type="body" idx="2"/>
          </p:nvPr>
        </p:nvSpPr>
        <p:spPr>
          <a:xfrm>
            <a:off x="263046" y="1176338"/>
            <a:ext cx="11736887" cy="1079931"/>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Label 300 on each number line.  </a:t>
            </a:r>
          </a:p>
          <a:p>
            <a:pPr marL="0" lvl="0" indent="0" algn="l" rtl="0">
              <a:lnSpc>
                <a:spcPct val="150000"/>
              </a:lnSpc>
              <a:spcBef>
                <a:spcPts val="0"/>
              </a:spcBef>
              <a:spcAft>
                <a:spcPts val="0"/>
              </a:spcAft>
              <a:buClr>
                <a:srgbClr val="222222"/>
              </a:buClr>
              <a:buSzPts val="1800"/>
              <a:buNone/>
            </a:pPr>
            <a:r>
              <a:rPr lang="en-GB" dirty="0"/>
              <a:t>What do you notice?</a:t>
            </a:r>
            <a:endParaRPr dirty="0"/>
          </a:p>
        </p:txBody>
      </p:sp>
      <p:grpSp>
        <p:nvGrpSpPr>
          <p:cNvPr id="90" name="Google Shape;90;p6"/>
          <p:cNvGrpSpPr/>
          <p:nvPr/>
        </p:nvGrpSpPr>
        <p:grpSpPr>
          <a:xfrm>
            <a:off x="1333126" y="2466952"/>
            <a:ext cx="9525725" cy="2926902"/>
            <a:chOff x="1333089" y="2136727"/>
            <a:chExt cx="9525725" cy="2926902"/>
          </a:xfrm>
        </p:grpSpPr>
        <p:grpSp>
          <p:nvGrpSpPr>
            <p:cNvPr id="91" name="Google Shape;91;p6"/>
            <p:cNvGrpSpPr/>
            <p:nvPr/>
          </p:nvGrpSpPr>
          <p:grpSpPr>
            <a:xfrm>
              <a:off x="1444889" y="2136727"/>
              <a:ext cx="9302215" cy="714361"/>
              <a:chOff x="-191682" y="2634211"/>
              <a:chExt cx="9632614" cy="845197"/>
            </a:xfrm>
          </p:grpSpPr>
          <p:pic>
            <p:nvPicPr>
              <p:cNvPr id="92" name="Google Shape;92;p6"/>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93" name="Google Shape;93;p6"/>
              <p:cNvSpPr txBox="1"/>
              <p:nvPr/>
            </p:nvSpPr>
            <p:spPr>
              <a:xfrm>
                <a:off x="-191682" y="2933107"/>
                <a:ext cx="723895" cy="546301"/>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0</a:t>
                </a:r>
                <a:endParaRPr sz="1800">
                  <a:solidFill>
                    <a:schemeClr val="dk1"/>
                  </a:solidFill>
                  <a:latin typeface="Century Gothic"/>
                  <a:ea typeface="Century Gothic"/>
                  <a:cs typeface="Century Gothic"/>
                  <a:sym typeface="Century Gothic"/>
                </a:endParaRPr>
              </a:p>
            </p:txBody>
          </p:sp>
          <p:sp>
            <p:nvSpPr>
              <p:cNvPr id="94" name="Google Shape;94;p6"/>
              <p:cNvSpPr txBox="1"/>
              <p:nvPr/>
            </p:nvSpPr>
            <p:spPr>
              <a:xfrm>
                <a:off x="8563132" y="2933103"/>
                <a:ext cx="8778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1,000</a:t>
                </a:r>
                <a:endParaRPr sz="1800">
                  <a:solidFill>
                    <a:schemeClr val="dk1"/>
                  </a:solidFill>
                  <a:latin typeface="Century Gothic"/>
                  <a:ea typeface="Century Gothic"/>
                  <a:cs typeface="Century Gothic"/>
                  <a:sym typeface="Century Gothic"/>
                </a:endParaRPr>
              </a:p>
            </p:txBody>
          </p:sp>
        </p:grpSp>
        <p:pic>
          <p:nvPicPr>
            <p:cNvPr id="95" name="Google Shape;95;p6"/>
            <p:cNvPicPr preferRelativeResize="0"/>
            <p:nvPr/>
          </p:nvPicPr>
          <p:blipFill rotWithShape="1">
            <a:blip r:embed="rId4">
              <a:alphaModFix/>
            </a:blip>
            <a:srcRect/>
            <a:stretch/>
          </p:blipFill>
          <p:spPr>
            <a:xfrm>
              <a:off x="1676400" y="3223403"/>
              <a:ext cx="8839200" cy="300199"/>
            </a:xfrm>
            <a:prstGeom prst="rect">
              <a:avLst/>
            </a:prstGeom>
            <a:noFill/>
            <a:ln>
              <a:noFill/>
            </a:ln>
          </p:spPr>
        </p:pic>
        <p:sp>
          <p:nvSpPr>
            <p:cNvPr id="96" name="Google Shape;96;p6"/>
            <p:cNvSpPr txBox="1"/>
            <p:nvPr/>
          </p:nvSpPr>
          <p:spPr>
            <a:xfrm>
              <a:off x="1333089" y="352360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200</a:t>
              </a:r>
              <a:endParaRPr sz="1800">
                <a:solidFill>
                  <a:schemeClr val="dk1"/>
                </a:solidFill>
                <a:latin typeface="Century Gothic"/>
                <a:ea typeface="Century Gothic"/>
                <a:cs typeface="Century Gothic"/>
                <a:sym typeface="Century Gothic"/>
              </a:endParaRPr>
            </a:p>
          </p:txBody>
        </p:sp>
        <p:sp>
          <p:nvSpPr>
            <p:cNvPr id="97" name="Google Shape;97;p6"/>
            <p:cNvSpPr txBox="1"/>
            <p:nvPr/>
          </p:nvSpPr>
          <p:spPr>
            <a:xfrm>
              <a:off x="10159814" y="352360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800</a:t>
              </a:r>
              <a:endParaRPr sz="1800">
                <a:solidFill>
                  <a:schemeClr val="dk1"/>
                </a:solidFill>
                <a:latin typeface="Century Gothic"/>
                <a:ea typeface="Century Gothic"/>
                <a:cs typeface="Century Gothic"/>
                <a:sym typeface="Century Gothic"/>
              </a:endParaRPr>
            </a:p>
          </p:txBody>
        </p:sp>
        <p:pic>
          <p:nvPicPr>
            <p:cNvPr id="98" name="Google Shape;98;p6"/>
            <p:cNvPicPr preferRelativeResize="0"/>
            <p:nvPr/>
          </p:nvPicPr>
          <p:blipFill rotWithShape="1">
            <a:blip r:embed="rId5">
              <a:alphaModFix/>
            </a:blip>
            <a:srcRect/>
            <a:stretch/>
          </p:blipFill>
          <p:spPr>
            <a:xfrm>
              <a:off x="1711888" y="4307275"/>
              <a:ext cx="8839200" cy="294640"/>
            </a:xfrm>
            <a:prstGeom prst="rect">
              <a:avLst/>
            </a:prstGeom>
            <a:noFill/>
            <a:ln>
              <a:noFill/>
            </a:ln>
          </p:spPr>
        </p:pic>
        <p:sp>
          <p:nvSpPr>
            <p:cNvPr id="99" name="Google Shape;99;p6"/>
            <p:cNvSpPr txBox="1"/>
            <p:nvPr/>
          </p:nvSpPr>
          <p:spPr>
            <a:xfrm>
              <a:off x="1333089" y="4601928"/>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280</a:t>
              </a:r>
              <a:endParaRPr sz="1800">
                <a:solidFill>
                  <a:schemeClr val="dk1"/>
                </a:solidFill>
                <a:latin typeface="Century Gothic"/>
                <a:ea typeface="Century Gothic"/>
                <a:cs typeface="Century Gothic"/>
                <a:sym typeface="Century Gothic"/>
              </a:endParaRPr>
            </a:p>
          </p:txBody>
        </p:sp>
        <p:sp>
          <p:nvSpPr>
            <p:cNvPr id="100" name="Google Shape;100;p6"/>
            <p:cNvSpPr txBox="1"/>
            <p:nvPr/>
          </p:nvSpPr>
          <p:spPr>
            <a:xfrm>
              <a:off x="2608314" y="4601928"/>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284</a:t>
              </a:r>
              <a:endParaRPr sz="1800">
                <a:solidFill>
                  <a:schemeClr val="dk1"/>
                </a:solidFill>
                <a:latin typeface="Century Gothic"/>
                <a:ea typeface="Century Gothic"/>
                <a:cs typeface="Century Gothic"/>
                <a:sym typeface="Century Gothic"/>
              </a:endParaRPr>
            </a:p>
          </p:txBody>
        </p:sp>
      </p:grpSp>
      <p:sp>
        <p:nvSpPr>
          <p:cNvPr id="101" name="Google Shape;101;p6"/>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102" name="Google Shape;102;p6"/>
          <p:cNvGrpSpPr/>
          <p:nvPr/>
        </p:nvGrpSpPr>
        <p:grpSpPr>
          <a:xfrm>
            <a:off x="572425" y="1951843"/>
            <a:ext cx="10333726" cy="4583482"/>
            <a:chOff x="572425" y="1951843"/>
            <a:chExt cx="10333726" cy="4583482"/>
          </a:xfrm>
        </p:grpSpPr>
        <p:grpSp>
          <p:nvGrpSpPr>
            <p:cNvPr id="103" name="Google Shape;103;p6"/>
            <p:cNvGrpSpPr/>
            <p:nvPr/>
          </p:nvGrpSpPr>
          <p:grpSpPr>
            <a:xfrm>
              <a:off x="1930023" y="1951843"/>
              <a:ext cx="8976128" cy="3417448"/>
              <a:chOff x="1930023" y="1951843"/>
              <a:chExt cx="8976128" cy="3417448"/>
            </a:xfrm>
          </p:grpSpPr>
          <p:sp>
            <p:nvSpPr>
              <p:cNvPr id="104" name="Google Shape;104;p6"/>
              <p:cNvSpPr/>
              <p:nvPr/>
            </p:nvSpPr>
            <p:spPr>
              <a:xfrm rot="5400000">
                <a:off x="4086200" y="2047393"/>
                <a:ext cx="515100" cy="324000"/>
              </a:xfrm>
              <a:prstGeom prst="rightArrow">
                <a:avLst>
                  <a:gd name="adj1" fmla="val 50000"/>
                  <a:gd name="adj2" fmla="val 50000"/>
                </a:avLst>
              </a:prstGeom>
              <a:solidFill>
                <a:srgbClr val="43A047"/>
              </a:solidFill>
              <a:ln w="25400" cap="flat" cmpd="sng">
                <a:solidFill>
                  <a:srgbClr val="2222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05" name="Google Shape;105;p6"/>
              <p:cNvSpPr/>
              <p:nvPr/>
            </p:nvSpPr>
            <p:spPr>
              <a:xfrm rot="5400000">
                <a:off x="2885150" y="3135493"/>
                <a:ext cx="515100" cy="324000"/>
              </a:xfrm>
              <a:prstGeom prst="rightArrow">
                <a:avLst>
                  <a:gd name="adj1" fmla="val 50000"/>
                  <a:gd name="adj2" fmla="val 50000"/>
                </a:avLst>
              </a:prstGeom>
              <a:solidFill>
                <a:srgbClr val="43A047"/>
              </a:solidFill>
              <a:ln w="25400" cap="flat" cmpd="sng">
                <a:solidFill>
                  <a:srgbClr val="2222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06" name="Google Shape;106;p6"/>
              <p:cNvSpPr/>
              <p:nvPr/>
            </p:nvSpPr>
            <p:spPr>
              <a:xfrm rot="5400000">
                <a:off x="7760000" y="4234593"/>
                <a:ext cx="515100" cy="324000"/>
              </a:xfrm>
              <a:prstGeom prst="rightArrow">
                <a:avLst>
                  <a:gd name="adj1" fmla="val 50000"/>
                  <a:gd name="adj2" fmla="val 50000"/>
                </a:avLst>
              </a:prstGeom>
              <a:solidFill>
                <a:srgbClr val="43A047"/>
              </a:solidFill>
              <a:ln w="25400" cap="flat" cmpd="sng">
                <a:solidFill>
                  <a:srgbClr val="2222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07" name="Google Shape;107;p6"/>
              <p:cNvGrpSpPr/>
              <p:nvPr/>
            </p:nvGrpSpPr>
            <p:grpSpPr>
              <a:xfrm>
                <a:off x="2281701" y="2717853"/>
                <a:ext cx="7554200" cy="461700"/>
                <a:chOff x="2281701" y="2717853"/>
                <a:chExt cx="7554200" cy="461700"/>
              </a:xfrm>
            </p:grpSpPr>
            <p:sp>
              <p:nvSpPr>
                <p:cNvPr id="108" name="Google Shape;108;p6"/>
                <p:cNvSpPr txBox="1"/>
                <p:nvPr/>
              </p:nvSpPr>
              <p:spPr>
                <a:xfrm>
                  <a:off x="22817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dirty="0">
                      <a:solidFill>
                        <a:srgbClr val="43A047"/>
                      </a:solidFill>
                      <a:latin typeface="Century Gothic"/>
                      <a:ea typeface="Century Gothic"/>
                      <a:cs typeface="Century Gothic"/>
                      <a:sym typeface="Century Gothic"/>
                    </a:rPr>
                    <a:t>100</a:t>
                  </a:r>
                  <a:endParaRPr sz="1800" dirty="0">
                    <a:solidFill>
                      <a:srgbClr val="43A047"/>
                    </a:solidFill>
                    <a:latin typeface="Century Gothic"/>
                    <a:ea typeface="Century Gothic"/>
                    <a:cs typeface="Century Gothic"/>
                    <a:sym typeface="Century Gothic"/>
                  </a:endParaRPr>
                </a:p>
              </p:txBody>
            </p:sp>
            <p:sp>
              <p:nvSpPr>
                <p:cNvPr id="109" name="Google Shape;109;p6"/>
                <p:cNvSpPr txBox="1"/>
                <p:nvPr/>
              </p:nvSpPr>
              <p:spPr>
                <a:xfrm>
                  <a:off x="31386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200</a:t>
                  </a:r>
                  <a:endParaRPr sz="1800">
                    <a:solidFill>
                      <a:srgbClr val="43A047"/>
                    </a:solidFill>
                    <a:latin typeface="Century Gothic"/>
                    <a:ea typeface="Century Gothic"/>
                    <a:cs typeface="Century Gothic"/>
                    <a:sym typeface="Century Gothic"/>
                  </a:endParaRPr>
                </a:p>
              </p:txBody>
            </p:sp>
            <p:sp>
              <p:nvSpPr>
                <p:cNvPr id="110" name="Google Shape;110;p6"/>
                <p:cNvSpPr txBox="1"/>
                <p:nvPr/>
              </p:nvSpPr>
              <p:spPr>
                <a:xfrm>
                  <a:off x="39955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300</a:t>
                  </a:r>
                  <a:endParaRPr sz="1800">
                    <a:solidFill>
                      <a:srgbClr val="43A047"/>
                    </a:solidFill>
                    <a:latin typeface="Century Gothic"/>
                    <a:ea typeface="Century Gothic"/>
                    <a:cs typeface="Century Gothic"/>
                    <a:sym typeface="Century Gothic"/>
                  </a:endParaRPr>
                </a:p>
              </p:txBody>
            </p:sp>
            <p:sp>
              <p:nvSpPr>
                <p:cNvPr id="111" name="Google Shape;111;p6"/>
                <p:cNvSpPr txBox="1"/>
                <p:nvPr/>
              </p:nvSpPr>
              <p:spPr>
                <a:xfrm>
                  <a:off x="48524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400</a:t>
                  </a:r>
                  <a:endParaRPr sz="1800">
                    <a:solidFill>
                      <a:srgbClr val="43A047"/>
                    </a:solidFill>
                    <a:latin typeface="Century Gothic"/>
                    <a:ea typeface="Century Gothic"/>
                    <a:cs typeface="Century Gothic"/>
                    <a:sym typeface="Century Gothic"/>
                  </a:endParaRPr>
                </a:p>
              </p:txBody>
            </p:sp>
            <p:sp>
              <p:nvSpPr>
                <p:cNvPr id="112" name="Google Shape;112;p6"/>
                <p:cNvSpPr txBox="1"/>
                <p:nvPr/>
              </p:nvSpPr>
              <p:spPr>
                <a:xfrm>
                  <a:off x="57093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500</a:t>
                  </a:r>
                  <a:endParaRPr sz="1800">
                    <a:solidFill>
                      <a:srgbClr val="43A047"/>
                    </a:solidFill>
                    <a:latin typeface="Century Gothic"/>
                    <a:ea typeface="Century Gothic"/>
                    <a:cs typeface="Century Gothic"/>
                    <a:sym typeface="Century Gothic"/>
                  </a:endParaRPr>
                </a:p>
              </p:txBody>
            </p:sp>
            <p:sp>
              <p:nvSpPr>
                <p:cNvPr id="113" name="Google Shape;113;p6"/>
                <p:cNvSpPr txBox="1"/>
                <p:nvPr/>
              </p:nvSpPr>
              <p:spPr>
                <a:xfrm>
                  <a:off x="65662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dirty="0">
                      <a:solidFill>
                        <a:srgbClr val="43A047"/>
                      </a:solidFill>
                      <a:latin typeface="Century Gothic"/>
                      <a:ea typeface="Century Gothic"/>
                      <a:cs typeface="Century Gothic"/>
                      <a:sym typeface="Century Gothic"/>
                    </a:rPr>
                    <a:t>600</a:t>
                  </a:r>
                  <a:endParaRPr sz="1800" dirty="0">
                    <a:solidFill>
                      <a:srgbClr val="43A047"/>
                    </a:solidFill>
                    <a:latin typeface="Century Gothic"/>
                    <a:ea typeface="Century Gothic"/>
                    <a:cs typeface="Century Gothic"/>
                    <a:sym typeface="Century Gothic"/>
                  </a:endParaRPr>
                </a:p>
              </p:txBody>
            </p:sp>
            <p:sp>
              <p:nvSpPr>
                <p:cNvPr id="114" name="Google Shape;114;p6"/>
                <p:cNvSpPr txBox="1"/>
                <p:nvPr/>
              </p:nvSpPr>
              <p:spPr>
                <a:xfrm>
                  <a:off x="74231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700</a:t>
                  </a:r>
                  <a:endParaRPr sz="1800">
                    <a:solidFill>
                      <a:srgbClr val="43A047"/>
                    </a:solidFill>
                    <a:latin typeface="Century Gothic"/>
                    <a:ea typeface="Century Gothic"/>
                    <a:cs typeface="Century Gothic"/>
                    <a:sym typeface="Century Gothic"/>
                  </a:endParaRPr>
                </a:p>
              </p:txBody>
            </p:sp>
            <p:sp>
              <p:nvSpPr>
                <p:cNvPr id="115" name="Google Shape;115;p6"/>
                <p:cNvSpPr txBox="1"/>
                <p:nvPr/>
              </p:nvSpPr>
              <p:spPr>
                <a:xfrm>
                  <a:off x="82800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800</a:t>
                  </a:r>
                  <a:endParaRPr sz="1800">
                    <a:solidFill>
                      <a:srgbClr val="43A047"/>
                    </a:solidFill>
                    <a:latin typeface="Century Gothic"/>
                    <a:ea typeface="Century Gothic"/>
                    <a:cs typeface="Century Gothic"/>
                    <a:sym typeface="Century Gothic"/>
                  </a:endParaRPr>
                </a:p>
              </p:txBody>
            </p:sp>
            <p:sp>
              <p:nvSpPr>
                <p:cNvPr id="116" name="Google Shape;116;p6"/>
                <p:cNvSpPr txBox="1"/>
                <p:nvPr/>
              </p:nvSpPr>
              <p:spPr>
                <a:xfrm>
                  <a:off x="9136901" y="2717853"/>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900</a:t>
                  </a:r>
                  <a:endParaRPr sz="1800">
                    <a:solidFill>
                      <a:srgbClr val="43A047"/>
                    </a:solidFill>
                    <a:latin typeface="Century Gothic"/>
                    <a:ea typeface="Century Gothic"/>
                    <a:cs typeface="Century Gothic"/>
                    <a:sym typeface="Century Gothic"/>
                  </a:endParaRPr>
                </a:p>
              </p:txBody>
            </p:sp>
          </p:grpSp>
          <p:grpSp>
            <p:nvGrpSpPr>
              <p:cNvPr id="117" name="Google Shape;117;p6"/>
              <p:cNvGrpSpPr/>
              <p:nvPr/>
            </p:nvGrpSpPr>
            <p:grpSpPr>
              <a:xfrm>
                <a:off x="2801126" y="3800441"/>
                <a:ext cx="6589750" cy="461700"/>
                <a:chOff x="2340501" y="2646316"/>
                <a:chExt cx="6589750" cy="461700"/>
              </a:xfrm>
            </p:grpSpPr>
            <p:sp>
              <p:nvSpPr>
                <p:cNvPr id="118" name="Google Shape;118;p6"/>
                <p:cNvSpPr txBox="1"/>
                <p:nvPr/>
              </p:nvSpPr>
              <p:spPr>
                <a:xfrm>
                  <a:off x="2340501" y="2646316"/>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300</a:t>
                  </a:r>
                  <a:endParaRPr sz="1800">
                    <a:solidFill>
                      <a:srgbClr val="43A047"/>
                    </a:solidFill>
                    <a:latin typeface="Century Gothic"/>
                    <a:ea typeface="Century Gothic"/>
                    <a:cs typeface="Century Gothic"/>
                    <a:sym typeface="Century Gothic"/>
                  </a:endParaRPr>
                </a:p>
              </p:txBody>
            </p:sp>
            <p:sp>
              <p:nvSpPr>
                <p:cNvPr id="119" name="Google Shape;119;p6"/>
                <p:cNvSpPr txBox="1"/>
                <p:nvPr/>
              </p:nvSpPr>
              <p:spPr>
                <a:xfrm>
                  <a:off x="3827301" y="2646316"/>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400</a:t>
                  </a:r>
                  <a:endParaRPr sz="1800">
                    <a:solidFill>
                      <a:srgbClr val="43A047"/>
                    </a:solidFill>
                    <a:latin typeface="Century Gothic"/>
                    <a:ea typeface="Century Gothic"/>
                    <a:cs typeface="Century Gothic"/>
                    <a:sym typeface="Century Gothic"/>
                  </a:endParaRPr>
                </a:p>
              </p:txBody>
            </p:sp>
            <p:sp>
              <p:nvSpPr>
                <p:cNvPr id="120" name="Google Shape;120;p6"/>
                <p:cNvSpPr txBox="1"/>
                <p:nvPr/>
              </p:nvSpPr>
              <p:spPr>
                <a:xfrm>
                  <a:off x="5285876" y="2646316"/>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500</a:t>
                  </a:r>
                  <a:endParaRPr sz="1800">
                    <a:solidFill>
                      <a:srgbClr val="43A047"/>
                    </a:solidFill>
                    <a:latin typeface="Century Gothic"/>
                    <a:ea typeface="Century Gothic"/>
                    <a:cs typeface="Century Gothic"/>
                    <a:sym typeface="Century Gothic"/>
                  </a:endParaRPr>
                </a:p>
              </p:txBody>
            </p:sp>
            <p:sp>
              <p:nvSpPr>
                <p:cNvPr id="121" name="Google Shape;121;p6"/>
                <p:cNvSpPr txBox="1"/>
                <p:nvPr/>
              </p:nvSpPr>
              <p:spPr>
                <a:xfrm>
                  <a:off x="6786901" y="2646316"/>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600</a:t>
                  </a:r>
                  <a:endParaRPr sz="1800">
                    <a:solidFill>
                      <a:srgbClr val="43A047"/>
                    </a:solidFill>
                    <a:latin typeface="Century Gothic"/>
                    <a:ea typeface="Century Gothic"/>
                    <a:cs typeface="Century Gothic"/>
                    <a:sym typeface="Century Gothic"/>
                  </a:endParaRPr>
                </a:p>
              </p:txBody>
            </p:sp>
            <p:sp>
              <p:nvSpPr>
                <p:cNvPr id="122" name="Google Shape;122;p6"/>
                <p:cNvSpPr txBox="1"/>
                <p:nvPr/>
              </p:nvSpPr>
              <p:spPr>
                <a:xfrm>
                  <a:off x="8231251" y="2646316"/>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700</a:t>
                  </a:r>
                  <a:endParaRPr sz="1800">
                    <a:solidFill>
                      <a:srgbClr val="43A047"/>
                    </a:solidFill>
                    <a:latin typeface="Century Gothic"/>
                    <a:ea typeface="Century Gothic"/>
                    <a:cs typeface="Century Gothic"/>
                    <a:sym typeface="Century Gothic"/>
                  </a:endParaRPr>
                </a:p>
              </p:txBody>
            </p:sp>
          </p:grpSp>
          <p:grpSp>
            <p:nvGrpSpPr>
              <p:cNvPr id="123" name="Google Shape;123;p6"/>
              <p:cNvGrpSpPr/>
              <p:nvPr/>
            </p:nvGrpSpPr>
            <p:grpSpPr>
              <a:xfrm>
                <a:off x="3238651" y="4883041"/>
                <a:ext cx="7667500" cy="461713"/>
                <a:chOff x="2020176" y="2717866"/>
                <a:chExt cx="7667500" cy="461713"/>
              </a:xfrm>
            </p:grpSpPr>
            <p:sp>
              <p:nvSpPr>
                <p:cNvPr id="124" name="Google Shape;124;p6"/>
                <p:cNvSpPr txBox="1"/>
                <p:nvPr/>
              </p:nvSpPr>
              <p:spPr>
                <a:xfrm>
                  <a:off x="2020176" y="2717878"/>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286</a:t>
                  </a:r>
                  <a:endParaRPr sz="1800">
                    <a:solidFill>
                      <a:srgbClr val="43A047"/>
                    </a:solidFill>
                    <a:latin typeface="Century Gothic"/>
                    <a:ea typeface="Century Gothic"/>
                    <a:cs typeface="Century Gothic"/>
                    <a:sym typeface="Century Gothic"/>
                  </a:endParaRPr>
                </a:p>
              </p:txBody>
            </p:sp>
            <p:sp>
              <p:nvSpPr>
                <p:cNvPr id="125" name="Google Shape;125;p6"/>
                <p:cNvSpPr txBox="1"/>
                <p:nvPr/>
              </p:nvSpPr>
              <p:spPr>
                <a:xfrm>
                  <a:off x="2664126" y="2717878"/>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288</a:t>
                  </a:r>
                  <a:endParaRPr sz="1800">
                    <a:solidFill>
                      <a:srgbClr val="43A047"/>
                    </a:solidFill>
                    <a:latin typeface="Century Gothic"/>
                    <a:ea typeface="Century Gothic"/>
                    <a:cs typeface="Century Gothic"/>
                    <a:sym typeface="Century Gothic"/>
                  </a:endParaRPr>
                </a:p>
              </p:txBody>
            </p:sp>
            <p:sp>
              <p:nvSpPr>
                <p:cNvPr id="126" name="Google Shape;126;p6"/>
                <p:cNvSpPr txBox="1"/>
                <p:nvPr/>
              </p:nvSpPr>
              <p:spPr>
                <a:xfrm>
                  <a:off x="3287276" y="2717878"/>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290</a:t>
                  </a:r>
                  <a:endParaRPr sz="1800">
                    <a:solidFill>
                      <a:srgbClr val="43A047"/>
                    </a:solidFill>
                    <a:latin typeface="Century Gothic"/>
                    <a:ea typeface="Century Gothic"/>
                    <a:cs typeface="Century Gothic"/>
                    <a:sym typeface="Century Gothic"/>
                  </a:endParaRPr>
                </a:p>
              </p:txBody>
            </p:sp>
            <p:sp>
              <p:nvSpPr>
                <p:cNvPr id="127" name="Google Shape;127;p6"/>
                <p:cNvSpPr txBox="1"/>
                <p:nvPr/>
              </p:nvSpPr>
              <p:spPr>
                <a:xfrm>
                  <a:off x="3938751" y="2717878"/>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292</a:t>
                  </a:r>
                  <a:endParaRPr sz="1800">
                    <a:solidFill>
                      <a:srgbClr val="43A047"/>
                    </a:solidFill>
                    <a:latin typeface="Century Gothic"/>
                    <a:ea typeface="Century Gothic"/>
                    <a:cs typeface="Century Gothic"/>
                    <a:sym typeface="Century Gothic"/>
                  </a:endParaRPr>
                </a:p>
              </p:txBody>
            </p:sp>
            <p:sp>
              <p:nvSpPr>
                <p:cNvPr id="128" name="Google Shape;128;p6"/>
                <p:cNvSpPr txBox="1"/>
                <p:nvPr/>
              </p:nvSpPr>
              <p:spPr>
                <a:xfrm>
                  <a:off x="4554376" y="2717878"/>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294</a:t>
                  </a:r>
                  <a:endParaRPr sz="1800">
                    <a:solidFill>
                      <a:srgbClr val="43A047"/>
                    </a:solidFill>
                    <a:latin typeface="Century Gothic"/>
                    <a:ea typeface="Century Gothic"/>
                    <a:cs typeface="Century Gothic"/>
                    <a:sym typeface="Century Gothic"/>
                  </a:endParaRPr>
                </a:p>
              </p:txBody>
            </p:sp>
            <p:sp>
              <p:nvSpPr>
                <p:cNvPr id="129" name="Google Shape;129;p6"/>
                <p:cNvSpPr txBox="1"/>
                <p:nvPr/>
              </p:nvSpPr>
              <p:spPr>
                <a:xfrm>
                  <a:off x="5213376" y="2717878"/>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296</a:t>
                  </a:r>
                  <a:endParaRPr sz="1800">
                    <a:solidFill>
                      <a:srgbClr val="43A047"/>
                    </a:solidFill>
                    <a:latin typeface="Century Gothic"/>
                    <a:ea typeface="Century Gothic"/>
                    <a:cs typeface="Century Gothic"/>
                    <a:sym typeface="Century Gothic"/>
                  </a:endParaRPr>
                </a:p>
              </p:txBody>
            </p:sp>
            <p:sp>
              <p:nvSpPr>
                <p:cNvPr id="130" name="Google Shape;130;p6"/>
                <p:cNvSpPr txBox="1"/>
                <p:nvPr/>
              </p:nvSpPr>
              <p:spPr>
                <a:xfrm>
                  <a:off x="5821476" y="2717878"/>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298</a:t>
                  </a:r>
                  <a:endParaRPr sz="1800">
                    <a:solidFill>
                      <a:srgbClr val="43A047"/>
                    </a:solidFill>
                    <a:latin typeface="Century Gothic"/>
                    <a:ea typeface="Century Gothic"/>
                    <a:cs typeface="Century Gothic"/>
                    <a:sym typeface="Century Gothic"/>
                  </a:endParaRPr>
                </a:p>
              </p:txBody>
            </p:sp>
            <p:sp>
              <p:nvSpPr>
                <p:cNvPr id="131" name="Google Shape;131;p6"/>
                <p:cNvSpPr txBox="1"/>
                <p:nvPr/>
              </p:nvSpPr>
              <p:spPr>
                <a:xfrm>
                  <a:off x="6488001" y="2717878"/>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300</a:t>
                  </a:r>
                  <a:endParaRPr sz="1800">
                    <a:solidFill>
                      <a:srgbClr val="43A047"/>
                    </a:solidFill>
                    <a:latin typeface="Century Gothic"/>
                    <a:ea typeface="Century Gothic"/>
                    <a:cs typeface="Century Gothic"/>
                    <a:sym typeface="Century Gothic"/>
                  </a:endParaRPr>
                </a:p>
              </p:txBody>
            </p:sp>
            <p:sp>
              <p:nvSpPr>
                <p:cNvPr id="132" name="Google Shape;132;p6"/>
                <p:cNvSpPr txBox="1"/>
                <p:nvPr/>
              </p:nvSpPr>
              <p:spPr>
                <a:xfrm>
                  <a:off x="8988676" y="2717866"/>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308</a:t>
                  </a:r>
                  <a:endParaRPr sz="1800">
                    <a:solidFill>
                      <a:srgbClr val="43A047"/>
                    </a:solidFill>
                    <a:latin typeface="Century Gothic"/>
                    <a:ea typeface="Century Gothic"/>
                    <a:cs typeface="Century Gothic"/>
                    <a:sym typeface="Century Gothic"/>
                  </a:endParaRPr>
                </a:p>
              </p:txBody>
            </p:sp>
          </p:grpSp>
          <p:sp>
            <p:nvSpPr>
              <p:cNvPr id="133" name="Google Shape;133;p6"/>
              <p:cNvSpPr txBox="1"/>
              <p:nvPr/>
            </p:nvSpPr>
            <p:spPr>
              <a:xfrm>
                <a:off x="1930023" y="4907591"/>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dirty="0">
                    <a:solidFill>
                      <a:srgbClr val="43A047"/>
                    </a:solidFill>
                    <a:latin typeface="Century Gothic"/>
                    <a:ea typeface="Century Gothic"/>
                    <a:cs typeface="Century Gothic"/>
                    <a:sym typeface="Century Gothic"/>
                  </a:rPr>
                  <a:t>282</a:t>
                </a:r>
                <a:endParaRPr sz="1800" dirty="0">
                  <a:solidFill>
                    <a:srgbClr val="43A047"/>
                  </a:solidFill>
                  <a:latin typeface="Century Gothic"/>
                  <a:ea typeface="Century Gothic"/>
                  <a:cs typeface="Century Gothic"/>
                  <a:sym typeface="Century Gothic"/>
                </a:endParaRPr>
              </a:p>
            </p:txBody>
          </p:sp>
          <p:sp>
            <p:nvSpPr>
              <p:cNvPr id="134" name="Google Shape;134;p6"/>
              <p:cNvSpPr txBox="1"/>
              <p:nvPr/>
            </p:nvSpPr>
            <p:spPr>
              <a:xfrm>
                <a:off x="8319501" y="4883041"/>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302</a:t>
                </a:r>
                <a:endParaRPr sz="1800">
                  <a:solidFill>
                    <a:srgbClr val="43A047"/>
                  </a:solidFill>
                  <a:latin typeface="Century Gothic"/>
                  <a:ea typeface="Century Gothic"/>
                  <a:cs typeface="Century Gothic"/>
                  <a:sym typeface="Century Gothic"/>
                </a:endParaRPr>
              </a:p>
            </p:txBody>
          </p:sp>
          <p:grpSp>
            <p:nvGrpSpPr>
              <p:cNvPr id="135" name="Google Shape;135;p6"/>
              <p:cNvGrpSpPr/>
              <p:nvPr/>
            </p:nvGrpSpPr>
            <p:grpSpPr>
              <a:xfrm>
                <a:off x="8909626" y="4883053"/>
                <a:ext cx="1365525" cy="461700"/>
                <a:chOff x="5821476" y="2717878"/>
                <a:chExt cx="1365525" cy="461700"/>
              </a:xfrm>
            </p:grpSpPr>
            <p:sp>
              <p:nvSpPr>
                <p:cNvPr id="136" name="Google Shape;136;p6"/>
                <p:cNvSpPr txBox="1"/>
                <p:nvPr/>
              </p:nvSpPr>
              <p:spPr>
                <a:xfrm>
                  <a:off x="5821476" y="2717878"/>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304</a:t>
                  </a:r>
                  <a:endParaRPr sz="1800">
                    <a:solidFill>
                      <a:srgbClr val="43A047"/>
                    </a:solidFill>
                    <a:latin typeface="Century Gothic"/>
                    <a:ea typeface="Century Gothic"/>
                    <a:cs typeface="Century Gothic"/>
                    <a:sym typeface="Century Gothic"/>
                  </a:endParaRPr>
                </a:p>
              </p:txBody>
            </p:sp>
            <p:sp>
              <p:nvSpPr>
                <p:cNvPr id="137" name="Google Shape;137;p6"/>
                <p:cNvSpPr txBox="1"/>
                <p:nvPr/>
              </p:nvSpPr>
              <p:spPr>
                <a:xfrm>
                  <a:off x="6488001" y="2717878"/>
                  <a:ext cx="699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entury Gothic"/>
                    <a:buNone/>
                  </a:pPr>
                  <a:r>
                    <a:rPr lang="en-GB" sz="1800">
                      <a:solidFill>
                        <a:srgbClr val="43A047"/>
                      </a:solidFill>
                      <a:latin typeface="Century Gothic"/>
                      <a:ea typeface="Century Gothic"/>
                      <a:cs typeface="Century Gothic"/>
                      <a:sym typeface="Century Gothic"/>
                    </a:rPr>
                    <a:t>306</a:t>
                  </a:r>
                  <a:endParaRPr sz="1800">
                    <a:solidFill>
                      <a:srgbClr val="43A047"/>
                    </a:solidFill>
                    <a:latin typeface="Century Gothic"/>
                    <a:ea typeface="Century Gothic"/>
                    <a:cs typeface="Century Gothic"/>
                    <a:sym typeface="Century Gothic"/>
                  </a:endParaRPr>
                </a:p>
              </p:txBody>
            </p:sp>
          </p:grpSp>
        </p:grpSp>
        <p:sp>
          <p:nvSpPr>
            <p:cNvPr id="138" name="Google Shape;138;p6"/>
            <p:cNvSpPr txBox="1"/>
            <p:nvPr/>
          </p:nvSpPr>
          <p:spPr>
            <a:xfrm>
              <a:off x="572425" y="5658125"/>
              <a:ext cx="9525600" cy="877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300 is in a different position on each number line because the three number lines have different start and end points and the intervals are different sizes.</a:t>
              </a:r>
              <a:endParaRPr sz="1800">
                <a:solidFill>
                  <a:srgbClr val="43A047"/>
                </a:solidFill>
                <a:latin typeface="Century Gothic"/>
                <a:ea typeface="Century Gothic"/>
                <a:cs typeface="Century Gothic"/>
                <a:sym typeface="Century Gothic"/>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childTnLst>
                    </p:cTn>
                  </p:par>
                </p:childTnLst>
              </p:cTn>
              <p:nextCondLst>
                <p:cond evt="onClick" delay="0">
                  <p:tgtEl>
                    <p:spTgt spid="10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45" name="Google Shape;145;p7"/>
          <p:cNvSpPr txBox="1">
            <a:spLocks noGrp="1"/>
          </p:cNvSpPr>
          <p:nvPr>
            <p:ph type="body" idx="2"/>
          </p:nvPr>
        </p:nvSpPr>
        <p:spPr>
          <a:xfrm>
            <a:off x="263050" y="1176427"/>
            <a:ext cx="11736900" cy="63726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Estimate the number that the arrow is pointing to.</a:t>
            </a:r>
            <a:endParaRPr b="1" dirty="0"/>
          </a:p>
        </p:txBody>
      </p:sp>
      <p:sp>
        <p:nvSpPr>
          <p:cNvPr id="146" name="Google Shape;146;p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147" name="Google Shape;147;p7"/>
          <p:cNvGrpSpPr/>
          <p:nvPr/>
        </p:nvGrpSpPr>
        <p:grpSpPr>
          <a:xfrm>
            <a:off x="1538458" y="2508950"/>
            <a:ext cx="9186046" cy="710664"/>
            <a:chOff x="-184160" y="2634211"/>
            <a:chExt cx="9512319" cy="840824"/>
          </a:xfrm>
        </p:grpSpPr>
        <p:pic>
          <p:nvPicPr>
            <p:cNvPr id="148" name="Google Shape;148;p7"/>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149" name="Google Shape;149;p7"/>
            <p:cNvSpPr txBox="1"/>
            <p:nvPr/>
          </p:nvSpPr>
          <p:spPr>
            <a:xfrm>
              <a:off x="-184160" y="2928850"/>
              <a:ext cx="673119" cy="54618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500</a:t>
              </a:r>
              <a:endParaRPr sz="1800">
                <a:solidFill>
                  <a:schemeClr val="dk1"/>
                </a:solidFill>
                <a:latin typeface="Nunito Sans"/>
                <a:ea typeface="Nunito Sans"/>
                <a:cs typeface="Nunito Sans"/>
                <a:sym typeface="Nunito Sans"/>
              </a:endParaRPr>
            </a:p>
          </p:txBody>
        </p:sp>
        <p:sp>
          <p:nvSpPr>
            <p:cNvPr id="150" name="Google Shape;150;p7"/>
            <p:cNvSpPr txBox="1"/>
            <p:nvPr/>
          </p:nvSpPr>
          <p:spPr>
            <a:xfrm>
              <a:off x="8655040" y="2928849"/>
              <a:ext cx="673119" cy="54618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600</a:t>
              </a:r>
              <a:endParaRPr sz="1800">
                <a:solidFill>
                  <a:schemeClr val="dk1"/>
                </a:solidFill>
                <a:latin typeface="Nunito Sans"/>
                <a:ea typeface="Nunito Sans"/>
                <a:cs typeface="Nunito Sans"/>
                <a:sym typeface="Nunito Sans"/>
              </a:endParaRPr>
            </a:p>
          </p:txBody>
        </p:sp>
      </p:grpSp>
      <p:sp>
        <p:nvSpPr>
          <p:cNvPr id="151" name="Google Shape;151;p7"/>
          <p:cNvSpPr/>
          <p:nvPr/>
        </p:nvSpPr>
        <p:spPr>
          <a:xfrm rot="5400000">
            <a:off x="5280484" y="1839419"/>
            <a:ext cx="801900" cy="504900"/>
          </a:xfrm>
          <a:prstGeom prst="rightArrow">
            <a:avLst>
              <a:gd name="adj1" fmla="val 50000"/>
              <a:gd name="adj2" fmla="val 50000"/>
            </a:avLst>
          </a:prstGeom>
          <a:solidFill>
            <a:srgbClr val="CCD4F4"/>
          </a:solidFill>
          <a:ln w="12700" cap="flat" cmpd="sng">
            <a:solidFill>
              <a:srgbClr val="2222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3A047"/>
              </a:solidFill>
              <a:latin typeface="Calibri"/>
              <a:ea typeface="Calibri"/>
              <a:cs typeface="Calibri"/>
              <a:sym typeface="Calibri"/>
            </a:endParaRPr>
          </a:p>
        </p:txBody>
      </p:sp>
      <p:grpSp>
        <p:nvGrpSpPr>
          <p:cNvPr id="152" name="Google Shape;152;p7"/>
          <p:cNvGrpSpPr/>
          <p:nvPr/>
        </p:nvGrpSpPr>
        <p:grpSpPr>
          <a:xfrm>
            <a:off x="1538433" y="4312550"/>
            <a:ext cx="9186125" cy="710762"/>
            <a:chOff x="-184160" y="2634211"/>
            <a:chExt cx="9512400" cy="840939"/>
          </a:xfrm>
        </p:grpSpPr>
        <p:pic>
          <p:nvPicPr>
            <p:cNvPr id="153" name="Google Shape;153;p7"/>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154" name="Google Shape;154;p7"/>
            <p:cNvSpPr txBox="1"/>
            <p:nvPr/>
          </p:nvSpPr>
          <p:spPr>
            <a:xfrm>
              <a:off x="-184160" y="2928850"/>
              <a:ext cx="6732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500</a:t>
              </a:r>
              <a:endParaRPr sz="1800">
                <a:solidFill>
                  <a:schemeClr val="dk1"/>
                </a:solidFill>
                <a:latin typeface="Nunito Sans"/>
                <a:ea typeface="Nunito Sans"/>
                <a:cs typeface="Nunito Sans"/>
                <a:sym typeface="Nunito Sans"/>
              </a:endParaRPr>
            </a:p>
          </p:txBody>
        </p:sp>
        <p:sp>
          <p:nvSpPr>
            <p:cNvPr id="155" name="Google Shape;155;p7"/>
            <p:cNvSpPr txBox="1"/>
            <p:nvPr/>
          </p:nvSpPr>
          <p:spPr>
            <a:xfrm>
              <a:off x="8655040" y="2928849"/>
              <a:ext cx="6732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520</a:t>
              </a:r>
              <a:endParaRPr sz="1800">
                <a:solidFill>
                  <a:schemeClr val="dk1"/>
                </a:solidFill>
                <a:latin typeface="Nunito Sans"/>
                <a:ea typeface="Nunito Sans"/>
                <a:cs typeface="Nunito Sans"/>
                <a:sym typeface="Nunito Sans"/>
              </a:endParaRPr>
            </a:p>
          </p:txBody>
        </p:sp>
      </p:grpSp>
      <p:sp>
        <p:nvSpPr>
          <p:cNvPr id="156" name="Google Shape;156;p7"/>
          <p:cNvSpPr/>
          <p:nvPr/>
        </p:nvSpPr>
        <p:spPr>
          <a:xfrm rot="5400000">
            <a:off x="5280459" y="3643019"/>
            <a:ext cx="801900" cy="504900"/>
          </a:xfrm>
          <a:prstGeom prst="rightArrow">
            <a:avLst>
              <a:gd name="adj1" fmla="val 50000"/>
              <a:gd name="adj2" fmla="val 50000"/>
            </a:avLst>
          </a:prstGeom>
          <a:solidFill>
            <a:srgbClr val="CCD4F4"/>
          </a:solidFill>
          <a:ln w="12700" cap="flat" cmpd="sng">
            <a:solidFill>
              <a:srgbClr val="2222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3A047"/>
              </a:solidFill>
              <a:latin typeface="Calibri"/>
              <a:ea typeface="Calibri"/>
              <a:cs typeface="Calibri"/>
              <a:sym typeface="Calibri"/>
            </a:endParaRPr>
          </a:p>
        </p:txBody>
      </p:sp>
      <p:grpSp>
        <p:nvGrpSpPr>
          <p:cNvPr id="157" name="Google Shape;157;p7"/>
          <p:cNvGrpSpPr/>
          <p:nvPr/>
        </p:nvGrpSpPr>
        <p:grpSpPr>
          <a:xfrm>
            <a:off x="277950" y="2757929"/>
            <a:ext cx="11636100" cy="3786651"/>
            <a:chOff x="277950" y="2757929"/>
            <a:chExt cx="11636100" cy="3786651"/>
          </a:xfrm>
        </p:grpSpPr>
        <p:sp>
          <p:nvSpPr>
            <p:cNvPr id="158" name="Google Shape;158;p7"/>
            <p:cNvSpPr txBox="1"/>
            <p:nvPr/>
          </p:nvSpPr>
          <p:spPr>
            <a:xfrm>
              <a:off x="277950" y="5298125"/>
              <a:ext cx="11636100" cy="1246455"/>
            </a:xfrm>
            <a:prstGeom prst="rect">
              <a:avLst/>
            </a:prstGeom>
            <a:noFill/>
            <a:ln>
              <a:noFill/>
            </a:ln>
          </p:spPr>
          <p:txBody>
            <a:bodyPr spcFirstLastPara="1" wrap="square" lIns="91425" tIns="45700" rIns="91425" bIns="45700" anchor="t" anchorCtr="0">
              <a:spAutoFit/>
            </a:bodyPr>
            <a:lstStyle/>
            <a:p>
              <a:pPr marL="114300" marR="0" lvl="0" algn="l" rtl="0">
                <a:lnSpc>
                  <a:spcPct val="150000"/>
                </a:lnSpc>
                <a:spcBef>
                  <a:spcPts val="0"/>
                </a:spcBef>
                <a:spcAft>
                  <a:spcPts val="0"/>
                </a:spcAft>
                <a:buClr>
                  <a:srgbClr val="43A047"/>
                </a:buClr>
                <a:buSzPts val="1800"/>
              </a:pPr>
              <a:r>
                <a:rPr lang="en-GB" sz="1800" dirty="0">
                  <a:solidFill>
                    <a:srgbClr val="43A047"/>
                  </a:solidFill>
                  <a:latin typeface="Century Gothic"/>
                  <a:ea typeface="Century Gothic"/>
                  <a:cs typeface="Century Gothic"/>
                  <a:sym typeface="Century Gothic"/>
                </a:rPr>
                <a:t>The interval is 10. The arrow is pointing halfway between 540 and 550. The arrow is pointing to 545. </a:t>
              </a:r>
              <a:endParaRPr sz="1800" dirty="0">
                <a:solidFill>
                  <a:srgbClr val="43A047"/>
                </a:solidFill>
                <a:latin typeface="Century Gothic"/>
                <a:ea typeface="Century Gothic"/>
                <a:cs typeface="Century Gothic"/>
                <a:sym typeface="Century Gothic"/>
              </a:endParaRPr>
            </a:p>
            <a:p>
              <a:pPr marL="114300" lvl="0" algn="l" rtl="0">
                <a:lnSpc>
                  <a:spcPct val="150000"/>
                </a:lnSpc>
                <a:spcBef>
                  <a:spcPts val="0"/>
                </a:spcBef>
                <a:spcAft>
                  <a:spcPts val="0"/>
                </a:spcAft>
                <a:buClr>
                  <a:srgbClr val="43A047"/>
                </a:buClr>
                <a:buSzPts val="1800"/>
              </a:pPr>
              <a:r>
                <a:rPr lang="en-GB" sz="1800" dirty="0">
                  <a:solidFill>
                    <a:srgbClr val="43A047"/>
                  </a:solidFill>
                  <a:latin typeface="Century Gothic"/>
                  <a:ea typeface="Century Gothic"/>
                  <a:cs typeface="Century Gothic"/>
                  <a:sym typeface="Century Gothic"/>
                </a:rPr>
                <a:t>The interval is 2. The arrow is pointing halfway between 508 and 510. The arrow is pointing to 509. </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endParaRPr dirty="0"/>
            </a:p>
          </p:txBody>
        </p:sp>
        <p:grpSp>
          <p:nvGrpSpPr>
            <p:cNvPr id="159" name="Google Shape;159;p7"/>
            <p:cNvGrpSpPr/>
            <p:nvPr/>
          </p:nvGrpSpPr>
          <p:grpSpPr>
            <a:xfrm>
              <a:off x="2395358" y="2757929"/>
              <a:ext cx="7505250" cy="466600"/>
              <a:chOff x="2395358" y="2757929"/>
              <a:chExt cx="7505250" cy="466600"/>
            </a:xfrm>
          </p:grpSpPr>
          <p:sp>
            <p:nvSpPr>
              <p:cNvPr id="160" name="Google Shape;160;p7"/>
              <p:cNvSpPr txBox="1"/>
              <p:nvPr/>
            </p:nvSpPr>
            <p:spPr>
              <a:xfrm>
                <a:off x="239535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510</a:t>
                </a:r>
                <a:endParaRPr sz="1800">
                  <a:solidFill>
                    <a:srgbClr val="43A047"/>
                  </a:solidFill>
                  <a:latin typeface="Nunito Sans"/>
                  <a:ea typeface="Nunito Sans"/>
                  <a:cs typeface="Nunito Sans"/>
                  <a:sym typeface="Nunito Sans"/>
                </a:endParaRPr>
              </a:p>
            </p:txBody>
          </p:sp>
          <p:sp>
            <p:nvSpPr>
              <p:cNvPr id="161" name="Google Shape;161;p7"/>
              <p:cNvSpPr txBox="1"/>
              <p:nvPr/>
            </p:nvSpPr>
            <p:spPr>
              <a:xfrm>
                <a:off x="3263283"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520</a:t>
                </a:r>
                <a:endParaRPr sz="1800">
                  <a:solidFill>
                    <a:srgbClr val="43A047"/>
                  </a:solidFill>
                  <a:latin typeface="Nunito Sans"/>
                  <a:ea typeface="Nunito Sans"/>
                  <a:cs typeface="Nunito Sans"/>
                  <a:sym typeface="Nunito Sans"/>
                </a:endParaRPr>
              </a:p>
            </p:txBody>
          </p:sp>
          <p:sp>
            <p:nvSpPr>
              <p:cNvPr id="162" name="Google Shape;162;p7"/>
              <p:cNvSpPr txBox="1"/>
              <p:nvPr/>
            </p:nvSpPr>
            <p:spPr>
              <a:xfrm>
                <a:off x="408715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530</a:t>
                </a:r>
                <a:endParaRPr sz="1800">
                  <a:solidFill>
                    <a:srgbClr val="43A047"/>
                  </a:solidFill>
                  <a:latin typeface="Nunito Sans"/>
                  <a:ea typeface="Nunito Sans"/>
                  <a:cs typeface="Nunito Sans"/>
                  <a:sym typeface="Nunito Sans"/>
                </a:endParaRPr>
              </a:p>
            </p:txBody>
          </p:sp>
          <p:sp>
            <p:nvSpPr>
              <p:cNvPr id="163" name="Google Shape;163;p7"/>
              <p:cNvSpPr txBox="1"/>
              <p:nvPr/>
            </p:nvSpPr>
            <p:spPr>
              <a:xfrm>
                <a:off x="4966058"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540</a:t>
                </a:r>
                <a:endParaRPr sz="1800">
                  <a:solidFill>
                    <a:srgbClr val="43A047"/>
                  </a:solidFill>
                  <a:latin typeface="Nunito Sans"/>
                  <a:ea typeface="Nunito Sans"/>
                  <a:cs typeface="Nunito Sans"/>
                  <a:sym typeface="Nunito Sans"/>
                </a:endParaRPr>
              </a:p>
            </p:txBody>
          </p:sp>
          <p:sp>
            <p:nvSpPr>
              <p:cNvPr id="164" name="Google Shape;164;p7"/>
              <p:cNvSpPr txBox="1"/>
              <p:nvPr/>
            </p:nvSpPr>
            <p:spPr>
              <a:xfrm>
                <a:off x="5844958"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550</a:t>
                </a:r>
                <a:endParaRPr sz="1800">
                  <a:solidFill>
                    <a:srgbClr val="43A047"/>
                  </a:solidFill>
                  <a:latin typeface="Nunito Sans"/>
                  <a:ea typeface="Nunito Sans"/>
                  <a:cs typeface="Nunito Sans"/>
                  <a:sym typeface="Nunito Sans"/>
                </a:endParaRPr>
              </a:p>
            </p:txBody>
          </p:sp>
          <p:sp>
            <p:nvSpPr>
              <p:cNvPr id="165" name="Google Shape;165;p7"/>
              <p:cNvSpPr txBox="1"/>
              <p:nvPr/>
            </p:nvSpPr>
            <p:spPr>
              <a:xfrm>
                <a:off x="6668833"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560</a:t>
                </a:r>
                <a:endParaRPr sz="1800">
                  <a:solidFill>
                    <a:srgbClr val="43A047"/>
                  </a:solidFill>
                  <a:latin typeface="Nunito Sans"/>
                  <a:ea typeface="Nunito Sans"/>
                  <a:cs typeface="Nunito Sans"/>
                  <a:sym typeface="Nunito Sans"/>
                </a:endParaRPr>
              </a:p>
            </p:txBody>
          </p:sp>
          <p:sp>
            <p:nvSpPr>
              <p:cNvPr id="166" name="Google Shape;166;p7"/>
              <p:cNvSpPr txBox="1"/>
              <p:nvPr/>
            </p:nvSpPr>
            <p:spPr>
              <a:xfrm>
                <a:off x="749270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570</a:t>
                </a:r>
                <a:endParaRPr sz="1800">
                  <a:solidFill>
                    <a:srgbClr val="43A047"/>
                  </a:solidFill>
                  <a:latin typeface="Nunito Sans"/>
                  <a:ea typeface="Nunito Sans"/>
                  <a:cs typeface="Nunito Sans"/>
                  <a:sym typeface="Nunito Sans"/>
                </a:endParaRPr>
              </a:p>
            </p:txBody>
          </p:sp>
          <p:sp>
            <p:nvSpPr>
              <p:cNvPr id="167" name="Google Shape;167;p7"/>
              <p:cNvSpPr txBox="1"/>
              <p:nvPr/>
            </p:nvSpPr>
            <p:spPr>
              <a:xfrm>
                <a:off x="837160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580</a:t>
                </a:r>
                <a:endParaRPr sz="1800">
                  <a:solidFill>
                    <a:srgbClr val="43A047"/>
                  </a:solidFill>
                  <a:latin typeface="Nunito Sans"/>
                  <a:ea typeface="Nunito Sans"/>
                  <a:cs typeface="Nunito Sans"/>
                  <a:sym typeface="Nunito Sans"/>
                </a:endParaRPr>
              </a:p>
            </p:txBody>
          </p:sp>
          <p:sp>
            <p:nvSpPr>
              <p:cNvPr id="168" name="Google Shape;168;p7"/>
              <p:cNvSpPr txBox="1"/>
              <p:nvPr/>
            </p:nvSpPr>
            <p:spPr>
              <a:xfrm>
                <a:off x="9250508"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590</a:t>
                </a:r>
                <a:endParaRPr sz="1800">
                  <a:solidFill>
                    <a:srgbClr val="43A047"/>
                  </a:solidFill>
                  <a:latin typeface="Nunito Sans"/>
                  <a:ea typeface="Nunito Sans"/>
                  <a:cs typeface="Nunito Sans"/>
                  <a:sym typeface="Nunito Sans"/>
                </a:endParaRPr>
              </a:p>
            </p:txBody>
          </p:sp>
        </p:grpSp>
        <p:grpSp>
          <p:nvGrpSpPr>
            <p:cNvPr id="169" name="Google Shape;169;p7"/>
            <p:cNvGrpSpPr/>
            <p:nvPr/>
          </p:nvGrpSpPr>
          <p:grpSpPr>
            <a:xfrm>
              <a:off x="2395358" y="4563979"/>
              <a:ext cx="7505250" cy="466600"/>
              <a:chOff x="2395358" y="2757929"/>
              <a:chExt cx="7505250" cy="466600"/>
            </a:xfrm>
          </p:grpSpPr>
          <p:sp>
            <p:nvSpPr>
              <p:cNvPr id="170" name="Google Shape;170;p7"/>
              <p:cNvSpPr txBox="1"/>
              <p:nvPr/>
            </p:nvSpPr>
            <p:spPr>
              <a:xfrm>
                <a:off x="239535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502</a:t>
                </a:r>
                <a:endParaRPr sz="1800">
                  <a:solidFill>
                    <a:srgbClr val="43A047"/>
                  </a:solidFill>
                  <a:latin typeface="Nunito Sans"/>
                  <a:ea typeface="Nunito Sans"/>
                  <a:cs typeface="Nunito Sans"/>
                  <a:sym typeface="Nunito Sans"/>
                </a:endParaRPr>
              </a:p>
            </p:txBody>
          </p:sp>
          <p:sp>
            <p:nvSpPr>
              <p:cNvPr id="171" name="Google Shape;171;p7"/>
              <p:cNvSpPr txBox="1"/>
              <p:nvPr/>
            </p:nvSpPr>
            <p:spPr>
              <a:xfrm>
                <a:off x="3263283"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504</a:t>
                </a:r>
                <a:endParaRPr sz="1800">
                  <a:solidFill>
                    <a:srgbClr val="43A047"/>
                  </a:solidFill>
                  <a:latin typeface="Nunito Sans"/>
                  <a:ea typeface="Nunito Sans"/>
                  <a:cs typeface="Nunito Sans"/>
                  <a:sym typeface="Nunito Sans"/>
                </a:endParaRPr>
              </a:p>
            </p:txBody>
          </p:sp>
          <p:sp>
            <p:nvSpPr>
              <p:cNvPr id="172" name="Google Shape;172;p7"/>
              <p:cNvSpPr txBox="1"/>
              <p:nvPr/>
            </p:nvSpPr>
            <p:spPr>
              <a:xfrm>
                <a:off x="408715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506</a:t>
                </a:r>
                <a:endParaRPr sz="1800">
                  <a:solidFill>
                    <a:srgbClr val="43A047"/>
                  </a:solidFill>
                  <a:latin typeface="Nunito Sans"/>
                  <a:ea typeface="Nunito Sans"/>
                  <a:cs typeface="Nunito Sans"/>
                  <a:sym typeface="Nunito Sans"/>
                </a:endParaRPr>
              </a:p>
            </p:txBody>
          </p:sp>
          <p:sp>
            <p:nvSpPr>
              <p:cNvPr id="173" name="Google Shape;173;p7"/>
              <p:cNvSpPr txBox="1"/>
              <p:nvPr/>
            </p:nvSpPr>
            <p:spPr>
              <a:xfrm>
                <a:off x="4966058"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508</a:t>
                </a:r>
                <a:endParaRPr sz="1800">
                  <a:solidFill>
                    <a:srgbClr val="43A047"/>
                  </a:solidFill>
                  <a:latin typeface="Nunito Sans"/>
                  <a:ea typeface="Nunito Sans"/>
                  <a:cs typeface="Nunito Sans"/>
                  <a:sym typeface="Nunito Sans"/>
                </a:endParaRPr>
              </a:p>
            </p:txBody>
          </p:sp>
          <p:sp>
            <p:nvSpPr>
              <p:cNvPr id="174" name="Google Shape;174;p7"/>
              <p:cNvSpPr txBox="1"/>
              <p:nvPr/>
            </p:nvSpPr>
            <p:spPr>
              <a:xfrm>
                <a:off x="5844958"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510</a:t>
                </a:r>
                <a:endParaRPr sz="1800">
                  <a:solidFill>
                    <a:srgbClr val="43A047"/>
                  </a:solidFill>
                  <a:latin typeface="Nunito Sans"/>
                  <a:ea typeface="Nunito Sans"/>
                  <a:cs typeface="Nunito Sans"/>
                  <a:sym typeface="Nunito Sans"/>
                </a:endParaRPr>
              </a:p>
            </p:txBody>
          </p:sp>
          <p:sp>
            <p:nvSpPr>
              <p:cNvPr id="175" name="Google Shape;175;p7"/>
              <p:cNvSpPr txBox="1"/>
              <p:nvPr/>
            </p:nvSpPr>
            <p:spPr>
              <a:xfrm>
                <a:off x="6668833"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512</a:t>
                </a:r>
                <a:endParaRPr sz="1800">
                  <a:solidFill>
                    <a:srgbClr val="43A047"/>
                  </a:solidFill>
                  <a:latin typeface="Nunito Sans"/>
                  <a:ea typeface="Nunito Sans"/>
                  <a:cs typeface="Nunito Sans"/>
                  <a:sym typeface="Nunito Sans"/>
                </a:endParaRPr>
              </a:p>
            </p:txBody>
          </p:sp>
          <p:sp>
            <p:nvSpPr>
              <p:cNvPr id="176" name="Google Shape;176;p7"/>
              <p:cNvSpPr txBox="1"/>
              <p:nvPr/>
            </p:nvSpPr>
            <p:spPr>
              <a:xfrm>
                <a:off x="749270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514</a:t>
                </a:r>
                <a:endParaRPr sz="1800">
                  <a:solidFill>
                    <a:srgbClr val="43A047"/>
                  </a:solidFill>
                  <a:latin typeface="Nunito Sans"/>
                  <a:ea typeface="Nunito Sans"/>
                  <a:cs typeface="Nunito Sans"/>
                  <a:sym typeface="Nunito Sans"/>
                </a:endParaRPr>
              </a:p>
            </p:txBody>
          </p:sp>
          <p:sp>
            <p:nvSpPr>
              <p:cNvPr id="177" name="Google Shape;177;p7"/>
              <p:cNvSpPr txBox="1"/>
              <p:nvPr/>
            </p:nvSpPr>
            <p:spPr>
              <a:xfrm>
                <a:off x="837160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516</a:t>
                </a:r>
                <a:endParaRPr sz="1800">
                  <a:solidFill>
                    <a:srgbClr val="43A047"/>
                  </a:solidFill>
                  <a:latin typeface="Nunito Sans"/>
                  <a:ea typeface="Nunito Sans"/>
                  <a:cs typeface="Nunito Sans"/>
                  <a:sym typeface="Nunito Sans"/>
                </a:endParaRPr>
              </a:p>
            </p:txBody>
          </p:sp>
          <p:sp>
            <p:nvSpPr>
              <p:cNvPr id="178" name="Google Shape;178;p7"/>
              <p:cNvSpPr txBox="1"/>
              <p:nvPr/>
            </p:nvSpPr>
            <p:spPr>
              <a:xfrm>
                <a:off x="9250508"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518</a:t>
                </a:r>
                <a:endParaRPr sz="1800">
                  <a:solidFill>
                    <a:srgbClr val="43A047"/>
                  </a:solidFill>
                  <a:latin typeface="Nunito Sans"/>
                  <a:ea typeface="Nunito Sans"/>
                  <a:cs typeface="Nunito Sans"/>
                  <a:sym typeface="Nunito Sans"/>
                </a:endParaRPr>
              </a:p>
            </p:txBody>
          </p:sp>
        </p:gr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childTnLst>
                          </p:cTn>
                        </p:par>
                      </p:childTnLst>
                    </p:cTn>
                  </p:par>
                </p:childTnLst>
              </p:cTn>
              <p:nextCondLst>
                <p:cond evt="onClick" delay="0">
                  <p:tgtEl>
                    <p:spTgt spid="14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8"/>
          <p:cNvSpPr txBox="1"/>
          <p:nvPr/>
        </p:nvSpPr>
        <p:spPr>
          <a:xfrm>
            <a:off x="320300" y="1077150"/>
            <a:ext cx="11403300" cy="60013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800" b="1" dirty="0">
                <a:solidFill>
                  <a:srgbClr val="222222"/>
                </a:solidFill>
                <a:latin typeface="Century Gothic"/>
                <a:ea typeface="Century Gothic"/>
                <a:cs typeface="Century Gothic"/>
                <a:sym typeface="Century Gothic"/>
              </a:rPr>
              <a:t>Estimate the number that the arrow is pointing to.</a:t>
            </a:r>
            <a:endParaRPr sz="1800" b="1" dirty="0">
              <a:solidFill>
                <a:srgbClr val="222222"/>
              </a:solidFill>
              <a:latin typeface="Century Gothic"/>
              <a:ea typeface="Century Gothic"/>
              <a:cs typeface="Century Gothic"/>
              <a:sym typeface="Century Gothic"/>
            </a:endParaRPr>
          </a:p>
        </p:txBody>
      </p:sp>
      <p:sp>
        <p:nvSpPr>
          <p:cNvPr id="185" name="Google Shape;185;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86" name="Google Shape;186;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187" name="Google Shape;187;p8"/>
          <p:cNvGrpSpPr/>
          <p:nvPr/>
        </p:nvGrpSpPr>
        <p:grpSpPr>
          <a:xfrm>
            <a:off x="906864" y="3785738"/>
            <a:ext cx="9186046" cy="710664"/>
            <a:chOff x="-184160" y="2634211"/>
            <a:chExt cx="9512319" cy="840824"/>
          </a:xfrm>
        </p:grpSpPr>
        <p:pic>
          <p:nvPicPr>
            <p:cNvPr id="188" name="Google Shape;188;p8"/>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189" name="Google Shape;189;p8"/>
            <p:cNvSpPr txBox="1"/>
            <p:nvPr/>
          </p:nvSpPr>
          <p:spPr>
            <a:xfrm>
              <a:off x="-184160" y="2928850"/>
              <a:ext cx="673119" cy="54618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340</a:t>
              </a:r>
              <a:endParaRPr sz="1800">
                <a:solidFill>
                  <a:schemeClr val="dk1"/>
                </a:solidFill>
                <a:latin typeface="Nunito Sans"/>
                <a:ea typeface="Nunito Sans"/>
                <a:cs typeface="Nunito Sans"/>
                <a:sym typeface="Nunito Sans"/>
              </a:endParaRPr>
            </a:p>
          </p:txBody>
        </p:sp>
        <p:sp>
          <p:nvSpPr>
            <p:cNvPr id="190" name="Google Shape;190;p8"/>
            <p:cNvSpPr txBox="1"/>
            <p:nvPr/>
          </p:nvSpPr>
          <p:spPr>
            <a:xfrm>
              <a:off x="8655040" y="2928849"/>
              <a:ext cx="673119" cy="54618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640</a:t>
              </a:r>
              <a:endParaRPr sz="1800">
                <a:solidFill>
                  <a:schemeClr val="dk1"/>
                </a:solidFill>
                <a:latin typeface="Nunito Sans"/>
                <a:ea typeface="Nunito Sans"/>
                <a:cs typeface="Nunito Sans"/>
                <a:sym typeface="Nunito Sans"/>
              </a:endParaRPr>
            </a:p>
          </p:txBody>
        </p:sp>
      </p:grpSp>
      <p:grpSp>
        <p:nvGrpSpPr>
          <p:cNvPr id="191" name="Google Shape;191;p8"/>
          <p:cNvGrpSpPr/>
          <p:nvPr/>
        </p:nvGrpSpPr>
        <p:grpSpPr>
          <a:xfrm>
            <a:off x="906833" y="2215488"/>
            <a:ext cx="9186125" cy="710762"/>
            <a:chOff x="-184160" y="2634211"/>
            <a:chExt cx="9512400" cy="840939"/>
          </a:xfrm>
        </p:grpSpPr>
        <p:pic>
          <p:nvPicPr>
            <p:cNvPr id="192" name="Google Shape;192;p8"/>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193" name="Google Shape;193;p8"/>
            <p:cNvSpPr txBox="1"/>
            <p:nvPr/>
          </p:nvSpPr>
          <p:spPr>
            <a:xfrm>
              <a:off x="-184160" y="2928850"/>
              <a:ext cx="6732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700</a:t>
              </a:r>
              <a:endParaRPr sz="1800">
                <a:solidFill>
                  <a:schemeClr val="dk1"/>
                </a:solidFill>
                <a:latin typeface="Nunito Sans"/>
                <a:ea typeface="Nunito Sans"/>
                <a:cs typeface="Nunito Sans"/>
                <a:sym typeface="Nunito Sans"/>
              </a:endParaRPr>
            </a:p>
          </p:txBody>
        </p:sp>
        <p:sp>
          <p:nvSpPr>
            <p:cNvPr id="194" name="Google Shape;194;p8"/>
            <p:cNvSpPr txBox="1"/>
            <p:nvPr/>
          </p:nvSpPr>
          <p:spPr>
            <a:xfrm>
              <a:off x="8655040" y="2928849"/>
              <a:ext cx="6732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800</a:t>
              </a:r>
              <a:endParaRPr sz="1800">
                <a:solidFill>
                  <a:schemeClr val="dk1"/>
                </a:solidFill>
                <a:latin typeface="Nunito Sans"/>
                <a:ea typeface="Nunito Sans"/>
                <a:cs typeface="Nunito Sans"/>
                <a:sym typeface="Nunito Sans"/>
              </a:endParaRPr>
            </a:p>
          </p:txBody>
        </p:sp>
      </p:grpSp>
      <p:grpSp>
        <p:nvGrpSpPr>
          <p:cNvPr id="195" name="Google Shape;195;p8"/>
          <p:cNvGrpSpPr/>
          <p:nvPr/>
        </p:nvGrpSpPr>
        <p:grpSpPr>
          <a:xfrm>
            <a:off x="906827" y="5279238"/>
            <a:ext cx="9186125" cy="710762"/>
            <a:chOff x="-184160" y="2634211"/>
            <a:chExt cx="9512400" cy="840939"/>
          </a:xfrm>
        </p:grpSpPr>
        <p:pic>
          <p:nvPicPr>
            <p:cNvPr id="196" name="Google Shape;196;p8"/>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197" name="Google Shape;197;p8"/>
            <p:cNvSpPr txBox="1"/>
            <p:nvPr/>
          </p:nvSpPr>
          <p:spPr>
            <a:xfrm>
              <a:off x="-184160" y="2928850"/>
              <a:ext cx="6732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160</a:t>
              </a:r>
              <a:endParaRPr sz="1800">
                <a:solidFill>
                  <a:schemeClr val="dk1"/>
                </a:solidFill>
                <a:latin typeface="Nunito Sans"/>
                <a:ea typeface="Nunito Sans"/>
                <a:cs typeface="Nunito Sans"/>
                <a:sym typeface="Nunito Sans"/>
              </a:endParaRPr>
            </a:p>
          </p:txBody>
        </p:sp>
        <p:sp>
          <p:nvSpPr>
            <p:cNvPr id="198" name="Google Shape;198;p8"/>
            <p:cNvSpPr txBox="1"/>
            <p:nvPr/>
          </p:nvSpPr>
          <p:spPr>
            <a:xfrm>
              <a:off x="8655040" y="2928849"/>
              <a:ext cx="6732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180</a:t>
              </a:r>
              <a:endParaRPr sz="1800">
                <a:solidFill>
                  <a:schemeClr val="dk1"/>
                </a:solidFill>
                <a:latin typeface="Nunito Sans"/>
                <a:ea typeface="Nunito Sans"/>
                <a:cs typeface="Nunito Sans"/>
                <a:sym typeface="Nunito Sans"/>
              </a:endParaRPr>
            </a:p>
          </p:txBody>
        </p:sp>
      </p:grpSp>
      <p:sp>
        <p:nvSpPr>
          <p:cNvPr id="199" name="Google Shape;199;p8"/>
          <p:cNvSpPr/>
          <p:nvPr/>
        </p:nvSpPr>
        <p:spPr>
          <a:xfrm rot="5400000">
            <a:off x="7255709" y="1562094"/>
            <a:ext cx="801900" cy="504900"/>
          </a:xfrm>
          <a:prstGeom prst="rightArrow">
            <a:avLst>
              <a:gd name="adj1" fmla="val 50000"/>
              <a:gd name="adj2" fmla="val 50000"/>
            </a:avLst>
          </a:prstGeom>
          <a:solidFill>
            <a:srgbClr val="CCD4F4"/>
          </a:solidFill>
          <a:ln w="12700" cap="flat" cmpd="sng">
            <a:solidFill>
              <a:srgbClr val="2222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3A047"/>
              </a:solidFill>
              <a:latin typeface="Calibri"/>
              <a:ea typeface="Calibri"/>
              <a:cs typeface="Calibri"/>
              <a:sym typeface="Calibri"/>
            </a:endParaRPr>
          </a:p>
        </p:txBody>
      </p:sp>
      <p:sp>
        <p:nvSpPr>
          <p:cNvPr id="200" name="Google Shape;200;p8"/>
          <p:cNvSpPr/>
          <p:nvPr/>
        </p:nvSpPr>
        <p:spPr>
          <a:xfrm rot="5400000">
            <a:off x="2981084" y="3132344"/>
            <a:ext cx="801900" cy="504900"/>
          </a:xfrm>
          <a:prstGeom prst="rightArrow">
            <a:avLst>
              <a:gd name="adj1" fmla="val 50000"/>
              <a:gd name="adj2" fmla="val 50000"/>
            </a:avLst>
          </a:prstGeom>
          <a:solidFill>
            <a:srgbClr val="CCD4F4"/>
          </a:solidFill>
          <a:ln w="12700" cap="flat" cmpd="sng">
            <a:solidFill>
              <a:srgbClr val="2222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3A047"/>
              </a:solidFill>
              <a:latin typeface="Calibri"/>
              <a:ea typeface="Calibri"/>
              <a:cs typeface="Calibri"/>
              <a:sym typeface="Calibri"/>
            </a:endParaRPr>
          </a:p>
        </p:txBody>
      </p:sp>
      <p:sp>
        <p:nvSpPr>
          <p:cNvPr id="201" name="Google Shape;201;p8"/>
          <p:cNvSpPr/>
          <p:nvPr/>
        </p:nvSpPr>
        <p:spPr>
          <a:xfrm rot="5400000">
            <a:off x="5541284" y="4625844"/>
            <a:ext cx="801900" cy="504900"/>
          </a:xfrm>
          <a:prstGeom prst="rightArrow">
            <a:avLst>
              <a:gd name="adj1" fmla="val 50000"/>
              <a:gd name="adj2" fmla="val 50000"/>
            </a:avLst>
          </a:prstGeom>
          <a:solidFill>
            <a:srgbClr val="CCD4F4"/>
          </a:solidFill>
          <a:ln w="12700" cap="flat" cmpd="sng">
            <a:solidFill>
              <a:srgbClr val="2222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3A047"/>
              </a:solidFill>
              <a:latin typeface="Calibri"/>
              <a:ea typeface="Calibri"/>
              <a:cs typeface="Calibri"/>
              <a:sym typeface="Calibri"/>
            </a:endParaRPr>
          </a:p>
        </p:txBody>
      </p:sp>
      <p:grpSp>
        <p:nvGrpSpPr>
          <p:cNvPr id="202" name="Google Shape;202;p8"/>
          <p:cNvGrpSpPr/>
          <p:nvPr/>
        </p:nvGrpSpPr>
        <p:grpSpPr>
          <a:xfrm>
            <a:off x="1747271" y="2140125"/>
            <a:ext cx="7505250" cy="3849879"/>
            <a:chOff x="1747271" y="2140125"/>
            <a:chExt cx="7505250" cy="3849879"/>
          </a:xfrm>
        </p:grpSpPr>
        <p:grpSp>
          <p:nvGrpSpPr>
            <p:cNvPr id="203" name="Google Shape;203;p8"/>
            <p:cNvGrpSpPr/>
            <p:nvPr/>
          </p:nvGrpSpPr>
          <p:grpSpPr>
            <a:xfrm>
              <a:off x="1747271" y="2459654"/>
              <a:ext cx="7505250" cy="466600"/>
              <a:chOff x="2395358" y="2757929"/>
              <a:chExt cx="7505250" cy="466600"/>
            </a:xfrm>
          </p:grpSpPr>
          <p:sp>
            <p:nvSpPr>
              <p:cNvPr id="204" name="Google Shape;204;p8"/>
              <p:cNvSpPr txBox="1"/>
              <p:nvPr/>
            </p:nvSpPr>
            <p:spPr>
              <a:xfrm>
                <a:off x="239535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710</a:t>
                </a:r>
                <a:endParaRPr sz="1800">
                  <a:solidFill>
                    <a:srgbClr val="43A047"/>
                  </a:solidFill>
                  <a:latin typeface="Nunito Sans"/>
                  <a:ea typeface="Nunito Sans"/>
                  <a:cs typeface="Nunito Sans"/>
                  <a:sym typeface="Nunito Sans"/>
                </a:endParaRPr>
              </a:p>
            </p:txBody>
          </p:sp>
          <p:sp>
            <p:nvSpPr>
              <p:cNvPr id="205" name="Google Shape;205;p8"/>
              <p:cNvSpPr txBox="1"/>
              <p:nvPr/>
            </p:nvSpPr>
            <p:spPr>
              <a:xfrm>
                <a:off x="3263283"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720</a:t>
                </a:r>
                <a:endParaRPr sz="1800">
                  <a:solidFill>
                    <a:srgbClr val="43A047"/>
                  </a:solidFill>
                  <a:latin typeface="Nunito Sans"/>
                  <a:ea typeface="Nunito Sans"/>
                  <a:cs typeface="Nunito Sans"/>
                  <a:sym typeface="Nunito Sans"/>
                </a:endParaRPr>
              </a:p>
            </p:txBody>
          </p:sp>
          <p:sp>
            <p:nvSpPr>
              <p:cNvPr id="206" name="Google Shape;206;p8"/>
              <p:cNvSpPr txBox="1"/>
              <p:nvPr/>
            </p:nvSpPr>
            <p:spPr>
              <a:xfrm>
                <a:off x="408715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730</a:t>
                </a:r>
                <a:endParaRPr sz="1800">
                  <a:solidFill>
                    <a:srgbClr val="43A047"/>
                  </a:solidFill>
                  <a:latin typeface="Nunito Sans"/>
                  <a:ea typeface="Nunito Sans"/>
                  <a:cs typeface="Nunito Sans"/>
                  <a:sym typeface="Nunito Sans"/>
                </a:endParaRPr>
              </a:p>
            </p:txBody>
          </p:sp>
          <p:sp>
            <p:nvSpPr>
              <p:cNvPr id="207" name="Google Shape;207;p8"/>
              <p:cNvSpPr txBox="1"/>
              <p:nvPr/>
            </p:nvSpPr>
            <p:spPr>
              <a:xfrm>
                <a:off x="4966058"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740</a:t>
                </a:r>
                <a:endParaRPr sz="1800">
                  <a:solidFill>
                    <a:srgbClr val="43A047"/>
                  </a:solidFill>
                  <a:latin typeface="Nunito Sans"/>
                  <a:ea typeface="Nunito Sans"/>
                  <a:cs typeface="Nunito Sans"/>
                  <a:sym typeface="Nunito Sans"/>
                </a:endParaRPr>
              </a:p>
            </p:txBody>
          </p:sp>
          <p:sp>
            <p:nvSpPr>
              <p:cNvPr id="208" name="Google Shape;208;p8"/>
              <p:cNvSpPr txBox="1"/>
              <p:nvPr/>
            </p:nvSpPr>
            <p:spPr>
              <a:xfrm>
                <a:off x="5844958"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750</a:t>
                </a:r>
                <a:endParaRPr sz="1800">
                  <a:solidFill>
                    <a:srgbClr val="43A047"/>
                  </a:solidFill>
                  <a:latin typeface="Nunito Sans"/>
                  <a:ea typeface="Nunito Sans"/>
                  <a:cs typeface="Nunito Sans"/>
                  <a:sym typeface="Nunito Sans"/>
                </a:endParaRPr>
              </a:p>
            </p:txBody>
          </p:sp>
          <p:sp>
            <p:nvSpPr>
              <p:cNvPr id="209" name="Google Shape;209;p8"/>
              <p:cNvSpPr txBox="1"/>
              <p:nvPr/>
            </p:nvSpPr>
            <p:spPr>
              <a:xfrm>
                <a:off x="6668833"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760</a:t>
                </a:r>
                <a:endParaRPr sz="1800">
                  <a:solidFill>
                    <a:srgbClr val="43A047"/>
                  </a:solidFill>
                  <a:latin typeface="Nunito Sans"/>
                  <a:ea typeface="Nunito Sans"/>
                  <a:cs typeface="Nunito Sans"/>
                  <a:sym typeface="Nunito Sans"/>
                </a:endParaRPr>
              </a:p>
            </p:txBody>
          </p:sp>
          <p:sp>
            <p:nvSpPr>
              <p:cNvPr id="210" name="Google Shape;210;p8"/>
              <p:cNvSpPr txBox="1"/>
              <p:nvPr/>
            </p:nvSpPr>
            <p:spPr>
              <a:xfrm>
                <a:off x="749270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770</a:t>
                </a:r>
                <a:endParaRPr sz="1800">
                  <a:solidFill>
                    <a:srgbClr val="43A047"/>
                  </a:solidFill>
                  <a:latin typeface="Nunito Sans"/>
                  <a:ea typeface="Nunito Sans"/>
                  <a:cs typeface="Nunito Sans"/>
                  <a:sym typeface="Nunito Sans"/>
                </a:endParaRPr>
              </a:p>
            </p:txBody>
          </p:sp>
          <p:sp>
            <p:nvSpPr>
              <p:cNvPr id="211" name="Google Shape;211;p8"/>
              <p:cNvSpPr txBox="1"/>
              <p:nvPr/>
            </p:nvSpPr>
            <p:spPr>
              <a:xfrm>
                <a:off x="837160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780</a:t>
                </a:r>
                <a:endParaRPr sz="1800">
                  <a:solidFill>
                    <a:srgbClr val="43A047"/>
                  </a:solidFill>
                  <a:latin typeface="Nunito Sans"/>
                  <a:ea typeface="Nunito Sans"/>
                  <a:cs typeface="Nunito Sans"/>
                  <a:sym typeface="Nunito Sans"/>
                </a:endParaRPr>
              </a:p>
            </p:txBody>
          </p:sp>
          <p:sp>
            <p:nvSpPr>
              <p:cNvPr id="212" name="Google Shape;212;p8"/>
              <p:cNvSpPr txBox="1"/>
              <p:nvPr/>
            </p:nvSpPr>
            <p:spPr>
              <a:xfrm>
                <a:off x="9250508"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dirty="0">
                    <a:solidFill>
                      <a:srgbClr val="43A047"/>
                    </a:solidFill>
                    <a:latin typeface="Nunito Sans"/>
                    <a:ea typeface="Nunito Sans"/>
                    <a:cs typeface="Nunito Sans"/>
                    <a:sym typeface="Nunito Sans"/>
                  </a:rPr>
                  <a:t>790</a:t>
                </a:r>
                <a:endParaRPr sz="1800" dirty="0">
                  <a:solidFill>
                    <a:srgbClr val="43A047"/>
                  </a:solidFill>
                  <a:latin typeface="Nunito Sans"/>
                  <a:ea typeface="Nunito Sans"/>
                  <a:cs typeface="Nunito Sans"/>
                  <a:sym typeface="Nunito Sans"/>
                </a:endParaRPr>
              </a:p>
            </p:txBody>
          </p:sp>
        </p:grpSp>
        <p:grpSp>
          <p:nvGrpSpPr>
            <p:cNvPr id="213" name="Google Shape;213;p8"/>
            <p:cNvGrpSpPr/>
            <p:nvPr/>
          </p:nvGrpSpPr>
          <p:grpSpPr>
            <a:xfrm>
              <a:off x="1747271" y="4010754"/>
              <a:ext cx="7505250" cy="466600"/>
              <a:chOff x="2395358" y="2757929"/>
              <a:chExt cx="7505250" cy="466600"/>
            </a:xfrm>
          </p:grpSpPr>
          <p:sp>
            <p:nvSpPr>
              <p:cNvPr id="214" name="Google Shape;214;p8"/>
              <p:cNvSpPr txBox="1"/>
              <p:nvPr/>
            </p:nvSpPr>
            <p:spPr>
              <a:xfrm>
                <a:off x="239535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350</a:t>
                </a:r>
                <a:endParaRPr sz="1800">
                  <a:solidFill>
                    <a:srgbClr val="43A047"/>
                  </a:solidFill>
                  <a:latin typeface="Nunito Sans"/>
                  <a:ea typeface="Nunito Sans"/>
                  <a:cs typeface="Nunito Sans"/>
                  <a:sym typeface="Nunito Sans"/>
                </a:endParaRPr>
              </a:p>
            </p:txBody>
          </p:sp>
          <p:sp>
            <p:nvSpPr>
              <p:cNvPr id="215" name="Google Shape;215;p8"/>
              <p:cNvSpPr txBox="1"/>
              <p:nvPr/>
            </p:nvSpPr>
            <p:spPr>
              <a:xfrm>
                <a:off x="3263283"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360</a:t>
                </a:r>
                <a:endParaRPr sz="1800">
                  <a:solidFill>
                    <a:srgbClr val="43A047"/>
                  </a:solidFill>
                  <a:latin typeface="Nunito Sans"/>
                  <a:ea typeface="Nunito Sans"/>
                  <a:cs typeface="Nunito Sans"/>
                  <a:sym typeface="Nunito Sans"/>
                </a:endParaRPr>
              </a:p>
            </p:txBody>
          </p:sp>
          <p:sp>
            <p:nvSpPr>
              <p:cNvPr id="216" name="Google Shape;216;p8"/>
              <p:cNvSpPr txBox="1"/>
              <p:nvPr/>
            </p:nvSpPr>
            <p:spPr>
              <a:xfrm>
                <a:off x="408715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370</a:t>
                </a:r>
                <a:endParaRPr sz="1800">
                  <a:solidFill>
                    <a:srgbClr val="43A047"/>
                  </a:solidFill>
                  <a:latin typeface="Nunito Sans"/>
                  <a:ea typeface="Nunito Sans"/>
                  <a:cs typeface="Nunito Sans"/>
                  <a:sym typeface="Nunito Sans"/>
                </a:endParaRPr>
              </a:p>
            </p:txBody>
          </p:sp>
          <p:sp>
            <p:nvSpPr>
              <p:cNvPr id="217" name="Google Shape;217;p8"/>
              <p:cNvSpPr txBox="1"/>
              <p:nvPr/>
            </p:nvSpPr>
            <p:spPr>
              <a:xfrm>
                <a:off x="4966058"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380</a:t>
                </a:r>
                <a:endParaRPr sz="1800">
                  <a:solidFill>
                    <a:srgbClr val="43A047"/>
                  </a:solidFill>
                  <a:latin typeface="Nunito Sans"/>
                  <a:ea typeface="Nunito Sans"/>
                  <a:cs typeface="Nunito Sans"/>
                  <a:sym typeface="Nunito Sans"/>
                </a:endParaRPr>
              </a:p>
            </p:txBody>
          </p:sp>
          <p:sp>
            <p:nvSpPr>
              <p:cNvPr id="218" name="Google Shape;218;p8"/>
              <p:cNvSpPr txBox="1"/>
              <p:nvPr/>
            </p:nvSpPr>
            <p:spPr>
              <a:xfrm>
                <a:off x="5844958"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390</a:t>
                </a:r>
                <a:endParaRPr sz="1800">
                  <a:solidFill>
                    <a:srgbClr val="43A047"/>
                  </a:solidFill>
                  <a:latin typeface="Nunito Sans"/>
                  <a:ea typeface="Nunito Sans"/>
                  <a:cs typeface="Nunito Sans"/>
                  <a:sym typeface="Nunito Sans"/>
                </a:endParaRPr>
              </a:p>
            </p:txBody>
          </p:sp>
          <p:sp>
            <p:nvSpPr>
              <p:cNvPr id="219" name="Google Shape;219;p8"/>
              <p:cNvSpPr txBox="1"/>
              <p:nvPr/>
            </p:nvSpPr>
            <p:spPr>
              <a:xfrm>
                <a:off x="6668833"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400</a:t>
                </a:r>
                <a:endParaRPr sz="1800">
                  <a:solidFill>
                    <a:srgbClr val="43A047"/>
                  </a:solidFill>
                  <a:latin typeface="Nunito Sans"/>
                  <a:ea typeface="Nunito Sans"/>
                  <a:cs typeface="Nunito Sans"/>
                  <a:sym typeface="Nunito Sans"/>
                </a:endParaRPr>
              </a:p>
            </p:txBody>
          </p:sp>
          <p:sp>
            <p:nvSpPr>
              <p:cNvPr id="220" name="Google Shape;220;p8"/>
              <p:cNvSpPr txBox="1"/>
              <p:nvPr/>
            </p:nvSpPr>
            <p:spPr>
              <a:xfrm>
                <a:off x="749270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410</a:t>
                </a:r>
                <a:endParaRPr sz="1800">
                  <a:solidFill>
                    <a:srgbClr val="43A047"/>
                  </a:solidFill>
                  <a:latin typeface="Nunito Sans"/>
                  <a:ea typeface="Nunito Sans"/>
                  <a:cs typeface="Nunito Sans"/>
                  <a:sym typeface="Nunito Sans"/>
                </a:endParaRPr>
              </a:p>
            </p:txBody>
          </p:sp>
          <p:sp>
            <p:nvSpPr>
              <p:cNvPr id="221" name="Google Shape;221;p8"/>
              <p:cNvSpPr txBox="1"/>
              <p:nvPr/>
            </p:nvSpPr>
            <p:spPr>
              <a:xfrm>
                <a:off x="837160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420</a:t>
                </a:r>
                <a:endParaRPr sz="1800">
                  <a:solidFill>
                    <a:srgbClr val="43A047"/>
                  </a:solidFill>
                  <a:latin typeface="Nunito Sans"/>
                  <a:ea typeface="Nunito Sans"/>
                  <a:cs typeface="Nunito Sans"/>
                  <a:sym typeface="Nunito Sans"/>
                </a:endParaRPr>
              </a:p>
            </p:txBody>
          </p:sp>
          <p:sp>
            <p:nvSpPr>
              <p:cNvPr id="222" name="Google Shape;222;p8"/>
              <p:cNvSpPr txBox="1"/>
              <p:nvPr/>
            </p:nvSpPr>
            <p:spPr>
              <a:xfrm>
                <a:off x="9250508"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430</a:t>
                </a:r>
                <a:endParaRPr sz="1800">
                  <a:solidFill>
                    <a:srgbClr val="43A047"/>
                  </a:solidFill>
                  <a:latin typeface="Nunito Sans"/>
                  <a:ea typeface="Nunito Sans"/>
                  <a:cs typeface="Nunito Sans"/>
                  <a:sym typeface="Nunito Sans"/>
                </a:endParaRPr>
              </a:p>
            </p:txBody>
          </p:sp>
        </p:grpSp>
        <p:grpSp>
          <p:nvGrpSpPr>
            <p:cNvPr id="223" name="Google Shape;223;p8"/>
            <p:cNvGrpSpPr/>
            <p:nvPr/>
          </p:nvGrpSpPr>
          <p:grpSpPr>
            <a:xfrm>
              <a:off x="1747271" y="5523404"/>
              <a:ext cx="7505250" cy="466600"/>
              <a:chOff x="2395358" y="2757929"/>
              <a:chExt cx="7505250" cy="466600"/>
            </a:xfrm>
          </p:grpSpPr>
          <p:sp>
            <p:nvSpPr>
              <p:cNvPr id="224" name="Google Shape;224;p8"/>
              <p:cNvSpPr txBox="1"/>
              <p:nvPr/>
            </p:nvSpPr>
            <p:spPr>
              <a:xfrm>
                <a:off x="239535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162</a:t>
                </a:r>
                <a:endParaRPr sz="1800">
                  <a:solidFill>
                    <a:srgbClr val="43A047"/>
                  </a:solidFill>
                  <a:latin typeface="Nunito Sans"/>
                  <a:ea typeface="Nunito Sans"/>
                  <a:cs typeface="Nunito Sans"/>
                  <a:sym typeface="Nunito Sans"/>
                </a:endParaRPr>
              </a:p>
            </p:txBody>
          </p:sp>
          <p:sp>
            <p:nvSpPr>
              <p:cNvPr id="225" name="Google Shape;225;p8"/>
              <p:cNvSpPr txBox="1"/>
              <p:nvPr/>
            </p:nvSpPr>
            <p:spPr>
              <a:xfrm>
                <a:off x="3263283"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164</a:t>
                </a:r>
                <a:endParaRPr sz="1800">
                  <a:solidFill>
                    <a:srgbClr val="43A047"/>
                  </a:solidFill>
                  <a:latin typeface="Nunito Sans"/>
                  <a:ea typeface="Nunito Sans"/>
                  <a:cs typeface="Nunito Sans"/>
                  <a:sym typeface="Nunito Sans"/>
                </a:endParaRPr>
              </a:p>
            </p:txBody>
          </p:sp>
          <p:sp>
            <p:nvSpPr>
              <p:cNvPr id="226" name="Google Shape;226;p8"/>
              <p:cNvSpPr txBox="1"/>
              <p:nvPr/>
            </p:nvSpPr>
            <p:spPr>
              <a:xfrm>
                <a:off x="408715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166</a:t>
                </a:r>
                <a:endParaRPr sz="1800">
                  <a:solidFill>
                    <a:srgbClr val="43A047"/>
                  </a:solidFill>
                  <a:latin typeface="Nunito Sans"/>
                  <a:ea typeface="Nunito Sans"/>
                  <a:cs typeface="Nunito Sans"/>
                  <a:sym typeface="Nunito Sans"/>
                </a:endParaRPr>
              </a:p>
            </p:txBody>
          </p:sp>
          <p:sp>
            <p:nvSpPr>
              <p:cNvPr id="227" name="Google Shape;227;p8"/>
              <p:cNvSpPr txBox="1"/>
              <p:nvPr/>
            </p:nvSpPr>
            <p:spPr>
              <a:xfrm>
                <a:off x="4966058"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168</a:t>
                </a:r>
                <a:endParaRPr sz="1800">
                  <a:solidFill>
                    <a:srgbClr val="43A047"/>
                  </a:solidFill>
                  <a:latin typeface="Nunito Sans"/>
                  <a:ea typeface="Nunito Sans"/>
                  <a:cs typeface="Nunito Sans"/>
                  <a:sym typeface="Nunito Sans"/>
                </a:endParaRPr>
              </a:p>
            </p:txBody>
          </p:sp>
          <p:sp>
            <p:nvSpPr>
              <p:cNvPr id="228" name="Google Shape;228;p8"/>
              <p:cNvSpPr txBox="1"/>
              <p:nvPr/>
            </p:nvSpPr>
            <p:spPr>
              <a:xfrm>
                <a:off x="5844958"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170</a:t>
                </a:r>
                <a:endParaRPr sz="1800">
                  <a:solidFill>
                    <a:srgbClr val="43A047"/>
                  </a:solidFill>
                  <a:latin typeface="Nunito Sans"/>
                  <a:ea typeface="Nunito Sans"/>
                  <a:cs typeface="Nunito Sans"/>
                  <a:sym typeface="Nunito Sans"/>
                </a:endParaRPr>
              </a:p>
            </p:txBody>
          </p:sp>
          <p:sp>
            <p:nvSpPr>
              <p:cNvPr id="229" name="Google Shape;229;p8"/>
              <p:cNvSpPr txBox="1"/>
              <p:nvPr/>
            </p:nvSpPr>
            <p:spPr>
              <a:xfrm>
                <a:off x="6668833"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172</a:t>
                </a:r>
                <a:endParaRPr sz="1800">
                  <a:solidFill>
                    <a:srgbClr val="43A047"/>
                  </a:solidFill>
                  <a:latin typeface="Nunito Sans"/>
                  <a:ea typeface="Nunito Sans"/>
                  <a:cs typeface="Nunito Sans"/>
                  <a:sym typeface="Nunito Sans"/>
                </a:endParaRPr>
              </a:p>
            </p:txBody>
          </p:sp>
          <p:sp>
            <p:nvSpPr>
              <p:cNvPr id="230" name="Google Shape;230;p8"/>
              <p:cNvSpPr txBox="1"/>
              <p:nvPr/>
            </p:nvSpPr>
            <p:spPr>
              <a:xfrm>
                <a:off x="749270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174</a:t>
                </a:r>
                <a:endParaRPr sz="1800">
                  <a:solidFill>
                    <a:srgbClr val="43A047"/>
                  </a:solidFill>
                  <a:latin typeface="Nunito Sans"/>
                  <a:ea typeface="Nunito Sans"/>
                  <a:cs typeface="Nunito Sans"/>
                  <a:sym typeface="Nunito Sans"/>
                </a:endParaRPr>
              </a:p>
            </p:txBody>
          </p:sp>
          <p:sp>
            <p:nvSpPr>
              <p:cNvPr id="231" name="Google Shape;231;p8"/>
              <p:cNvSpPr txBox="1"/>
              <p:nvPr/>
            </p:nvSpPr>
            <p:spPr>
              <a:xfrm>
                <a:off x="8371608" y="27579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176</a:t>
                </a:r>
                <a:endParaRPr sz="1800">
                  <a:solidFill>
                    <a:srgbClr val="43A047"/>
                  </a:solidFill>
                  <a:latin typeface="Nunito Sans"/>
                  <a:ea typeface="Nunito Sans"/>
                  <a:cs typeface="Nunito Sans"/>
                  <a:sym typeface="Nunito Sans"/>
                </a:endParaRPr>
              </a:p>
            </p:txBody>
          </p:sp>
          <p:sp>
            <p:nvSpPr>
              <p:cNvPr id="232" name="Google Shape;232;p8"/>
              <p:cNvSpPr txBox="1"/>
              <p:nvPr/>
            </p:nvSpPr>
            <p:spPr>
              <a:xfrm>
                <a:off x="9250508" y="2762829"/>
                <a:ext cx="6501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178</a:t>
                </a:r>
                <a:endParaRPr sz="1800">
                  <a:solidFill>
                    <a:srgbClr val="43A047"/>
                  </a:solidFill>
                  <a:latin typeface="Nunito Sans"/>
                  <a:ea typeface="Nunito Sans"/>
                  <a:cs typeface="Nunito Sans"/>
                  <a:sym typeface="Nunito Sans"/>
                </a:endParaRPr>
              </a:p>
            </p:txBody>
          </p:sp>
        </p:grpSp>
        <p:sp>
          <p:nvSpPr>
            <p:cNvPr id="233" name="Google Shape;233;p8"/>
            <p:cNvSpPr txBox="1"/>
            <p:nvPr/>
          </p:nvSpPr>
          <p:spPr>
            <a:xfrm>
              <a:off x="7370450" y="2140125"/>
              <a:ext cx="5724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rgbClr val="43A047"/>
                  </a:solidFill>
                  <a:latin typeface="Century Gothic"/>
                  <a:ea typeface="Century Gothic"/>
                  <a:cs typeface="Century Gothic"/>
                  <a:sym typeface="Century Gothic"/>
                </a:rPr>
                <a:t>775</a:t>
              </a:r>
              <a:endParaRPr sz="1800" b="1">
                <a:solidFill>
                  <a:srgbClr val="43A047"/>
                </a:solidFill>
                <a:latin typeface="Century Gothic"/>
                <a:ea typeface="Century Gothic"/>
                <a:cs typeface="Century Gothic"/>
                <a:sym typeface="Century Gothic"/>
              </a:endParaRPr>
            </a:p>
          </p:txBody>
        </p:sp>
        <p:sp>
          <p:nvSpPr>
            <p:cNvPr id="234" name="Google Shape;234;p8"/>
            <p:cNvSpPr txBox="1"/>
            <p:nvPr/>
          </p:nvSpPr>
          <p:spPr>
            <a:xfrm>
              <a:off x="5656025" y="5175800"/>
              <a:ext cx="5724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dirty="0">
                  <a:solidFill>
                    <a:srgbClr val="43A047"/>
                  </a:solidFill>
                  <a:latin typeface="Century Gothic"/>
                  <a:ea typeface="Century Gothic"/>
                  <a:cs typeface="Century Gothic"/>
                  <a:sym typeface="Century Gothic"/>
                </a:rPr>
                <a:t>171</a:t>
              </a:r>
              <a:endParaRPr sz="1800" b="1" dirty="0">
                <a:solidFill>
                  <a:srgbClr val="43A047"/>
                </a:solidFill>
                <a:latin typeface="Century Gothic"/>
                <a:ea typeface="Century Gothic"/>
                <a:cs typeface="Century Gothic"/>
                <a:sym typeface="Century Gothic"/>
              </a:endParaRPr>
            </a:p>
          </p:txBody>
        </p:sp>
        <p:sp>
          <p:nvSpPr>
            <p:cNvPr id="235" name="Google Shape;235;p8"/>
            <p:cNvSpPr txBox="1"/>
            <p:nvPr/>
          </p:nvSpPr>
          <p:spPr>
            <a:xfrm>
              <a:off x="3095825" y="3695900"/>
              <a:ext cx="5724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rgbClr val="43A047"/>
                  </a:solidFill>
                  <a:latin typeface="Century Gothic"/>
                  <a:ea typeface="Century Gothic"/>
                  <a:cs typeface="Century Gothic"/>
                  <a:sym typeface="Century Gothic"/>
                </a:rPr>
                <a:t>365</a:t>
              </a:r>
              <a:endParaRPr sz="1800" b="1">
                <a:solidFill>
                  <a:srgbClr val="43A047"/>
                </a:solidFill>
                <a:latin typeface="Century Gothic"/>
                <a:ea typeface="Century Gothic"/>
                <a:cs typeface="Century Gothic"/>
                <a:sym typeface="Century Gothic"/>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500"/>
                                        <p:tgtEl>
                                          <p:spTgt spid="202"/>
                                        </p:tgtEl>
                                      </p:cBhvr>
                                    </p:animEffect>
                                  </p:childTnLst>
                                </p:cTn>
                              </p:par>
                            </p:childTnLst>
                          </p:cTn>
                        </p:par>
                      </p:childTnLst>
                    </p:cTn>
                  </p:par>
                </p:childTnLst>
              </p:cTn>
              <p:nextCondLst>
                <p:cond evt="onClick" delay="0">
                  <p:tgtEl>
                    <p:spTgt spid="18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A picture containing text, antenna&#10;&#10;Description automatically generated">
            <a:extLst>
              <a:ext uri="{FF2B5EF4-FFF2-40B4-BE49-F238E27FC236}">
                <a16:creationId xmlns:a16="http://schemas.microsoft.com/office/drawing/2014/main" id="{155385FF-D7E4-AB47-830D-527EE2AF0A5D}"/>
              </a:ext>
            </a:extLst>
          </p:cNvPr>
          <p:cNvPicPr>
            <a:picLocks noChangeAspect="1"/>
          </p:cNvPicPr>
          <p:nvPr/>
        </p:nvPicPr>
        <p:blipFill>
          <a:blip r:embed="rId3"/>
          <a:stretch>
            <a:fillRect/>
          </a:stretch>
        </p:blipFill>
        <p:spPr>
          <a:xfrm>
            <a:off x="263524" y="1077157"/>
            <a:ext cx="6540500" cy="280670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2749</Words>
  <Application>Microsoft Macintosh PowerPoint</Application>
  <PresentationFormat>Widescreen</PresentationFormat>
  <Paragraphs>314</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Nunito Sans</vt:lpstr>
      <vt:lpstr>Century Gothic</vt:lpstr>
      <vt:lpstr>Calibri</vt:lpstr>
      <vt:lpstr>Titles</vt:lpstr>
      <vt:lpstr>Office Theme</vt:lpstr>
      <vt:lpstr>PowerPoint Presentation</vt:lpstr>
      <vt:lpstr>PowerPoint Presentation</vt:lpstr>
      <vt:lpstr>PowerPoint Presentation</vt:lpstr>
      <vt:lpstr>PowerPoint Presentation</vt:lpstr>
      <vt:lpstr>To estimate the position of a number on a number 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Estimate numbers on a number line to 100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cp:revision>
  <dcterms:created xsi:type="dcterms:W3CDTF">2022-06-30T10:03:35Z</dcterms:created>
  <dcterms:modified xsi:type="dcterms:W3CDTF">2022-09-16T13:32:48Z</dcterms:modified>
</cp:coreProperties>
</file>