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bNnUL145y2StjE02O+gsniee+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295921-8B7B-4755-A9D0-80663875C5A9}">
  <a:tblStyle styleId="{6B295921-8B7B-4755-A9D0-80663875C5A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E0F8980-776F-4364-B87F-8F79C34E6BC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82721"/>
  </p:normalViewPr>
  <p:slideViewPr>
    <p:cSldViewPr snapToGrid="0" snapToObjects="1">
      <p:cViewPr varScale="1">
        <p:scale>
          <a:sx n="100" d="100"/>
          <a:sy n="100" d="100"/>
        </p:scale>
        <p:origin x="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cards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do the words say? </a:t>
            </a:r>
            <a:r>
              <a:rPr lang="en-GB" dirty="0"/>
              <a:t>W</a:t>
            </a:r>
            <a:r>
              <a:rPr lang="en-GB" sz="1200" b="0" i="0" u="none" strike="noStrike" dirty="0">
                <a:solidFill>
                  <a:schemeClr val="dk1"/>
                </a:solidFill>
                <a:latin typeface="Calibri"/>
                <a:ea typeface="Calibri"/>
                <a:cs typeface="Calibri"/>
                <a:sym typeface="Calibri"/>
              </a:rPr>
              <a:t>hich numbers beg</a:t>
            </a:r>
            <a:r>
              <a:rPr lang="en-GB" dirty="0"/>
              <a:t>in with f? Which number starts with z? Does the greatest number always have the most letters in the word? Does the smallest number always have the fewest letters in the word?</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a:t>
            </a:r>
            <a:r>
              <a:rPr lang="en-GB" sz="1200" b="0" i="0" u="none" strike="noStrike" dirty="0">
                <a:solidFill>
                  <a:schemeClr val="dk1"/>
                </a:solidFill>
                <a:latin typeface="Calibri"/>
                <a:ea typeface="Calibri"/>
                <a:cs typeface="Calibri"/>
                <a:sym typeface="Calibri"/>
              </a:rPr>
              <a:t> may struggle to associate the sound of the word</a:t>
            </a:r>
            <a:r>
              <a:rPr lang="en-GB" dirty="0"/>
              <a:t> </a:t>
            </a:r>
            <a:r>
              <a:rPr lang="en-GB" sz="1200" b="0" i="0" u="none" strike="noStrike" dirty="0">
                <a:solidFill>
                  <a:schemeClr val="dk1"/>
                </a:solidFill>
                <a:latin typeface="Calibri"/>
                <a:ea typeface="Calibri"/>
                <a:cs typeface="Calibri"/>
                <a:sym typeface="Calibri"/>
              </a:rPr>
              <a:t>eight with the spelling. In contrast, they may find six easier</a:t>
            </a:r>
            <a:r>
              <a:rPr lang="en-GB" dirty="0"/>
              <a:t> </a:t>
            </a:r>
            <a:r>
              <a:rPr lang="en-GB" sz="1200" b="0" i="0" u="none" strike="noStrike" dirty="0">
                <a:solidFill>
                  <a:schemeClr val="dk1"/>
                </a:solidFill>
                <a:latin typeface="Calibri"/>
                <a:ea typeface="Calibri"/>
                <a:cs typeface="Calibri"/>
                <a:sym typeface="Calibri"/>
              </a:rPr>
              <a:t>due to it starting with the “</a:t>
            </a:r>
            <a:r>
              <a:rPr lang="en-GB" sz="1200" b="0" i="0" u="none" strike="noStrike" dirty="0" err="1">
                <a:solidFill>
                  <a:schemeClr val="dk1"/>
                </a:solidFill>
                <a:latin typeface="Calibri"/>
                <a:ea typeface="Calibri"/>
                <a:cs typeface="Calibri"/>
                <a:sym typeface="Calibri"/>
              </a:rPr>
              <a:t>ssss</a:t>
            </a:r>
            <a:r>
              <a:rPr lang="en-GB" sz="1200" b="0" i="0" u="none" strike="noStrike" dirty="0">
                <a:solidFill>
                  <a:schemeClr val="dk1"/>
                </a:solidFill>
                <a:latin typeface="Calibri"/>
                <a:ea typeface="Calibri"/>
                <a:cs typeface="Calibri"/>
                <a:sym typeface="Calibri"/>
              </a:rPr>
              <a:t>” sound. Seven is the only two-syllable word, but it has the same</a:t>
            </a:r>
            <a:r>
              <a:rPr lang="en-GB" dirty="0"/>
              <a:t> </a:t>
            </a:r>
            <a:r>
              <a:rPr lang="en-GB" sz="1200" b="0" i="0" u="none" strike="noStrike" dirty="0">
                <a:solidFill>
                  <a:schemeClr val="dk1"/>
                </a:solidFill>
                <a:latin typeface="Calibri"/>
                <a:ea typeface="Calibri"/>
                <a:cs typeface="Calibri"/>
                <a:sym typeface="Calibri"/>
              </a:rPr>
              <a:t>number of letters as three and eight. </a:t>
            </a:r>
            <a:r>
              <a:rPr lang="en-GB" dirty="0"/>
              <a:t>Pupils</a:t>
            </a:r>
            <a:r>
              <a:rPr lang="en-GB" sz="1200" b="0" i="0" u="none" strike="noStrike" dirty="0">
                <a:solidFill>
                  <a:schemeClr val="dk1"/>
                </a:solidFill>
                <a:latin typeface="Calibri"/>
                <a:ea typeface="Calibri"/>
                <a:cs typeface="Calibri"/>
                <a:sym typeface="Calibri"/>
              </a:rPr>
              <a:t> may fin</a:t>
            </a:r>
            <a:r>
              <a:rPr lang="en-GB" dirty="0"/>
              <a:t>d </a:t>
            </a:r>
            <a:r>
              <a:rPr lang="en-GB" sz="1200" b="0" i="0" u="none" strike="noStrike" dirty="0">
                <a:solidFill>
                  <a:schemeClr val="dk1"/>
                </a:solidFill>
                <a:latin typeface="Calibri"/>
                <a:ea typeface="Calibri"/>
                <a:cs typeface="Calibri"/>
                <a:sym typeface="Calibri"/>
              </a:rPr>
              <a:t>this confusing and look for a longer word for 7.</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further words and numbers</a:t>
            </a:r>
            <a:endParaRPr dirty="0"/>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lphaLcParenR"/>
            </a:pPr>
            <a:r>
              <a:rPr lang="en-GB" dirty="0"/>
              <a:t>6 buttons</a:t>
            </a:r>
          </a:p>
          <a:p>
            <a:pPr marL="228600" lvl="0" indent="-228600" algn="l" rtl="0">
              <a:lnSpc>
                <a:spcPct val="100000"/>
              </a:lnSpc>
              <a:spcBef>
                <a:spcPts val="0"/>
              </a:spcBef>
              <a:spcAft>
                <a:spcPts val="0"/>
              </a:spcAft>
              <a:buSzPts val="1400"/>
              <a:buAutoNum type="alphaLcParenR"/>
            </a:pPr>
            <a:r>
              <a:rPr lang="en-GB" dirty="0"/>
              <a:t>5 cakes</a:t>
            </a:r>
          </a:p>
          <a:p>
            <a:pPr marL="228600" lvl="0" indent="-228600" algn="l" rtl="0">
              <a:lnSpc>
                <a:spcPct val="100000"/>
              </a:lnSpc>
              <a:spcBef>
                <a:spcPts val="0"/>
              </a:spcBef>
              <a:spcAft>
                <a:spcPts val="0"/>
              </a:spcAft>
              <a:buSzPts val="1400"/>
              <a:buAutoNum type="alphaLcParenR"/>
            </a:pPr>
            <a:r>
              <a:rPr lang="en-GB" dirty="0"/>
              <a:t>9 triangles</a:t>
            </a:r>
          </a:p>
          <a:p>
            <a:pPr marL="228600" lvl="0" indent="-228600" algn="l" rtl="0">
              <a:lnSpc>
                <a:spcPct val="100000"/>
              </a:lnSpc>
              <a:spcBef>
                <a:spcPts val="0"/>
              </a:spcBef>
              <a:spcAft>
                <a:spcPts val="0"/>
              </a:spcAft>
              <a:buSzPts val="1400"/>
              <a:buAutoNum type="alphaLcParenR"/>
            </a:pPr>
            <a:r>
              <a:rPr lang="en-GB" dirty="0"/>
              <a:t>2 counters</a:t>
            </a:r>
            <a:endParaRPr dirty="0"/>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word </a:t>
            </a:r>
            <a:r>
              <a:rPr lang="en-GB" dirty="0"/>
              <a:t>bank, number tracks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do we count from 0 - 10</a:t>
            </a:r>
            <a:r>
              <a:rPr lang="en-GB" dirty="0"/>
              <a:t>? What comes next? What letter does that start with? Does the greatest number always have the most letters in the word? Does the smallest number always have the fewest letters in the word?</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a:t>
            </a:r>
            <a:r>
              <a:rPr lang="en-GB" sz="1200" b="0" i="0" u="none" strike="noStrike" dirty="0">
                <a:solidFill>
                  <a:schemeClr val="dk1"/>
                </a:solidFill>
                <a:latin typeface="Calibri"/>
                <a:ea typeface="Calibri"/>
                <a:cs typeface="Calibri"/>
                <a:sym typeface="Calibri"/>
              </a:rPr>
              <a:t> are likely to be confident with the words one,</a:t>
            </a:r>
            <a:r>
              <a:rPr lang="en-GB" dirty="0"/>
              <a:t> </a:t>
            </a:r>
            <a:r>
              <a:rPr lang="en-GB" sz="1200" b="0" i="0" u="none" strike="noStrike" dirty="0">
                <a:solidFill>
                  <a:schemeClr val="dk1"/>
                </a:solidFill>
                <a:latin typeface="Calibri"/>
                <a:ea typeface="Calibri"/>
                <a:cs typeface="Calibri"/>
                <a:sym typeface="Calibri"/>
              </a:rPr>
              <a:t>two and three, but may get mixed up after this point.</a:t>
            </a:r>
            <a:r>
              <a:rPr lang="en-GB" dirty="0"/>
              <a:t> </a:t>
            </a:r>
            <a:r>
              <a:rPr lang="en-GB" sz="1200" b="0" i="0" u="none" strike="noStrike" dirty="0">
                <a:solidFill>
                  <a:schemeClr val="dk1"/>
                </a:solidFill>
                <a:latin typeface="Calibri"/>
                <a:ea typeface="Calibri"/>
                <a:cs typeface="Calibri"/>
                <a:sym typeface="Calibri"/>
              </a:rPr>
              <a:t>In particular, words that start with the same letter, for</a:t>
            </a:r>
            <a:r>
              <a:rPr lang="en-GB" dirty="0"/>
              <a:t> </a:t>
            </a:r>
            <a:r>
              <a:rPr lang="en-GB" sz="1200" b="0" i="0" u="none" strike="noStrike" dirty="0">
                <a:solidFill>
                  <a:schemeClr val="dk1"/>
                </a:solidFill>
                <a:latin typeface="Calibri"/>
                <a:ea typeface="Calibri"/>
                <a:cs typeface="Calibri"/>
                <a:sym typeface="Calibri"/>
              </a:rPr>
              <a:t>example four/five and six/seven, can cause confusion.</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Different words </a:t>
            </a:r>
            <a:r>
              <a:rPr lang="en-GB" dirty="0"/>
              <a:t>missing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B</a:t>
            </a:r>
            <a:r>
              <a:rPr lang="en-GB" dirty="0"/>
              <a:t>lank</a:t>
            </a:r>
            <a:r>
              <a:rPr lang="en-GB" sz="1200" b="0" i="0" u="none" strike="noStrike" dirty="0">
                <a:solidFill>
                  <a:schemeClr val="dk1"/>
                </a:solidFill>
                <a:latin typeface="Calibri"/>
                <a:ea typeface="Calibri"/>
                <a:cs typeface="Calibri"/>
                <a:sym typeface="Calibri"/>
              </a:rPr>
              <a:t> </a:t>
            </a:r>
            <a:r>
              <a:rPr lang="en-GB" dirty="0"/>
              <a:t>number</a:t>
            </a:r>
            <a:r>
              <a:rPr lang="en-GB" sz="1200" b="0" i="0" u="none" strike="noStrike" dirty="0">
                <a:solidFill>
                  <a:schemeClr val="dk1"/>
                </a:solidFill>
                <a:latin typeface="Calibri"/>
                <a:ea typeface="Calibri"/>
                <a:cs typeface="Calibri"/>
                <a:sym typeface="Calibri"/>
              </a:rPr>
              <a:t> track to fill in.</a:t>
            </a:r>
            <a:endParaRPr dirty="0"/>
          </a:p>
        </p:txBody>
      </p:sp>
      <p:sp>
        <p:nvSpPr>
          <p:cNvPr id="276" name="Google Shape;2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lnSpc>
                <a:spcPct val="100000"/>
              </a:lnSpc>
              <a:spcBef>
                <a:spcPts val="0"/>
              </a:spcBef>
              <a:spcAft>
                <a:spcPts val="0"/>
              </a:spcAft>
              <a:buSzPts val="1400"/>
              <a:buFont typeface="+mj-lt"/>
              <a:buAutoNum type="alphaLcParenR"/>
            </a:pPr>
            <a:r>
              <a:rPr lang="en-GB" dirty="0"/>
              <a:t>Two, five, six, nine</a:t>
            </a:r>
          </a:p>
          <a:p>
            <a:pPr marL="368300" lvl="0" indent="-228600" algn="l" rtl="0">
              <a:lnSpc>
                <a:spcPct val="100000"/>
              </a:lnSpc>
              <a:spcBef>
                <a:spcPts val="0"/>
              </a:spcBef>
              <a:spcAft>
                <a:spcPts val="0"/>
              </a:spcAft>
              <a:buSzPts val="1400"/>
              <a:buFont typeface="+mj-lt"/>
              <a:buAutoNum type="alphaLcParenR"/>
            </a:pPr>
            <a:r>
              <a:rPr lang="en-GB" dirty="0"/>
              <a:t>Zero, two, three, six, seven, ten</a:t>
            </a:r>
          </a:p>
          <a:p>
            <a:pPr marL="368300" lvl="0" indent="-228600" algn="l" rtl="0">
              <a:lnSpc>
                <a:spcPct val="100000"/>
              </a:lnSpc>
              <a:spcBef>
                <a:spcPts val="0"/>
              </a:spcBef>
              <a:spcAft>
                <a:spcPts val="0"/>
              </a:spcAft>
              <a:buSzPts val="1400"/>
              <a:buFont typeface="+mj-lt"/>
              <a:buAutoNum type="alphaLcParenR"/>
            </a:pPr>
            <a:r>
              <a:rPr lang="en-GB" dirty="0"/>
              <a:t>Eight, six, four, two, zero</a:t>
            </a:r>
            <a:endParaRPr dirty="0"/>
          </a:p>
        </p:txBody>
      </p:sp>
      <p:sp>
        <p:nvSpPr>
          <p:cNvPr id="298" name="Google Shape;2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cards, number track</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How do we count from 0 - 10? What comes next? What letter does that start with? Does the greatest number always have the most letters in the word? Does the smallest number always have the fewest letters in the word? How do you write the numeral 5/8/10?</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 are likely to be confident with the words one, two and three, but may get mixed up after this point. In particular, words that start with the same letter, for example four/five and six/seven, can cause confusion.</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Different words/nume</a:t>
            </a:r>
            <a:r>
              <a:rPr lang="en-GB" dirty="0"/>
              <a:t>rals missing</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create your </a:t>
            </a:r>
            <a:r>
              <a:rPr lang="en-GB" dirty="0"/>
              <a:t>own missing track for a partner to complete, without the cards.</a:t>
            </a:r>
            <a:endParaRPr dirty="0"/>
          </a:p>
        </p:txBody>
      </p:sp>
      <p:sp>
        <p:nvSpPr>
          <p:cNvPr id="322" name="Google Shape;3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a:t>
            </a:r>
            <a:r>
              <a:rPr lang="en-GB" dirty="0"/>
              <a:t>Some pupils may struggle to recognise numbers in words.  If they do, use these slides to ensure they understand how to match numbers to objects.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man</a:t>
            </a:r>
            <a:r>
              <a:rPr lang="en-GB" dirty="0"/>
              <a:t>ipulatives, cubes, counters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how</a:t>
            </a:r>
            <a:r>
              <a:rPr lang="en-GB" sz="1200" b="0" i="0" u="none" strike="noStrike" dirty="0">
                <a:solidFill>
                  <a:schemeClr val="dk1"/>
                </a:solidFill>
                <a:latin typeface="Calibri"/>
                <a:ea typeface="Calibri"/>
                <a:cs typeface="Calibri"/>
                <a:sym typeface="Calibri"/>
              </a:rPr>
              <a:t> many bears/</a:t>
            </a:r>
            <a:r>
              <a:rPr lang="en-GB" dirty="0"/>
              <a:t>bicycles/balls/lemons are there? Can you count them? Which number matches the bears? Which number matches the lemons? Can you draw objects to match the number 6?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m</a:t>
            </a:r>
            <a:r>
              <a:rPr lang="en-GB" dirty="0"/>
              <a:t>iscount the number of objects. They may not recognise the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Draw objects t</a:t>
            </a:r>
            <a:r>
              <a:rPr lang="en-GB" dirty="0"/>
              <a:t>o match a given number.</a:t>
            </a:r>
            <a:endParaRPr dirty="0"/>
          </a:p>
        </p:txBody>
      </p:sp>
      <p:sp>
        <p:nvSpPr>
          <p:cNvPr id="347" name="Google Shape;3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mani</a:t>
            </a:r>
            <a:r>
              <a:rPr lang="en-GB" dirty="0"/>
              <a:t>pulatives, cubes, counters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a:t>
            </a:r>
            <a:r>
              <a:rPr lang="en-GB" dirty="0"/>
              <a:t>w many strawberries are there? Which number is the number four? How many buses are there? What does the last group show? How would you draw objects to match the number 9?</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miscount the number of objects. They may not recognise the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Draw objects to match a given number.</a:t>
            </a:r>
            <a:endParaRPr dirty="0"/>
          </a:p>
        </p:txBody>
      </p:sp>
      <p:sp>
        <p:nvSpPr>
          <p:cNvPr id="384" name="Google Shape;3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lnSpc>
                <a:spcPct val="100000"/>
              </a:lnSpc>
              <a:spcBef>
                <a:spcPts val="0"/>
              </a:spcBef>
              <a:spcAft>
                <a:spcPts val="0"/>
              </a:spcAft>
              <a:buSzPts val="1400"/>
              <a:buNone/>
            </a:pPr>
            <a:br>
              <a:rPr lang="en-GB" b="0" dirty="0"/>
            </a:br>
            <a:r>
              <a:rPr lang="en-GB" sz="1200" b="0" i="0" u="none" strike="noStrike" dirty="0">
                <a:solidFill>
                  <a:schemeClr val="dk1"/>
                </a:solidFill>
                <a:latin typeface="Calibri"/>
                <a:ea typeface="Calibri"/>
                <a:cs typeface="Calibri"/>
                <a:sym typeface="Calibri"/>
              </a:rPr>
              <a:t>A – Pupils have not read t</a:t>
            </a:r>
            <a:r>
              <a:rPr lang="en-GB" dirty="0"/>
              <a:t>he word and </a:t>
            </a:r>
            <a:r>
              <a:rPr lang="en-GB" sz="1200" b="0" i="0" u="none" strike="noStrike" dirty="0">
                <a:solidFill>
                  <a:schemeClr val="dk1"/>
                </a:solidFill>
                <a:latin typeface="Calibri"/>
                <a:ea typeface="Calibri"/>
                <a:cs typeface="Calibri"/>
                <a:sym typeface="Calibri"/>
              </a:rPr>
              <a:t> just followed on from 4.</a:t>
            </a:r>
            <a:endParaRPr b="0"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B – Pupils have counted in 2s and not read the </a:t>
            </a:r>
            <a:r>
              <a:rPr lang="en-GB" dirty="0"/>
              <a:t>word..</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C –Correct Answer</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D –  Pu</a:t>
            </a:r>
            <a:r>
              <a:rPr lang="en-GB" dirty="0"/>
              <a:t>pils have not understood how to read numbers in words.</a:t>
            </a:r>
            <a:endParaRPr dirty="0"/>
          </a:p>
          <a:p>
            <a:pPr marL="0" lvl="0" indent="0" algn="l" rtl="0">
              <a:lnSpc>
                <a:spcPct val="100000"/>
              </a:lnSpc>
              <a:spcBef>
                <a:spcPts val="0"/>
              </a:spcBef>
              <a:spcAft>
                <a:spcPts val="0"/>
              </a:spcAft>
              <a:buSzPts val="1400"/>
              <a:buNone/>
            </a:pPr>
            <a:endParaRPr dirty="0"/>
          </a:p>
        </p:txBody>
      </p:sp>
      <p:sp>
        <p:nvSpPr>
          <p:cNvPr id="65" name="Google Shape;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Tens frames and items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(buttons etc) would we need to fill the tens frame? H</a:t>
            </a:r>
            <a:r>
              <a:rPr lang="en-GB" dirty="0"/>
              <a:t>ow many would there be if I filled the top row? What number do we start with when counting?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Counting starting with </a:t>
            </a:r>
            <a:r>
              <a:rPr lang="en-GB" dirty="0"/>
              <a:t>0. Counting items more than once. </a:t>
            </a:r>
            <a:endParaRPr dirty="0"/>
          </a:p>
        </p:txBody>
      </p:sp>
      <p:sp>
        <p:nvSpPr>
          <p:cNvPr id="83" name="Google Shape;8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number cards, words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words can you match to the numerals?</a:t>
            </a:r>
            <a:r>
              <a:rPr lang="en-GB" dirty="0"/>
              <a:t> </a:t>
            </a:r>
            <a:r>
              <a:rPr lang="en-GB" sz="1200" b="0" i="0" u="none" strike="noStrike" dirty="0">
                <a:solidFill>
                  <a:schemeClr val="dk1"/>
                </a:solidFill>
                <a:latin typeface="Calibri"/>
                <a:ea typeface="Calibri"/>
                <a:cs typeface="Calibri"/>
                <a:sym typeface="Calibri"/>
              </a:rPr>
              <a:t>Which word begins with the letter “n”? Which numeral does</a:t>
            </a:r>
            <a:r>
              <a:rPr lang="en-GB" dirty="0"/>
              <a:t> </a:t>
            </a:r>
            <a:r>
              <a:rPr lang="en-GB" sz="1200" b="0" i="0" u="none" strike="noStrike" dirty="0">
                <a:solidFill>
                  <a:schemeClr val="dk1"/>
                </a:solidFill>
                <a:latin typeface="Calibri"/>
                <a:ea typeface="Calibri"/>
                <a:cs typeface="Calibri"/>
                <a:sym typeface="Calibri"/>
              </a:rPr>
              <a:t>this match? Does the greatest number always have the most letters</a:t>
            </a:r>
            <a:r>
              <a:rPr lang="en-GB" dirty="0"/>
              <a:t> </a:t>
            </a:r>
            <a:r>
              <a:rPr lang="en-GB" sz="1200" b="0" i="0" u="none" strike="noStrike" dirty="0">
                <a:solidFill>
                  <a:schemeClr val="dk1"/>
                </a:solidFill>
                <a:latin typeface="Calibri"/>
                <a:ea typeface="Calibri"/>
                <a:cs typeface="Calibri"/>
                <a:sym typeface="Calibri"/>
              </a:rPr>
              <a:t>in the word?</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get the </a:t>
            </a:r>
            <a:r>
              <a:rPr lang="en-GB" sz="1200" b="0" i="0" u="none" strike="noStrike" dirty="0">
                <a:solidFill>
                  <a:schemeClr val="dk1"/>
                </a:solidFill>
                <a:latin typeface="Calibri"/>
                <a:ea typeface="Calibri"/>
                <a:cs typeface="Calibri"/>
                <a:sym typeface="Calibri"/>
              </a:rPr>
              <a:t>words that start with the same letter , for</a:t>
            </a:r>
            <a:r>
              <a:rPr lang="en-GB" dirty="0"/>
              <a:t> </a:t>
            </a:r>
            <a:r>
              <a:rPr lang="en-GB" sz="1200" b="0" i="0" u="none" strike="noStrike" dirty="0">
                <a:solidFill>
                  <a:schemeClr val="dk1"/>
                </a:solidFill>
                <a:latin typeface="Calibri"/>
                <a:ea typeface="Calibri"/>
                <a:cs typeface="Calibri"/>
                <a:sym typeface="Calibri"/>
              </a:rPr>
              <a:t>example four/five and six/seven, confus</a:t>
            </a:r>
            <a:r>
              <a:rPr lang="en-GB" dirty="0"/>
              <a:t>ed. Pupils may struggle to associate the sound of the word eight with the spelling. In contrast, they may find six easier due to it starting with the “</a:t>
            </a:r>
            <a:r>
              <a:rPr lang="en-GB" dirty="0" err="1"/>
              <a:t>ssss</a:t>
            </a:r>
            <a:r>
              <a:rPr lang="en-GB" dirty="0"/>
              <a:t>” sound. Seven is the only two-syllable word, but it has the same number of letters as three and eight. Pupils may find this confusing and look for a longer word for 7.</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Match different words and nu</a:t>
            </a:r>
            <a:r>
              <a:rPr lang="en-GB" dirty="0"/>
              <a:t>merals.</a:t>
            </a:r>
            <a:endParaRPr dirty="0"/>
          </a:p>
        </p:txBody>
      </p:sp>
      <p:sp>
        <p:nvSpPr>
          <p:cNvPr id="119" name="Google Shape;1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cubes, counters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words can you match to the numerals? Which word begins with the letter “z”? Which numeral</a:t>
            </a:r>
            <a:r>
              <a:rPr lang="en-GB" dirty="0"/>
              <a:t> </a:t>
            </a:r>
            <a:r>
              <a:rPr lang="en-GB" sz="1200" b="0" i="0" u="none" strike="noStrike" dirty="0">
                <a:solidFill>
                  <a:schemeClr val="dk1"/>
                </a:solidFill>
                <a:latin typeface="Calibri"/>
                <a:ea typeface="Calibri"/>
                <a:cs typeface="Calibri"/>
                <a:sym typeface="Calibri"/>
              </a:rPr>
              <a:t>does this match? Does the greatest number always have the most letters</a:t>
            </a:r>
            <a:r>
              <a:rPr lang="en-GB" dirty="0"/>
              <a:t> </a:t>
            </a:r>
            <a:r>
              <a:rPr lang="en-GB" sz="1200" b="0" i="0" u="none" strike="noStrike" dirty="0">
                <a:solidFill>
                  <a:schemeClr val="dk1"/>
                </a:solidFill>
                <a:latin typeface="Calibri"/>
                <a:ea typeface="Calibri"/>
                <a:cs typeface="Calibri"/>
                <a:sym typeface="Calibri"/>
              </a:rPr>
              <a:t>in the word?</a:t>
            </a:r>
            <a:r>
              <a:rPr lang="en-GB" dirty="0"/>
              <a:t> </a:t>
            </a:r>
            <a:r>
              <a:rPr lang="en-GB" sz="1200" b="0" i="0" u="none" strike="noStrike" dirty="0">
                <a:solidFill>
                  <a:schemeClr val="dk1"/>
                </a:solidFill>
                <a:latin typeface="Calibri"/>
                <a:ea typeface="Calibri"/>
                <a:cs typeface="Calibri"/>
                <a:sym typeface="Calibri"/>
              </a:rPr>
              <a:t>Does the smallest number always have the fewest letters</a:t>
            </a:r>
            <a:r>
              <a:rPr lang="en-GB" dirty="0"/>
              <a:t> </a:t>
            </a:r>
            <a:r>
              <a:rPr lang="en-GB" sz="1200" b="0" i="0" u="none" strike="noStrike" dirty="0">
                <a:solidFill>
                  <a:schemeClr val="dk1"/>
                </a:solidFill>
                <a:latin typeface="Calibri"/>
                <a:ea typeface="Calibri"/>
                <a:cs typeface="Calibri"/>
                <a:sym typeface="Calibri"/>
              </a:rPr>
              <a:t>in the word</a:t>
            </a:r>
            <a:r>
              <a:rPr lang="en-GB" dirty="0"/>
              <a:t>?</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Children are likely to be confident with the words one,</a:t>
            </a:r>
            <a:r>
              <a:rPr lang="en-GB" dirty="0"/>
              <a:t> </a:t>
            </a:r>
            <a:r>
              <a:rPr lang="en-GB" sz="1200" b="0" i="0" u="none" strike="noStrike" dirty="0">
                <a:solidFill>
                  <a:schemeClr val="dk1"/>
                </a:solidFill>
                <a:latin typeface="Calibri"/>
                <a:ea typeface="Calibri"/>
                <a:cs typeface="Calibri"/>
                <a:sym typeface="Calibri"/>
              </a:rPr>
              <a:t>two and three, but may get mixed up after this point.</a:t>
            </a:r>
            <a:r>
              <a:rPr lang="en-GB" dirty="0"/>
              <a:t> </a:t>
            </a:r>
            <a:r>
              <a:rPr lang="en-GB" sz="1200" b="0" i="0" u="none" strike="noStrike" dirty="0">
                <a:solidFill>
                  <a:schemeClr val="dk1"/>
                </a:solidFill>
                <a:latin typeface="Calibri"/>
                <a:ea typeface="Calibri"/>
                <a:cs typeface="Calibri"/>
                <a:sym typeface="Calibri"/>
              </a:rPr>
              <a:t>In particular, words that start with the same letter, for</a:t>
            </a:r>
            <a:r>
              <a:rPr lang="en-GB" dirty="0"/>
              <a:t> </a:t>
            </a:r>
            <a:r>
              <a:rPr lang="en-GB" sz="1200" b="0" i="0" u="none" strike="noStrike" dirty="0">
                <a:solidFill>
                  <a:schemeClr val="dk1"/>
                </a:solidFill>
                <a:latin typeface="Calibri"/>
                <a:ea typeface="Calibri"/>
                <a:cs typeface="Calibri"/>
                <a:sym typeface="Calibri"/>
              </a:rPr>
              <a:t>example four/five and six/seven, can cause confusion.</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Write the words with</a:t>
            </a:r>
            <a:r>
              <a:rPr lang="en-GB" dirty="0"/>
              <a:t>out the cards</a:t>
            </a:r>
            <a:endParaRPr dirty="0"/>
          </a:p>
        </p:txBody>
      </p:sp>
      <p:sp>
        <p:nvSpPr>
          <p:cNvPr id="157" name="Google Shape;1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Four</a:t>
            </a:r>
            <a:endParaRPr dirty="0"/>
          </a:p>
          <a:p>
            <a:pPr marL="0" lvl="0" indent="0" algn="l" rtl="0">
              <a:lnSpc>
                <a:spcPct val="100000"/>
              </a:lnSpc>
              <a:spcBef>
                <a:spcPts val="0"/>
              </a:spcBef>
              <a:spcAft>
                <a:spcPts val="0"/>
              </a:spcAft>
              <a:buSzPts val="1400"/>
              <a:buNone/>
            </a:pPr>
            <a:r>
              <a:rPr lang="en-GB" dirty="0"/>
              <a:t>Six</a:t>
            </a:r>
            <a:endParaRPr dirty="0"/>
          </a:p>
          <a:p>
            <a:pPr marL="0" lvl="0" indent="0" algn="l" rtl="0">
              <a:lnSpc>
                <a:spcPct val="100000"/>
              </a:lnSpc>
              <a:spcBef>
                <a:spcPts val="0"/>
              </a:spcBef>
              <a:spcAft>
                <a:spcPts val="0"/>
              </a:spcAft>
              <a:buSzPts val="1400"/>
              <a:buNone/>
            </a:pPr>
            <a:r>
              <a:rPr lang="en-GB" dirty="0"/>
              <a:t>One</a:t>
            </a:r>
            <a:endParaRPr dirty="0"/>
          </a:p>
          <a:p>
            <a:pPr marL="0" lvl="0" indent="0" algn="l" rtl="0">
              <a:lnSpc>
                <a:spcPct val="100000"/>
              </a:lnSpc>
              <a:spcBef>
                <a:spcPts val="0"/>
              </a:spcBef>
              <a:spcAft>
                <a:spcPts val="0"/>
              </a:spcAft>
              <a:buSzPts val="1400"/>
              <a:buNone/>
            </a:pPr>
            <a:r>
              <a:rPr lang="en-GB" dirty="0"/>
              <a:t>Seven</a:t>
            </a:r>
            <a:endParaRPr dirty="0"/>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write numbers in words</a:t>
            </a:r>
            <a:endParaRPr sz="1400" b="0" i="0" u="none" strike="noStrike" cap="none">
              <a:solidFill>
                <a:srgbClr val="000000"/>
              </a:solidFill>
              <a:latin typeface="Arial"/>
              <a:ea typeface="Arial"/>
              <a:cs typeface="Arial"/>
              <a:sym typeface="Arial"/>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understand how to write numbers in words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22" name="Google Shape;222;p10"/>
          <p:cNvSpPr txBox="1">
            <a:spLocks noGrp="1"/>
          </p:cNvSpPr>
          <p:nvPr>
            <p:ph type="body" idx="2"/>
          </p:nvPr>
        </p:nvSpPr>
        <p:spPr>
          <a:xfrm>
            <a:off x="263050" y="1176339"/>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Write the words in numerals.</a:t>
            </a:r>
            <a:endParaRPr b="1"/>
          </a:p>
        </p:txBody>
      </p:sp>
      <p:sp>
        <p:nvSpPr>
          <p:cNvPr id="223" name="Google Shape;223;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224" name="Google Shape;224;p10"/>
          <p:cNvSpPr txBox="1"/>
          <p:nvPr/>
        </p:nvSpPr>
        <p:spPr>
          <a:xfrm>
            <a:off x="2294250" y="2263675"/>
            <a:ext cx="17547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entury Gothic"/>
                <a:ea typeface="Century Gothic"/>
                <a:cs typeface="Century Gothic"/>
                <a:sym typeface="Century Gothic"/>
              </a:rPr>
              <a:t>seven</a:t>
            </a:r>
            <a:endParaRPr sz="2000" b="0" i="0" u="none" strike="noStrike" cap="none">
              <a:solidFill>
                <a:srgbClr val="000000"/>
              </a:solidFill>
              <a:latin typeface="Century Gothic"/>
              <a:ea typeface="Century Gothic"/>
              <a:cs typeface="Century Gothic"/>
              <a:sym typeface="Century Gothic"/>
            </a:endParaRPr>
          </a:p>
        </p:txBody>
      </p:sp>
      <p:sp>
        <p:nvSpPr>
          <p:cNvPr id="225" name="Google Shape;225;p10"/>
          <p:cNvSpPr/>
          <p:nvPr/>
        </p:nvSpPr>
        <p:spPr>
          <a:xfrm>
            <a:off x="3250325" y="2092675"/>
            <a:ext cx="1011600" cy="8037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grpSp>
        <p:nvGrpSpPr>
          <p:cNvPr id="226" name="Google Shape;226;p10"/>
          <p:cNvGrpSpPr/>
          <p:nvPr/>
        </p:nvGrpSpPr>
        <p:grpSpPr>
          <a:xfrm>
            <a:off x="2476938" y="3438288"/>
            <a:ext cx="1754700" cy="803700"/>
            <a:chOff x="998200" y="3438288"/>
            <a:chExt cx="1754700" cy="803700"/>
          </a:xfrm>
        </p:grpSpPr>
        <p:sp>
          <p:nvSpPr>
            <p:cNvPr id="227" name="Google Shape;227;p10"/>
            <p:cNvSpPr txBox="1"/>
            <p:nvPr/>
          </p:nvSpPr>
          <p:spPr>
            <a:xfrm>
              <a:off x="998200" y="3675175"/>
              <a:ext cx="74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entury Gothic"/>
                  <a:ea typeface="Century Gothic"/>
                  <a:cs typeface="Century Gothic"/>
                  <a:sym typeface="Century Gothic"/>
                </a:rPr>
                <a:t>four</a:t>
              </a:r>
              <a:endParaRPr sz="2000" b="0" i="0" u="none" strike="noStrike" cap="none">
                <a:solidFill>
                  <a:srgbClr val="000000"/>
                </a:solidFill>
                <a:latin typeface="Century Gothic"/>
                <a:ea typeface="Century Gothic"/>
                <a:cs typeface="Century Gothic"/>
                <a:sym typeface="Century Gothic"/>
              </a:endParaRPr>
            </a:p>
          </p:txBody>
        </p:sp>
        <p:sp>
          <p:nvSpPr>
            <p:cNvPr id="228" name="Google Shape;228;p10"/>
            <p:cNvSpPr/>
            <p:nvPr/>
          </p:nvSpPr>
          <p:spPr>
            <a:xfrm>
              <a:off x="1741300" y="3438288"/>
              <a:ext cx="1011600" cy="8037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grpSp>
      <p:grpSp>
        <p:nvGrpSpPr>
          <p:cNvPr id="229" name="Google Shape;229;p10"/>
          <p:cNvGrpSpPr/>
          <p:nvPr/>
        </p:nvGrpSpPr>
        <p:grpSpPr>
          <a:xfrm>
            <a:off x="7695975" y="2092663"/>
            <a:ext cx="2049375" cy="803700"/>
            <a:chOff x="6186950" y="2092663"/>
            <a:chExt cx="2049375" cy="803700"/>
          </a:xfrm>
        </p:grpSpPr>
        <p:sp>
          <p:nvSpPr>
            <p:cNvPr id="230" name="Google Shape;230;p10"/>
            <p:cNvSpPr txBox="1"/>
            <p:nvPr/>
          </p:nvSpPr>
          <p:spPr>
            <a:xfrm>
              <a:off x="6186950" y="2263675"/>
              <a:ext cx="925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entury Gothic"/>
                  <a:ea typeface="Century Gothic"/>
                  <a:cs typeface="Century Gothic"/>
                  <a:sym typeface="Century Gothic"/>
                </a:rPr>
                <a:t>eight</a:t>
              </a:r>
              <a:endParaRPr sz="2000" b="0" i="0" u="none" strike="noStrike" cap="none">
                <a:solidFill>
                  <a:srgbClr val="000000"/>
                </a:solidFill>
                <a:latin typeface="Century Gothic"/>
                <a:ea typeface="Century Gothic"/>
                <a:cs typeface="Century Gothic"/>
                <a:sym typeface="Century Gothic"/>
              </a:endParaRPr>
            </a:p>
          </p:txBody>
        </p:sp>
        <p:sp>
          <p:nvSpPr>
            <p:cNvPr id="231" name="Google Shape;231;p10"/>
            <p:cNvSpPr/>
            <p:nvPr/>
          </p:nvSpPr>
          <p:spPr>
            <a:xfrm>
              <a:off x="7224725" y="2092663"/>
              <a:ext cx="1011600" cy="8037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grpSp>
      <p:grpSp>
        <p:nvGrpSpPr>
          <p:cNvPr id="232" name="Google Shape;232;p10"/>
          <p:cNvGrpSpPr/>
          <p:nvPr/>
        </p:nvGrpSpPr>
        <p:grpSpPr>
          <a:xfrm>
            <a:off x="7665688" y="3504163"/>
            <a:ext cx="2049375" cy="803700"/>
            <a:chOff x="6186950" y="3504163"/>
            <a:chExt cx="2049375" cy="803700"/>
          </a:xfrm>
        </p:grpSpPr>
        <p:sp>
          <p:nvSpPr>
            <p:cNvPr id="233" name="Google Shape;233;p10"/>
            <p:cNvSpPr txBox="1"/>
            <p:nvPr/>
          </p:nvSpPr>
          <p:spPr>
            <a:xfrm>
              <a:off x="6186950" y="3675175"/>
              <a:ext cx="74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entury Gothic"/>
                  <a:ea typeface="Century Gothic"/>
                  <a:cs typeface="Century Gothic"/>
                  <a:sym typeface="Century Gothic"/>
                </a:rPr>
                <a:t>zero</a:t>
              </a:r>
              <a:endParaRPr sz="2000" b="0" i="0" u="none" strike="noStrike" cap="none">
                <a:solidFill>
                  <a:srgbClr val="000000"/>
                </a:solidFill>
                <a:latin typeface="Century Gothic"/>
                <a:ea typeface="Century Gothic"/>
                <a:cs typeface="Century Gothic"/>
                <a:sym typeface="Century Gothic"/>
              </a:endParaRPr>
            </a:p>
          </p:txBody>
        </p:sp>
        <p:sp>
          <p:nvSpPr>
            <p:cNvPr id="234" name="Google Shape;234;p10"/>
            <p:cNvSpPr/>
            <p:nvPr/>
          </p:nvSpPr>
          <p:spPr>
            <a:xfrm>
              <a:off x="7224725" y="3504163"/>
              <a:ext cx="1011600" cy="8037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grpSp>
      <p:sp>
        <p:nvSpPr>
          <p:cNvPr id="235" name="Google Shape;235;p10"/>
          <p:cNvSpPr/>
          <p:nvPr/>
        </p:nvSpPr>
        <p:spPr>
          <a:xfrm>
            <a:off x="3220038" y="3438288"/>
            <a:ext cx="1011600" cy="8037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4</a:t>
            </a:r>
            <a:endParaRPr sz="2500" b="0" i="0" u="none" strike="noStrike" cap="none">
              <a:solidFill>
                <a:srgbClr val="43A047"/>
              </a:solidFill>
              <a:latin typeface="Century Gothic"/>
              <a:ea typeface="Century Gothic"/>
              <a:cs typeface="Century Gothic"/>
              <a:sym typeface="Century Gothic"/>
            </a:endParaRPr>
          </a:p>
        </p:txBody>
      </p:sp>
      <p:sp>
        <p:nvSpPr>
          <p:cNvPr id="236" name="Google Shape;236;p10"/>
          <p:cNvSpPr/>
          <p:nvPr/>
        </p:nvSpPr>
        <p:spPr>
          <a:xfrm>
            <a:off x="8733750" y="2103117"/>
            <a:ext cx="1011600" cy="8037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8</a:t>
            </a:r>
            <a:endParaRPr sz="2500" b="0" i="0" u="none" strike="noStrike" cap="none">
              <a:solidFill>
                <a:srgbClr val="43A047"/>
              </a:solidFill>
              <a:latin typeface="Century Gothic"/>
              <a:ea typeface="Century Gothic"/>
              <a:cs typeface="Century Gothic"/>
              <a:sym typeface="Century Gothic"/>
            </a:endParaRPr>
          </a:p>
        </p:txBody>
      </p:sp>
      <p:sp>
        <p:nvSpPr>
          <p:cNvPr id="237" name="Google Shape;237;p10"/>
          <p:cNvSpPr/>
          <p:nvPr/>
        </p:nvSpPr>
        <p:spPr>
          <a:xfrm>
            <a:off x="8703463" y="3525070"/>
            <a:ext cx="1011600" cy="8037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0</a:t>
            </a:r>
            <a:endParaRPr sz="2500" b="0" i="0" u="none" strike="noStrike" cap="none">
              <a:solidFill>
                <a:srgbClr val="43A047"/>
              </a:solidFill>
              <a:latin typeface="Century Gothic"/>
              <a:ea typeface="Century Gothic"/>
              <a:cs typeface="Century Gothic"/>
              <a:sym typeface="Century Gothic"/>
            </a:endParaRPr>
          </a:p>
        </p:txBody>
      </p:sp>
      <p:sp>
        <p:nvSpPr>
          <p:cNvPr id="238" name="Google Shape;238;p10"/>
          <p:cNvSpPr/>
          <p:nvPr/>
        </p:nvSpPr>
        <p:spPr>
          <a:xfrm>
            <a:off x="3250325" y="2092663"/>
            <a:ext cx="1011600" cy="8037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7</a:t>
            </a:r>
            <a:endParaRPr sz="25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par>
                                <p:cTn id="11" presetID="10" presetClass="entr" presetSubtype="0" fill="hold" nodeType="with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fade">
                                      <p:cBhvr>
                                        <p:cTn id="13" dur="500"/>
                                        <p:tgtEl>
                                          <p:spTgt spid="235"/>
                                        </p:tgtEl>
                                      </p:cBhvr>
                                    </p:animEffect>
                                  </p:childTnLst>
                                </p:cTn>
                              </p:par>
                              <p:par>
                                <p:cTn id="14" presetID="10" presetClass="entr" presetSubtype="0" fill="hold" nodeType="withEffect">
                                  <p:stCondLst>
                                    <p:cond delay="0"/>
                                  </p:stCondLst>
                                  <p:childTnLst>
                                    <p:set>
                                      <p:cBhvr>
                                        <p:cTn id="15" dur="1" fill="hold">
                                          <p:stCondLst>
                                            <p:cond delay="0"/>
                                          </p:stCondLst>
                                        </p:cTn>
                                        <p:tgtEl>
                                          <p:spTgt spid="237"/>
                                        </p:tgtEl>
                                        <p:attrNameLst>
                                          <p:attrName>style.visibility</p:attrName>
                                        </p:attrNameLst>
                                      </p:cBhvr>
                                      <p:to>
                                        <p:strVal val="visible"/>
                                      </p:to>
                                    </p:set>
                                    <p:animEffect transition="in" filter="fade">
                                      <p:cBhvr>
                                        <p:cTn id="16" dur="500"/>
                                        <p:tgtEl>
                                          <p:spTgt spid="237"/>
                                        </p:tgtEl>
                                      </p:cBhvr>
                                    </p:animEffect>
                                  </p:childTnLst>
                                </p:cTn>
                              </p:par>
                            </p:childTnLst>
                          </p:cTn>
                        </p:par>
                      </p:childTnLst>
                    </p:cTn>
                  </p:par>
                </p:childTnLst>
              </p:cTn>
              <p:nextCondLst>
                <p:cond evt="onClick" delay="0">
                  <p:tgtEl>
                    <p:spTgt spid="22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application&#10;&#10;Description automatically generated">
            <a:extLst>
              <a:ext uri="{FF2B5EF4-FFF2-40B4-BE49-F238E27FC236}">
                <a16:creationId xmlns:a16="http://schemas.microsoft.com/office/drawing/2014/main" id="{AB2AD3AB-2A51-9D4D-AB1F-3891F9BCF573}"/>
              </a:ext>
            </a:extLst>
          </p:cNvPr>
          <p:cNvPicPr>
            <a:picLocks noChangeAspect="1"/>
          </p:cNvPicPr>
          <p:nvPr/>
        </p:nvPicPr>
        <p:blipFill>
          <a:blip r:embed="rId3"/>
          <a:stretch>
            <a:fillRect/>
          </a:stretch>
        </p:blipFill>
        <p:spPr>
          <a:xfrm>
            <a:off x="263524" y="1077157"/>
            <a:ext cx="8016240" cy="11734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79" name="Google Shape;279;p12"/>
          <p:cNvSpPr txBox="1">
            <a:spLocks noGrp="1"/>
          </p:cNvSpPr>
          <p:nvPr>
            <p:ph type="body" idx="2"/>
          </p:nvPr>
        </p:nvSpPr>
        <p:spPr>
          <a:xfrm>
            <a:off x="263050" y="1176361"/>
            <a:ext cx="11736900" cy="1261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is making a number track. </a:t>
            </a:r>
            <a:endParaRPr/>
          </a:p>
          <a:p>
            <a:pPr marL="0" lvl="0" indent="0" algn="l" rtl="0">
              <a:lnSpc>
                <a:spcPct val="150000"/>
              </a:lnSpc>
              <a:spcBef>
                <a:spcPts val="0"/>
              </a:spcBef>
              <a:spcAft>
                <a:spcPts val="0"/>
              </a:spcAft>
              <a:buClr>
                <a:srgbClr val="222222"/>
              </a:buClr>
              <a:buSzPts val="1800"/>
              <a:buNone/>
            </a:pPr>
            <a:r>
              <a:rPr lang="en-GB" b="1"/>
              <a:t>Which numbers are missing?</a:t>
            </a:r>
            <a:endParaRPr b="1"/>
          </a:p>
        </p:txBody>
      </p:sp>
      <p:sp>
        <p:nvSpPr>
          <p:cNvPr id="280" name="Google Shape;280;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281" name="Google Shape;281;p12"/>
          <p:cNvPicPr preferRelativeResize="0"/>
          <p:nvPr/>
        </p:nvPicPr>
        <p:blipFill rotWithShape="1">
          <a:blip r:embed="rId3">
            <a:alphaModFix/>
          </a:blip>
          <a:srcRect/>
          <a:stretch/>
        </p:blipFill>
        <p:spPr>
          <a:xfrm>
            <a:off x="9742301" y="1176351"/>
            <a:ext cx="1195675" cy="1178626"/>
          </a:xfrm>
          <a:prstGeom prst="rect">
            <a:avLst/>
          </a:prstGeom>
          <a:noFill/>
          <a:ln>
            <a:noFill/>
          </a:ln>
        </p:spPr>
      </p:pic>
      <p:graphicFrame>
        <p:nvGraphicFramePr>
          <p:cNvPr id="282" name="Google Shape;282;p12"/>
          <p:cNvGraphicFramePr/>
          <p:nvPr/>
        </p:nvGraphicFramePr>
        <p:xfrm>
          <a:off x="664575" y="2885070"/>
          <a:ext cx="10574850" cy="886800"/>
        </p:xfrm>
        <a:graphic>
          <a:graphicData uri="http://schemas.openxmlformats.org/drawingml/2006/table">
            <a:tbl>
              <a:tblPr>
                <a:noFill/>
                <a:tableStyleId>{1E0F8980-776F-4364-B87F-8F79C34E6BC0}</a:tableStyleId>
              </a:tblPr>
              <a:tblGrid>
                <a:gridCol w="961350">
                  <a:extLst>
                    <a:ext uri="{9D8B030D-6E8A-4147-A177-3AD203B41FA5}">
                      <a16:colId xmlns:a16="http://schemas.microsoft.com/office/drawing/2014/main" val="20000"/>
                    </a:ext>
                  </a:extLst>
                </a:gridCol>
                <a:gridCol w="961350">
                  <a:extLst>
                    <a:ext uri="{9D8B030D-6E8A-4147-A177-3AD203B41FA5}">
                      <a16:colId xmlns:a16="http://schemas.microsoft.com/office/drawing/2014/main" val="20001"/>
                    </a:ext>
                  </a:extLst>
                </a:gridCol>
                <a:gridCol w="961350">
                  <a:extLst>
                    <a:ext uri="{9D8B030D-6E8A-4147-A177-3AD203B41FA5}">
                      <a16:colId xmlns:a16="http://schemas.microsoft.com/office/drawing/2014/main" val="20002"/>
                    </a:ext>
                  </a:extLst>
                </a:gridCol>
                <a:gridCol w="961350">
                  <a:extLst>
                    <a:ext uri="{9D8B030D-6E8A-4147-A177-3AD203B41FA5}">
                      <a16:colId xmlns:a16="http://schemas.microsoft.com/office/drawing/2014/main" val="20003"/>
                    </a:ext>
                  </a:extLst>
                </a:gridCol>
                <a:gridCol w="961350">
                  <a:extLst>
                    <a:ext uri="{9D8B030D-6E8A-4147-A177-3AD203B41FA5}">
                      <a16:colId xmlns:a16="http://schemas.microsoft.com/office/drawing/2014/main" val="20004"/>
                    </a:ext>
                  </a:extLst>
                </a:gridCol>
                <a:gridCol w="961350">
                  <a:extLst>
                    <a:ext uri="{9D8B030D-6E8A-4147-A177-3AD203B41FA5}">
                      <a16:colId xmlns:a16="http://schemas.microsoft.com/office/drawing/2014/main" val="20005"/>
                    </a:ext>
                  </a:extLst>
                </a:gridCol>
                <a:gridCol w="851175">
                  <a:extLst>
                    <a:ext uri="{9D8B030D-6E8A-4147-A177-3AD203B41FA5}">
                      <a16:colId xmlns:a16="http://schemas.microsoft.com/office/drawing/2014/main" val="20006"/>
                    </a:ext>
                  </a:extLst>
                </a:gridCol>
                <a:gridCol w="1154150">
                  <a:extLst>
                    <a:ext uri="{9D8B030D-6E8A-4147-A177-3AD203B41FA5}">
                      <a16:colId xmlns:a16="http://schemas.microsoft.com/office/drawing/2014/main" val="20007"/>
                    </a:ext>
                  </a:extLst>
                </a:gridCol>
                <a:gridCol w="1002650">
                  <a:extLst>
                    <a:ext uri="{9D8B030D-6E8A-4147-A177-3AD203B41FA5}">
                      <a16:colId xmlns:a16="http://schemas.microsoft.com/office/drawing/2014/main" val="20008"/>
                    </a:ext>
                  </a:extLst>
                </a:gridCol>
                <a:gridCol w="837425">
                  <a:extLst>
                    <a:ext uri="{9D8B030D-6E8A-4147-A177-3AD203B41FA5}">
                      <a16:colId xmlns:a16="http://schemas.microsoft.com/office/drawing/2014/main" val="20009"/>
                    </a:ext>
                  </a:extLst>
                </a:gridCol>
                <a:gridCol w="961350">
                  <a:extLst>
                    <a:ext uri="{9D8B030D-6E8A-4147-A177-3AD203B41FA5}">
                      <a16:colId xmlns:a16="http://schemas.microsoft.com/office/drawing/2014/main" val="20010"/>
                    </a:ext>
                  </a:extLst>
                </a:gridCol>
              </a:tblGrid>
              <a:tr h="886800">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222222"/>
                          </a:solidFill>
                          <a:latin typeface="Century Gothic"/>
                          <a:ea typeface="Century Gothic"/>
                          <a:cs typeface="Century Gothic"/>
                          <a:sym typeface="Century Gothic"/>
                        </a:rPr>
                        <a:t>zero</a:t>
                      </a: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222222"/>
                          </a:solidFill>
                          <a:latin typeface="Century Gothic"/>
                          <a:ea typeface="Century Gothic"/>
                          <a:cs typeface="Century Gothic"/>
                          <a:sym typeface="Century Gothic"/>
                        </a:rPr>
                        <a:t>two</a:t>
                      </a: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222222"/>
                          </a:solidFill>
                          <a:latin typeface="Century Gothic"/>
                          <a:ea typeface="Century Gothic"/>
                          <a:cs typeface="Century Gothic"/>
                          <a:sym typeface="Century Gothic"/>
                        </a:rPr>
                        <a:t>three</a:t>
                      </a: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222222"/>
                          </a:solidFill>
                          <a:latin typeface="Century Gothic"/>
                          <a:ea typeface="Century Gothic"/>
                          <a:cs typeface="Century Gothic"/>
                          <a:sym typeface="Century Gothic"/>
                        </a:rPr>
                        <a:t>six</a:t>
                      </a: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222222"/>
                          </a:solidFill>
                          <a:latin typeface="Century Gothic"/>
                          <a:ea typeface="Century Gothic"/>
                          <a:cs typeface="Century Gothic"/>
                          <a:sym typeface="Century Gothic"/>
                        </a:rPr>
                        <a:t>eight</a:t>
                      </a: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222222"/>
                          </a:solidFill>
                          <a:latin typeface="Century Gothic"/>
                          <a:ea typeface="Century Gothic"/>
                          <a:cs typeface="Century Gothic"/>
                          <a:sym typeface="Century Gothic"/>
                        </a:rPr>
                        <a:t>nine</a:t>
                      </a: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83" name="Google Shape;283;p12"/>
          <p:cNvSpPr/>
          <p:nvPr/>
        </p:nvSpPr>
        <p:spPr>
          <a:xfrm>
            <a:off x="2333494" y="4210368"/>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zero</a:t>
            </a:r>
            <a:endParaRPr sz="2000" b="0" i="0" u="none" strike="noStrike" cap="none">
              <a:solidFill>
                <a:srgbClr val="000000"/>
              </a:solidFill>
              <a:latin typeface="Arial"/>
              <a:ea typeface="Arial"/>
              <a:cs typeface="Arial"/>
              <a:sym typeface="Arial"/>
            </a:endParaRPr>
          </a:p>
        </p:txBody>
      </p:sp>
      <p:sp>
        <p:nvSpPr>
          <p:cNvPr id="284" name="Google Shape;284;p12"/>
          <p:cNvSpPr/>
          <p:nvPr/>
        </p:nvSpPr>
        <p:spPr>
          <a:xfrm>
            <a:off x="3602053" y="4210368"/>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one</a:t>
            </a:r>
            <a:endParaRPr sz="2000" b="0" i="0" u="none" strike="noStrike" cap="none">
              <a:solidFill>
                <a:srgbClr val="000000"/>
              </a:solidFill>
              <a:latin typeface="Arial"/>
              <a:ea typeface="Arial"/>
              <a:cs typeface="Arial"/>
              <a:sym typeface="Arial"/>
            </a:endParaRPr>
          </a:p>
        </p:txBody>
      </p:sp>
      <p:sp>
        <p:nvSpPr>
          <p:cNvPr id="285" name="Google Shape;285;p12"/>
          <p:cNvSpPr/>
          <p:nvPr/>
        </p:nvSpPr>
        <p:spPr>
          <a:xfrm>
            <a:off x="4870612" y="4210368"/>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two</a:t>
            </a:r>
            <a:endParaRPr sz="2000" b="0" i="0" u="none" strike="noStrike" cap="none">
              <a:solidFill>
                <a:srgbClr val="000000"/>
              </a:solidFill>
              <a:latin typeface="Arial"/>
              <a:ea typeface="Arial"/>
              <a:cs typeface="Arial"/>
              <a:sym typeface="Arial"/>
            </a:endParaRPr>
          </a:p>
        </p:txBody>
      </p:sp>
      <p:sp>
        <p:nvSpPr>
          <p:cNvPr id="286" name="Google Shape;286;p12"/>
          <p:cNvSpPr/>
          <p:nvPr/>
        </p:nvSpPr>
        <p:spPr>
          <a:xfrm>
            <a:off x="6139171" y="4210368"/>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three</a:t>
            </a:r>
            <a:endParaRPr sz="2000" b="0" i="0" u="none" strike="noStrike" cap="none">
              <a:solidFill>
                <a:srgbClr val="000000"/>
              </a:solidFill>
              <a:latin typeface="Arial"/>
              <a:ea typeface="Arial"/>
              <a:cs typeface="Arial"/>
              <a:sym typeface="Arial"/>
            </a:endParaRPr>
          </a:p>
        </p:txBody>
      </p:sp>
      <p:sp>
        <p:nvSpPr>
          <p:cNvPr id="287" name="Google Shape;287;p12"/>
          <p:cNvSpPr/>
          <p:nvPr/>
        </p:nvSpPr>
        <p:spPr>
          <a:xfrm>
            <a:off x="7407730" y="4210368"/>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four</a:t>
            </a:r>
            <a:endParaRPr sz="2000" b="0" i="0" u="none" strike="noStrike" cap="none">
              <a:solidFill>
                <a:srgbClr val="000000"/>
              </a:solidFill>
              <a:latin typeface="Arial"/>
              <a:ea typeface="Arial"/>
              <a:cs typeface="Arial"/>
              <a:sym typeface="Arial"/>
            </a:endParaRPr>
          </a:p>
        </p:txBody>
      </p:sp>
      <p:sp>
        <p:nvSpPr>
          <p:cNvPr id="288" name="Google Shape;288;p12"/>
          <p:cNvSpPr/>
          <p:nvPr/>
        </p:nvSpPr>
        <p:spPr>
          <a:xfrm>
            <a:off x="8676289" y="4210368"/>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five</a:t>
            </a:r>
            <a:endParaRPr sz="2000" b="0" i="0" u="none" strike="noStrike" cap="none">
              <a:solidFill>
                <a:srgbClr val="000000"/>
              </a:solidFill>
              <a:latin typeface="Arial"/>
              <a:ea typeface="Arial"/>
              <a:cs typeface="Arial"/>
              <a:sym typeface="Arial"/>
            </a:endParaRPr>
          </a:p>
        </p:txBody>
      </p:sp>
      <p:sp>
        <p:nvSpPr>
          <p:cNvPr id="289" name="Google Shape;289;p12"/>
          <p:cNvSpPr/>
          <p:nvPr/>
        </p:nvSpPr>
        <p:spPr>
          <a:xfrm>
            <a:off x="2976283" y="5318057"/>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six</a:t>
            </a:r>
            <a:endParaRPr sz="2000" b="0" i="0" u="none" strike="noStrike" cap="none">
              <a:solidFill>
                <a:srgbClr val="000000"/>
              </a:solidFill>
              <a:latin typeface="Arial"/>
              <a:ea typeface="Arial"/>
              <a:cs typeface="Arial"/>
              <a:sym typeface="Arial"/>
            </a:endParaRPr>
          </a:p>
        </p:txBody>
      </p:sp>
      <p:sp>
        <p:nvSpPr>
          <p:cNvPr id="290" name="Google Shape;290;p12"/>
          <p:cNvSpPr/>
          <p:nvPr/>
        </p:nvSpPr>
        <p:spPr>
          <a:xfrm>
            <a:off x="4244842" y="5318057"/>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seven</a:t>
            </a:r>
            <a:endParaRPr sz="2000" b="0" i="0" u="none" strike="noStrike" cap="none">
              <a:solidFill>
                <a:srgbClr val="000000"/>
              </a:solidFill>
              <a:latin typeface="Arial"/>
              <a:ea typeface="Arial"/>
              <a:cs typeface="Arial"/>
              <a:sym typeface="Arial"/>
            </a:endParaRPr>
          </a:p>
        </p:txBody>
      </p:sp>
      <p:sp>
        <p:nvSpPr>
          <p:cNvPr id="291" name="Google Shape;291;p12"/>
          <p:cNvSpPr/>
          <p:nvPr/>
        </p:nvSpPr>
        <p:spPr>
          <a:xfrm>
            <a:off x="5513401" y="5318057"/>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eight</a:t>
            </a:r>
            <a:endParaRPr sz="2000" b="0" i="0" u="none" strike="noStrike" cap="none">
              <a:solidFill>
                <a:srgbClr val="000000"/>
              </a:solidFill>
              <a:latin typeface="Arial"/>
              <a:ea typeface="Arial"/>
              <a:cs typeface="Arial"/>
              <a:sym typeface="Arial"/>
            </a:endParaRPr>
          </a:p>
        </p:txBody>
      </p:sp>
      <p:sp>
        <p:nvSpPr>
          <p:cNvPr id="292" name="Google Shape;292;p12"/>
          <p:cNvSpPr/>
          <p:nvPr/>
        </p:nvSpPr>
        <p:spPr>
          <a:xfrm>
            <a:off x="6781960" y="5318057"/>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nine</a:t>
            </a:r>
            <a:endParaRPr sz="2000" b="0" i="0" u="none" strike="noStrike" cap="none">
              <a:solidFill>
                <a:srgbClr val="000000"/>
              </a:solidFill>
              <a:latin typeface="Arial"/>
              <a:ea typeface="Arial"/>
              <a:cs typeface="Arial"/>
              <a:sym typeface="Arial"/>
            </a:endParaRPr>
          </a:p>
        </p:txBody>
      </p:sp>
      <p:sp>
        <p:nvSpPr>
          <p:cNvPr id="293" name="Google Shape;293;p12"/>
          <p:cNvSpPr/>
          <p:nvPr/>
        </p:nvSpPr>
        <p:spPr>
          <a:xfrm>
            <a:off x="8050519" y="5318057"/>
            <a:ext cx="1066012"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ten</a:t>
            </a:r>
            <a:endParaRPr sz="2000" b="0" i="0" u="none" strike="noStrike" cap="none">
              <a:solidFill>
                <a:srgbClr val="000000"/>
              </a:solidFill>
              <a:latin typeface="Arial"/>
              <a:ea typeface="Arial"/>
              <a:cs typeface="Arial"/>
              <a:sym typeface="Arial"/>
            </a:endParaRPr>
          </a:p>
        </p:txBody>
      </p:sp>
      <p:graphicFrame>
        <p:nvGraphicFramePr>
          <p:cNvPr id="294" name="Google Shape;294;p12"/>
          <p:cNvGraphicFramePr/>
          <p:nvPr/>
        </p:nvGraphicFramePr>
        <p:xfrm>
          <a:off x="664575" y="2885070"/>
          <a:ext cx="10574850" cy="886800"/>
        </p:xfrm>
        <a:graphic>
          <a:graphicData uri="http://schemas.openxmlformats.org/drawingml/2006/table">
            <a:tbl>
              <a:tblPr>
                <a:noFill/>
                <a:tableStyleId>{1E0F8980-776F-4364-B87F-8F79C34E6BC0}</a:tableStyleId>
              </a:tblPr>
              <a:tblGrid>
                <a:gridCol w="961350">
                  <a:extLst>
                    <a:ext uri="{9D8B030D-6E8A-4147-A177-3AD203B41FA5}">
                      <a16:colId xmlns:a16="http://schemas.microsoft.com/office/drawing/2014/main" val="20000"/>
                    </a:ext>
                  </a:extLst>
                </a:gridCol>
                <a:gridCol w="961350">
                  <a:extLst>
                    <a:ext uri="{9D8B030D-6E8A-4147-A177-3AD203B41FA5}">
                      <a16:colId xmlns:a16="http://schemas.microsoft.com/office/drawing/2014/main" val="20001"/>
                    </a:ext>
                  </a:extLst>
                </a:gridCol>
                <a:gridCol w="961350">
                  <a:extLst>
                    <a:ext uri="{9D8B030D-6E8A-4147-A177-3AD203B41FA5}">
                      <a16:colId xmlns:a16="http://schemas.microsoft.com/office/drawing/2014/main" val="20002"/>
                    </a:ext>
                  </a:extLst>
                </a:gridCol>
                <a:gridCol w="961350">
                  <a:extLst>
                    <a:ext uri="{9D8B030D-6E8A-4147-A177-3AD203B41FA5}">
                      <a16:colId xmlns:a16="http://schemas.microsoft.com/office/drawing/2014/main" val="20003"/>
                    </a:ext>
                  </a:extLst>
                </a:gridCol>
                <a:gridCol w="961350">
                  <a:extLst>
                    <a:ext uri="{9D8B030D-6E8A-4147-A177-3AD203B41FA5}">
                      <a16:colId xmlns:a16="http://schemas.microsoft.com/office/drawing/2014/main" val="20004"/>
                    </a:ext>
                  </a:extLst>
                </a:gridCol>
                <a:gridCol w="961350">
                  <a:extLst>
                    <a:ext uri="{9D8B030D-6E8A-4147-A177-3AD203B41FA5}">
                      <a16:colId xmlns:a16="http://schemas.microsoft.com/office/drawing/2014/main" val="20005"/>
                    </a:ext>
                  </a:extLst>
                </a:gridCol>
                <a:gridCol w="851175">
                  <a:extLst>
                    <a:ext uri="{9D8B030D-6E8A-4147-A177-3AD203B41FA5}">
                      <a16:colId xmlns:a16="http://schemas.microsoft.com/office/drawing/2014/main" val="20006"/>
                    </a:ext>
                  </a:extLst>
                </a:gridCol>
                <a:gridCol w="1154150">
                  <a:extLst>
                    <a:ext uri="{9D8B030D-6E8A-4147-A177-3AD203B41FA5}">
                      <a16:colId xmlns:a16="http://schemas.microsoft.com/office/drawing/2014/main" val="20007"/>
                    </a:ext>
                  </a:extLst>
                </a:gridCol>
                <a:gridCol w="1002650">
                  <a:extLst>
                    <a:ext uri="{9D8B030D-6E8A-4147-A177-3AD203B41FA5}">
                      <a16:colId xmlns:a16="http://schemas.microsoft.com/office/drawing/2014/main" val="20008"/>
                    </a:ext>
                  </a:extLst>
                </a:gridCol>
                <a:gridCol w="837425">
                  <a:extLst>
                    <a:ext uri="{9D8B030D-6E8A-4147-A177-3AD203B41FA5}">
                      <a16:colId xmlns:a16="http://schemas.microsoft.com/office/drawing/2014/main" val="20009"/>
                    </a:ext>
                  </a:extLst>
                </a:gridCol>
                <a:gridCol w="961350">
                  <a:extLst>
                    <a:ext uri="{9D8B030D-6E8A-4147-A177-3AD203B41FA5}">
                      <a16:colId xmlns:a16="http://schemas.microsoft.com/office/drawing/2014/main" val="20010"/>
                    </a:ext>
                  </a:extLst>
                </a:gridCol>
              </a:tblGrid>
              <a:tr h="886800">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43A047"/>
                          </a:solidFill>
                          <a:latin typeface="Century Gothic"/>
                          <a:ea typeface="Century Gothic"/>
                          <a:cs typeface="Century Gothic"/>
                          <a:sym typeface="Century Gothic"/>
                        </a:rPr>
                        <a:t>one</a:t>
                      </a: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43A047"/>
                          </a:solidFill>
                          <a:latin typeface="Century Gothic"/>
                          <a:ea typeface="Century Gothic"/>
                          <a:cs typeface="Century Gothic"/>
                          <a:sym typeface="Century Gothic"/>
                        </a:rPr>
                        <a:t>four</a:t>
                      </a: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43A047"/>
                          </a:solidFill>
                          <a:latin typeface="Century Gothic"/>
                          <a:ea typeface="Century Gothic"/>
                          <a:cs typeface="Century Gothic"/>
                          <a:sym typeface="Century Gothic"/>
                        </a:rPr>
                        <a:t>five</a:t>
                      </a: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43A047"/>
                          </a:solidFill>
                          <a:latin typeface="Century Gothic"/>
                          <a:ea typeface="Century Gothic"/>
                          <a:cs typeface="Century Gothic"/>
                          <a:sym typeface="Century Gothic"/>
                        </a:rPr>
                        <a:t>seven</a:t>
                      </a: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22222"/>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GB" sz="2300" u="none" strike="noStrike" cap="none">
                          <a:solidFill>
                            <a:srgbClr val="43A047"/>
                          </a:solidFill>
                          <a:latin typeface="Century Gothic"/>
                          <a:ea typeface="Century Gothic"/>
                          <a:cs typeface="Century Gothic"/>
                          <a:sym typeface="Century Gothic"/>
                        </a:rPr>
                        <a:t>ten</a:t>
                      </a:r>
                      <a:endParaRPr sz="23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childTnLst>
              </p:cTn>
              <p:nextCondLst>
                <p:cond evt="onClick" delay="0">
                  <p:tgtEl>
                    <p:spTgt spid="28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able&#10;&#10;Description automatically generated">
            <a:extLst>
              <a:ext uri="{FF2B5EF4-FFF2-40B4-BE49-F238E27FC236}">
                <a16:creationId xmlns:a16="http://schemas.microsoft.com/office/drawing/2014/main" id="{BD7CB096-635D-1A43-903A-0CF0AC8CED2B}"/>
              </a:ext>
            </a:extLst>
          </p:cNvPr>
          <p:cNvPicPr>
            <a:picLocks noChangeAspect="1"/>
          </p:cNvPicPr>
          <p:nvPr/>
        </p:nvPicPr>
        <p:blipFill>
          <a:blip r:embed="rId3"/>
          <a:stretch>
            <a:fillRect/>
          </a:stretch>
        </p:blipFill>
        <p:spPr>
          <a:xfrm>
            <a:off x="263524" y="1077157"/>
            <a:ext cx="7848600" cy="31546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325" name="Google Shape;325;p14"/>
          <p:cNvSpPr txBox="1">
            <a:spLocks noGrp="1"/>
          </p:cNvSpPr>
          <p:nvPr>
            <p:ph type="body" idx="2"/>
          </p:nvPr>
        </p:nvSpPr>
        <p:spPr>
          <a:xfrm>
            <a:off x="263050" y="1176350"/>
            <a:ext cx="7271494" cy="84045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Use the cards to complete the grid.</a:t>
            </a:r>
            <a:endParaRPr b="1"/>
          </a:p>
        </p:txBody>
      </p:sp>
      <p:sp>
        <p:nvSpPr>
          <p:cNvPr id="326" name="Google Shape;326;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aphicFrame>
        <p:nvGraphicFramePr>
          <p:cNvPr id="327" name="Google Shape;327;p14"/>
          <p:cNvGraphicFramePr/>
          <p:nvPr>
            <p:extLst>
              <p:ext uri="{D42A27DB-BD31-4B8C-83A1-F6EECF244321}">
                <p14:modId xmlns:p14="http://schemas.microsoft.com/office/powerpoint/2010/main" val="567890890"/>
              </p:ext>
            </p:extLst>
          </p:nvPr>
        </p:nvGraphicFramePr>
        <p:xfrm>
          <a:off x="145774" y="2145200"/>
          <a:ext cx="11781275" cy="1724450"/>
        </p:xfrm>
        <a:graphic>
          <a:graphicData uri="http://schemas.openxmlformats.org/drawingml/2006/table">
            <a:tbl>
              <a:tblPr>
                <a:noFill/>
                <a:tableStyleId>{1E0F8980-776F-4364-B87F-8F79C34E6BC0}</a:tableStyleId>
              </a:tblPr>
              <a:tblGrid>
                <a:gridCol w="1071025">
                  <a:extLst>
                    <a:ext uri="{9D8B030D-6E8A-4147-A177-3AD203B41FA5}">
                      <a16:colId xmlns:a16="http://schemas.microsoft.com/office/drawing/2014/main" val="20000"/>
                    </a:ext>
                  </a:extLst>
                </a:gridCol>
                <a:gridCol w="1071025">
                  <a:extLst>
                    <a:ext uri="{9D8B030D-6E8A-4147-A177-3AD203B41FA5}">
                      <a16:colId xmlns:a16="http://schemas.microsoft.com/office/drawing/2014/main" val="20001"/>
                    </a:ext>
                  </a:extLst>
                </a:gridCol>
                <a:gridCol w="1071025">
                  <a:extLst>
                    <a:ext uri="{9D8B030D-6E8A-4147-A177-3AD203B41FA5}">
                      <a16:colId xmlns:a16="http://schemas.microsoft.com/office/drawing/2014/main" val="20002"/>
                    </a:ext>
                  </a:extLst>
                </a:gridCol>
                <a:gridCol w="1071025">
                  <a:extLst>
                    <a:ext uri="{9D8B030D-6E8A-4147-A177-3AD203B41FA5}">
                      <a16:colId xmlns:a16="http://schemas.microsoft.com/office/drawing/2014/main" val="20003"/>
                    </a:ext>
                  </a:extLst>
                </a:gridCol>
                <a:gridCol w="1071025">
                  <a:extLst>
                    <a:ext uri="{9D8B030D-6E8A-4147-A177-3AD203B41FA5}">
                      <a16:colId xmlns:a16="http://schemas.microsoft.com/office/drawing/2014/main" val="20004"/>
                    </a:ext>
                  </a:extLst>
                </a:gridCol>
                <a:gridCol w="1071025">
                  <a:extLst>
                    <a:ext uri="{9D8B030D-6E8A-4147-A177-3AD203B41FA5}">
                      <a16:colId xmlns:a16="http://schemas.microsoft.com/office/drawing/2014/main" val="20005"/>
                    </a:ext>
                  </a:extLst>
                </a:gridCol>
                <a:gridCol w="1071025">
                  <a:extLst>
                    <a:ext uri="{9D8B030D-6E8A-4147-A177-3AD203B41FA5}">
                      <a16:colId xmlns:a16="http://schemas.microsoft.com/office/drawing/2014/main" val="20006"/>
                    </a:ext>
                  </a:extLst>
                </a:gridCol>
                <a:gridCol w="1071025">
                  <a:extLst>
                    <a:ext uri="{9D8B030D-6E8A-4147-A177-3AD203B41FA5}">
                      <a16:colId xmlns:a16="http://schemas.microsoft.com/office/drawing/2014/main" val="20007"/>
                    </a:ext>
                  </a:extLst>
                </a:gridCol>
                <a:gridCol w="1071025">
                  <a:extLst>
                    <a:ext uri="{9D8B030D-6E8A-4147-A177-3AD203B41FA5}">
                      <a16:colId xmlns:a16="http://schemas.microsoft.com/office/drawing/2014/main" val="20008"/>
                    </a:ext>
                  </a:extLst>
                </a:gridCol>
                <a:gridCol w="1071025">
                  <a:extLst>
                    <a:ext uri="{9D8B030D-6E8A-4147-A177-3AD203B41FA5}">
                      <a16:colId xmlns:a16="http://schemas.microsoft.com/office/drawing/2014/main" val="20009"/>
                    </a:ext>
                  </a:extLst>
                </a:gridCol>
                <a:gridCol w="1071025">
                  <a:extLst>
                    <a:ext uri="{9D8B030D-6E8A-4147-A177-3AD203B41FA5}">
                      <a16:colId xmlns:a16="http://schemas.microsoft.com/office/drawing/2014/main" val="20010"/>
                    </a:ext>
                  </a:extLst>
                </a:gridCol>
              </a:tblGrid>
              <a:tr h="862225">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latin typeface="Century Gothic"/>
                          <a:ea typeface="Century Gothic"/>
                          <a:cs typeface="Century Gothic"/>
                          <a:sym typeface="Century Gothic"/>
                        </a:rPr>
                        <a:t>1</a:t>
                      </a:r>
                      <a:endParaRPr sz="2400" u="none" strike="noStrike" cap="none" dirty="0">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latin typeface="Century Gothic"/>
                          <a:ea typeface="Century Gothic"/>
                          <a:cs typeface="Century Gothic"/>
                          <a:sym typeface="Century Gothic"/>
                        </a:rPr>
                        <a:t>3</a:t>
                      </a:r>
                      <a:endParaRPr sz="2400" u="none" strike="noStrike" cap="none" dirty="0">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latin typeface="Century Gothic"/>
                          <a:ea typeface="Century Gothic"/>
                          <a:cs typeface="Century Gothic"/>
                          <a:sym typeface="Century Gothic"/>
                        </a:rPr>
                        <a:t>4</a:t>
                      </a:r>
                      <a:endParaRPr sz="2400" u="none" strike="noStrike" cap="none" dirty="0">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latin typeface="Century Gothic"/>
                          <a:ea typeface="Century Gothic"/>
                          <a:cs typeface="Century Gothic"/>
                          <a:sym typeface="Century Gothic"/>
                        </a:rPr>
                        <a:t>6</a:t>
                      </a:r>
                      <a:endParaRPr sz="2400" u="none" strike="noStrike" cap="none" dirty="0">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entury Gothic"/>
                          <a:ea typeface="Century Gothic"/>
                          <a:cs typeface="Century Gothic"/>
                          <a:sym typeface="Century Gothic"/>
                        </a:rPr>
                        <a:t>7</a:t>
                      </a:r>
                      <a:endParaRPr sz="2400" u="none" strike="noStrike" cap="none">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entury Gothic"/>
                          <a:ea typeface="Century Gothic"/>
                          <a:cs typeface="Century Gothic"/>
                          <a:sym typeface="Century Gothic"/>
                        </a:rPr>
                        <a:t>9</a:t>
                      </a:r>
                      <a:endParaRPr sz="2400" u="none" strike="noStrike" cap="none">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0"/>
                  </a:ext>
                </a:extLst>
              </a:tr>
              <a:tr h="862225">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entury Gothic"/>
                          <a:ea typeface="Century Gothic"/>
                          <a:cs typeface="Century Gothic"/>
                          <a:sym typeface="Century Gothic"/>
                        </a:rPr>
                        <a:t>zero</a:t>
                      </a:r>
                      <a:endParaRPr sz="2400" u="none" strike="noStrike" cap="none">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entury Gothic"/>
                          <a:ea typeface="Century Gothic"/>
                          <a:cs typeface="Century Gothic"/>
                          <a:sym typeface="Century Gothic"/>
                        </a:rPr>
                        <a:t>two</a:t>
                      </a:r>
                      <a:endParaRPr sz="2400" u="none" strike="noStrike" cap="none">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entury Gothic"/>
                          <a:ea typeface="Century Gothic"/>
                          <a:cs typeface="Century Gothic"/>
                          <a:sym typeface="Century Gothic"/>
                        </a:rPr>
                        <a:t>five</a:t>
                      </a:r>
                      <a:endParaRPr sz="2400" u="none" strike="noStrike" cap="none">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latin typeface="Century Gothic"/>
                          <a:ea typeface="Century Gothic"/>
                          <a:cs typeface="Century Gothic"/>
                          <a:sym typeface="Century Gothic"/>
                        </a:rPr>
                        <a:t>eight</a:t>
                      </a:r>
                      <a:endParaRPr sz="2400" u="none" strike="noStrike" cap="none" dirty="0">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latin typeface="Century Gothic"/>
                          <a:ea typeface="Century Gothic"/>
                          <a:cs typeface="Century Gothic"/>
                          <a:sym typeface="Century Gothic"/>
                        </a:rPr>
                        <a:t>ten</a:t>
                      </a:r>
                      <a:endParaRPr sz="2400" u="none" strike="noStrike" cap="none" dirty="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bl>
          </a:graphicData>
        </a:graphic>
      </p:graphicFrame>
      <p:sp>
        <p:nvSpPr>
          <p:cNvPr id="328" name="Google Shape;328;p14"/>
          <p:cNvSpPr/>
          <p:nvPr/>
        </p:nvSpPr>
        <p:spPr>
          <a:xfrm>
            <a:off x="684132" y="4377214"/>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one</a:t>
            </a:r>
            <a:endParaRPr sz="2000" b="0" i="0" u="none" strike="noStrike" cap="none">
              <a:solidFill>
                <a:srgbClr val="000000"/>
              </a:solidFill>
              <a:latin typeface="Arial"/>
              <a:ea typeface="Arial"/>
              <a:cs typeface="Arial"/>
              <a:sym typeface="Arial"/>
            </a:endParaRPr>
          </a:p>
        </p:txBody>
      </p:sp>
      <p:sp>
        <p:nvSpPr>
          <p:cNvPr id="329" name="Google Shape;329;p14"/>
          <p:cNvSpPr/>
          <p:nvPr/>
        </p:nvSpPr>
        <p:spPr>
          <a:xfrm>
            <a:off x="2564723" y="4377214"/>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nine</a:t>
            </a:r>
            <a:endParaRPr sz="2000" b="0" i="0" u="none" strike="noStrike" cap="none">
              <a:solidFill>
                <a:srgbClr val="000000"/>
              </a:solidFill>
              <a:latin typeface="Arial"/>
              <a:ea typeface="Arial"/>
              <a:cs typeface="Arial"/>
              <a:sym typeface="Arial"/>
            </a:endParaRPr>
          </a:p>
        </p:txBody>
      </p:sp>
      <p:sp>
        <p:nvSpPr>
          <p:cNvPr id="330" name="Google Shape;330;p14"/>
          <p:cNvSpPr/>
          <p:nvPr/>
        </p:nvSpPr>
        <p:spPr>
          <a:xfrm>
            <a:off x="4445314" y="4377214"/>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0</a:t>
            </a:r>
            <a:endParaRPr sz="2000" b="0" i="0" u="none" strike="noStrike" cap="none">
              <a:solidFill>
                <a:srgbClr val="000000"/>
              </a:solidFill>
              <a:latin typeface="Arial"/>
              <a:ea typeface="Arial"/>
              <a:cs typeface="Arial"/>
              <a:sym typeface="Arial"/>
            </a:endParaRPr>
          </a:p>
        </p:txBody>
      </p:sp>
      <p:sp>
        <p:nvSpPr>
          <p:cNvPr id="331" name="Google Shape;331;p14"/>
          <p:cNvSpPr/>
          <p:nvPr/>
        </p:nvSpPr>
        <p:spPr>
          <a:xfrm>
            <a:off x="6325905" y="4377214"/>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four</a:t>
            </a:r>
            <a:endParaRPr sz="2000" b="0" i="0" u="none" strike="noStrike" cap="none">
              <a:solidFill>
                <a:srgbClr val="000000"/>
              </a:solidFill>
              <a:latin typeface="Arial"/>
              <a:ea typeface="Arial"/>
              <a:cs typeface="Arial"/>
              <a:sym typeface="Arial"/>
            </a:endParaRPr>
          </a:p>
        </p:txBody>
      </p:sp>
      <p:sp>
        <p:nvSpPr>
          <p:cNvPr id="332" name="Google Shape;332;p14"/>
          <p:cNvSpPr/>
          <p:nvPr/>
        </p:nvSpPr>
        <p:spPr>
          <a:xfrm>
            <a:off x="8206496" y="4377214"/>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three</a:t>
            </a:r>
            <a:endParaRPr sz="2000" b="0" i="0" u="none" strike="noStrike" cap="none">
              <a:solidFill>
                <a:srgbClr val="000000"/>
              </a:solidFill>
              <a:latin typeface="Arial"/>
              <a:ea typeface="Arial"/>
              <a:cs typeface="Arial"/>
              <a:sym typeface="Arial"/>
            </a:endParaRPr>
          </a:p>
        </p:txBody>
      </p:sp>
      <p:sp>
        <p:nvSpPr>
          <p:cNvPr id="333" name="Google Shape;333;p14"/>
          <p:cNvSpPr/>
          <p:nvPr/>
        </p:nvSpPr>
        <p:spPr>
          <a:xfrm>
            <a:off x="10087087" y="4377214"/>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10</a:t>
            </a:r>
            <a:endParaRPr sz="2000" b="0" i="0" u="none" strike="noStrike" cap="none">
              <a:solidFill>
                <a:srgbClr val="000000"/>
              </a:solidFill>
              <a:latin typeface="Arial"/>
              <a:ea typeface="Arial"/>
              <a:cs typeface="Arial"/>
              <a:sym typeface="Arial"/>
            </a:endParaRPr>
          </a:p>
        </p:txBody>
      </p:sp>
      <p:sp>
        <p:nvSpPr>
          <p:cNvPr id="334" name="Google Shape;334;p14"/>
          <p:cNvSpPr/>
          <p:nvPr/>
        </p:nvSpPr>
        <p:spPr>
          <a:xfrm>
            <a:off x="1690081" y="5445257"/>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2</a:t>
            </a:r>
            <a:endParaRPr sz="2000" b="0" i="0" u="none" strike="noStrike" cap="none">
              <a:solidFill>
                <a:srgbClr val="000000"/>
              </a:solidFill>
              <a:latin typeface="Arial"/>
              <a:ea typeface="Arial"/>
              <a:cs typeface="Arial"/>
              <a:sym typeface="Arial"/>
            </a:endParaRPr>
          </a:p>
        </p:txBody>
      </p:sp>
      <p:sp>
        <p:nvSpPr>
          <p:cNvPr id="335" name="Google Shape;335;p14"/>
          <p:cNvSpPr/>
          <p:nvPr/>
        </p:nvSpPr>
        <p:spPr>
          <a:xfrm>
            <a:off x="3565135" y="5445257"/>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six</a:t>
            </a:r>
            <a:endParaRPr sz="2000" b="0" i="0" u="none" strike="noStrike" cap="none">
              <a:solidFill>
                <a:srgbClr val="000000"/>
              </a:solidFill>
              <a:latin typeface="Arial"/>
              <a:ea typeface="Arial"/>
              <a:cs typeface="Arial"/>
              <a:sym typeface="Arial"/>
            </a:endParaRPr>
          </a:p>
        </p:txBody>
      </p:sp>
      <p:sp>
        <p:nvSpPr>
          <p:cNvPr id="336" name="Google Shape;336;p14"/>
          <p:cNvSpPr/>
          <p:nvPr/>
        </p:nvSpPr>
        <p:spPr>
          <a:xfrm>
            <a:off x="5440189" y="5445257"/>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5</a:t>
            </a:r>
            <a:endParaRPr sz="2000" b="0" i="0" u="none" strike="noStrike" cap="none">
              <a:solidFill>
                <a:srgbClr val="000000"/>
              </a:solidFill>
              <a:latin typeface="Arial"/>
              <a:ea typeface="Arial"/>
              <a:cs typeface="Arial"/>
              <a:sym typeface="Arial"/>
            </a:endParaRPr>
          </a:p>
        </p:txBody>
      </p:sp>
      <p:sp>
        <p:nvSpPr>
          <p:cNvPr id="337" name="Google Shape;337;p14"/>
          <p:cNvSpPr/>
          <p:nvPr/>
        </p:nvSpPr>
        <p:spPr>
          <a:xfrm>
            <a:off x="7314097" y="5445257"/>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seven</a:t>
            </a:r>
            <a:endParaRPr sz="2000" b="0" i="0" u="none" strike="noStrike" cap="none">
              <a:solidFill>
                <a:srgbClr val="000000"/>
              </a:solidFill>
              <a:latin typeface="Arial"/>
              <a:ea typeface="Arial"/>
              <a:cs typeface="Arial"/>
              <a:sym typeface="Arial"/>
            </a:endParaRPr>
          </a:p>
        </p:txBody>
      </p:sp>
      <p:sp>
        <p:nvSpPr>
          <p:cNvPr id="338" name="Google Shape;338;p14"/>
          <p:cNvSpPr/>
          <p:nvPr/>
        </p:nvSpPr>
        <p:spPr>
          <a:xfrm>
            <a:off x="9188005" y="5445257"/>
            <a:ext cx="1044000" cy="7596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222222"/>
                </a:solidFill>
                <a:latin typeface="Century Gothic"/>
                <a:ea typeface="Century Gothic"/>
                <a:cs typeface="Century Gothic"/>
                <a:sym typeface="Century Gothic"/>
              </a:rPr>
              <a:t>8</a:t>
            </a:r>
            <a:endParaRPr sz="2000" b="0" i="0" u="none" strike="noStrike" cap="none">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C83C4316-9A07-D64D-89E4-D94D5124B41D}"/>
              </a:ext>
            </a:extLst>
          </p:cNvPr>
          <p:cNvGraphicFramePr>
            <a:graphicFrameLocks noGrp="1"/>
          </p:cNvGraphicFramePr>
          <p:nvPr>
            <p:extLst>
              <p:ext uri="{D42A27DB-BD31-4B8C-83A1-F6EECF244321}">
                <p14:modId xmlns:p14="http://schemas.microsoft.com/office/powerpoint/2010/main" val="1629390201"/>
              </p:ext>
            </p:extLst>
          </p:nvPr>
        </p:nvGraphicFramePr>
        <p:xfrm>
          <a:off x="145773" y="2139671"/>
          <a:ext cx="11781275" cy="1724450"/>
        </p:xfrm>
        <a:graphic>
          <a:graphicData uri="http://schemas.openxmlformats.org/drawingml/2006/table">
            <a:tbl>
              <a:tblPr>
                <a:noFill/>
                <a:tableStyleId>{1E0F8980-776F-4364-B87F-8F79C34E6BC0}</a:tableStyleId>
              </a:tblPr>
              <a:tblGrid>
                <a:gridCol w="1071025">
                  <a:extLst>
                    <a:ext uri="{9D8B030D-6E8A-4147-A177-3AD203B41FA5}">
                      <a16:colId xmlns:a16="http://schemas.microsoft.com/office/drawing/2014/main" val="441230188"/>
                    </a:ext>
                  </a:extLst>
                </a:gridCol>
                <a:gridCol w="1071025">
                  <a:extLst>
                    <a:ext uri="{9D8B030D-6E8A-4147-A177-3AD203B41FA5}">
                      <a16:colId xmlns:a16="http://schemas.microsoft.com/office/drawing/2014/main" val="106519848"/>
                    </a:ext>
                  </a:extLst>
                </a:gridCol>
                <a:gridCol w="1071025">
                  <a:extLst>
                    <a:ext uri="{9D8B030D-6E8A-4147-A177-3AD203B41FA5}">
                      <a16:colId xmlns:a16="http://schemas.microsoft.com/office/drawing/2014/main" val="1343263656"/>
                    </a:ext>
                  </a:extLst>
                </a:gridCol>
                <a:gridCol w="1071025">
                  <a:extLst>
                    <a:ext uri="{9D8B030D-6E8A-4147-A177-3AD203B41FA5}">
                      <a16:colId xmlns:a16="http://schemas.microsoft.com/office/drawing/2014/main" val="3583671708"/>
                    </a:ext>
                  </a:extLst>
                </a:gridCol>
                <a:gridCol w="1071025">
                  <a:extLst>
                    <a:ext uri="{9D8B030D-6E8A-4147-A177-3AD203B41FA5}">
                      <a16:colId xmlns:a16="http://schemas.microsoft.com/office/drawing/2014/main" val="638692039"/>
                    </a:ext>
                  </a:extLst>
                </a:gridCol>
                <a:gridCol w="1071025">
                  <a:extLst>
                    <a:ext uri="{9D8B030D-6E8A-4147-A177-3AD203B41FA5}">
                      <a16:colId xmlns:a16="http://schemas.microsoft.com/office/drawing/2014/main" val="2111604011"/>
                    </a:ext>
                  </a:extLst>
                </a:gridCol>
                <a:gridCol w="1071025">
                  <a:extLst>
                    <a:ext uri="{9D8B030D-6E8A-4147-A177-3AD203B41FA5}">
                      <a16:colId xmlns:a16="http://schemas.microsoft.com/office/drawing/2014/main" val="513366499"/>
                    </a:ext>
                  </a:extLst>
                </a:gridCol>
                <a:gridCol w="1071025">
                  <a:extLst>
                    <a:ext uri="{9D8B030D-6E8A-4147-A177-3AD203B41FA5}">
                      <a16:colId xmlns:a16="http://schemas.microsoft.com/office/drawing/2014/main" val="3919319387"/>
                    </a:ext>
                  </a:extLst>
                </a:gridCol>
                <a:gridCol w="1071025">
                  <a:extLst>
                    <a:ext uri="{9D8B030D-6E8A-4147-A177-3AD203B41FA5}">
                      <a16:colId xmlns:a16="http://schemas.microsoft.com/office/drawing/2014/main" val="435270206"/>
                    </a:ext>
                  </a:extLst>
                </a:gridCol>
                <a:gridCol w="1071025">
                  <a:extLst>
                    <a:ext uri="{9D8B030D-6E8A-4147-A177-3AD203B41FA5}">
                      <a16:colId xmlns:a16="http://schemas.microsoft.com/office/drawing/2014/main" val="182413143"/>
                    </a:ext>
                  </a:extLst>
                </a:gridCol>
                <a:gridCol w="1071025">
                  <a:extLst>
                    <a:ext uri="{9D8B030D-6E8A-4147-A177-3AD203B41FA5}">
                      <a16:colId xmlns:a16="http://schemas.microsoft.com/office/drawing/2014/main" val="2667728360"/>
                    </a:ext>
                  </a:extLst>
                </a:gridCol>
              </a:tblGrid>
              <a:tr h="862225">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0</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2</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5</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43A047"/>
                          </a:solidFill>
                          <a:latin typeface="Century Gothic"/>
                          <a:ea typeface="Century Gothic"/>
                          <a:cs typeface="Century Gothic"/>
                          <a:sym typeface="Century Gothic"/>
                        </a:rPr>
                        <a:t>8</a:t>
                      </a:r>
                      <a:endParaRPr sz="24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43A047"/>
                          </a:solidFill>
                          <a:latin typeface="Century Gothic"/>
                          <a:ea typeface="Century Gothic"/>
                          <a:cs typeface="Century Gothic"/>
                          <a:sym typeface="Century Gothic"/>
                        </a:rPr>
                        <a:t>10</a:t>
                      </a:r>
                      <a:endParaRPr sz="24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8163548"/>
                  </a:ext>
                </a:extLst>
              </a:tr>
              <a:tr h="862225">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one</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43A047"/>
                          </a:solidFill>
                          <a:latin typeface="Century Gothic"/>
                          <a:ea typeface="Century Gothic"/>
                          <a:cs typeface="Century Gothic"/>
                          <a:sym typeface="Century Gothic"/>
                        </a:rPr>
                        <a:t>three</a:t>
                      </a:r>
                      <a:endParaRPr sz="24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solidFill>
                            <a:srgbClr val="43A047"/>
                          </a:solidFill>
                          <a:latin typeface="Century Gothic"/>
                          <a:ea typeface="Century Gothic"/>
                          <a:cs typeface="Century Gothic"/>
                          <a:sym typeface="Century Gothic"/>
                        </a:rPr>
                        <a:t>four</a:t>
                      </a:r>
                      <a:endParaRPr sz="2400" u="none" strike="noStrike" cap="none">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six</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seven</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dirty="0">
                          <a:solidFill>
                            <a:srgbClr val="43A047"/>
                          </a:solidFill>
                          <a:latin typeface="Century Gothic"/>
                          <a:ea typeface="Century Gothic"/>
                          <a:cs typeface="Century Gothic"/>
                          <a:sym typeface="Century Gothic"/>
                        </a:rPr>
                        <a:t>nine</a:t>
                      </a:r>
                      <a:endParaRPr sz="2400" u="none" strike="noStrike" cap="none"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722663181"/>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32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200"/>
              <a:buFont typeface="Calibri"/>
              <a:buNone/>
            </a:pPr>
            <a:r>
              <a:rPr lang="en-GB" sz="2800"/>
              <a:t>The following slides are based on:</a:t>
            </a:r>
            <a:endParaRPr sz="2800"/>
          </a:p>
          <a:p>
            <a:pPr marL="0" lvl="0" indent="0" algn="ctr" rtl="0">
              <a:lnSpc>
                <a:spcPct val="150000"/>
              </a:lnSpc>
              <a:spcBef>
                <a:spcPts val="0"/>
              </a:spcBef>
              <a:spcAft>
                <a:spcPts val="0"/>
              </a:spcAft>
              <a:buClr>
                <a:schemeClr val="dk1"/>
              </a:buClr>
              <a:buSzPts val="3200"/>
              <a:buFont typeface="Calibri"/>
              <a:buNone/>
            </a:pPr>
            <a:r>
              <a:rPr lang="en-GB" sz="2800"/>
              <a:t>Matching groups to numerals</a:t>
            </a:r>
            <a:br>
              <a:rPr lang="en-GB" sz="2800"/>
            </a:br>
            <a:endParaRPr sz="2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6"/>
          <p:cNvSpPr txBox="1">
            <a:spLocks noGrp="1"/>
          </p:cNvSpPr>
          <p:nvPr>
            <p:ph type="body" idx="2"/>
          </p:nvPr>
        </p:nvSpPr>
        <p:spPr>
          <a:xfrm>
            <a:off x="263050" y="700645"/>
            <a:ext cx="11736900" cy="5451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Match the numeral to the group.</a:t>
            </a:r>
            <a:endParaRPr b="1"/>
          </a:p>
        </p:txBody>
      </p:sp>
      <p:sp>
        <p:nvSpPr>
          <p:cNvPr id="350" name="Google Shape;350;p16"/>
          <p:cNvSpPr/>
          <p:nvPr/>
        </p:nvSpPr>
        <p:spPr>
          <a:xfrm>
            <a:off x="650250" y="1607325"/>
            <a:ext cx="2129700" cy="16074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6"/>
          <p:cNvSpPr/>
          <p:nvPr/>
        </p:nvSpPr>
        <p:spPr>
          <a:xfrm>
            <a:off x="3570850" y="1607325"/>
            <a:ext cx="2129700" cy="16074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6"/>
          <p:cNvSpPr/>
          <p:nvPr/>
        </p:nvSpPr>
        <p:spPr>
          <a:xfrm>
            <a:off x="6491450" y="1607325"/>
            <a:ext cx="2129700" cy="16074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6"/>
          <p:cNvSpPr/>
          <p:nvPr/>
        </p:nvSpPr>
        <p:spPr>
          <a:xfrm>
            <a:off x="9412050" y="1607325"/>
            <a:ext cx="2129700" cy="16074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6"/>
          <p:cNvSpPr/>
          <p:nvPr/>
        </p:nvSpPr>
        <p:spPr>
          <a:xfrm>
            <a:off x="512550" y="4577499"/>
            <a:ext cx="2059200" cy="76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3</a:t>
            </a:r>
            <a:endParaRPr sz="2500" b="0" i="0" u="none" strike="noStrike" cap="none">
              <a:solidFill>
                <a:srgbClr val="000000"/>
              </a:solidFill>
              <a:latin typeface="Century Gothic"/>
              <a:ea typeface="Century Gothic"/>
              <a:cs typeface="Century Gothic"/>
              <a:sym typeface="Century Gothic"/>
            </a:endParaRPr>
          </a:p>
        </p:txBody>
      </p:sp>
      <p:sp>
        <p:nvSpPr>
          <p:cNvPr id="355" name="Google Shape;355;p16"/>
          <p:cNvSpPr/>
          <p:nvPr/>
        </p:nvSpPr>
        <p:spPr>
          <a:xfrm>
            <a:off x="3606100" y="4577499"/>
            <a:ext cx="2059200" cy="76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5</a:t>
            </a:r>
            <a:endParaRPr sz="2500" b="0" i="0" u="none" strike="noStrike" cap="none">
              <a:solidFill>
                <a:srgbClr val="000000"/>
              </a:solidFill>
              <a:latin typeface="Century Gothic"/>
              <a:ea typeface="Century Gothic"/>
              <a:cs typeface="Century Gothic"/>
              <a:sym typeface="Century Gothic"/>
            </a:endParaRPr>
          </a:p>
        </p:txBody>
      </p:sp>
      <p:sp>
        <p:nvSpPr>
          <p:cNvPr id="356" name="Google Shape;356;p16"/>
          <p:cNvSpPr/>
          <p:nvPr/>
        </p:nvSpPr>
        <p:spPr>
          <a:xfrm>
            <a:off x="6526700" y="4577499"/>
            <a:ext cx="2059200" cy="76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8</a:t>
            </a:r>
            <a:endParaRPr sz="2500" b="0" i="0" u="none" strike="noStrike" cap="none">
              <a:solidFill>
                <a:srgbClr val="000000"/>
              </a:solidFill>
              <a:latin typeface="Century Gothic"/>
              <a:ea typeface="Century Gothic"/>
              <a:cs typeface="Century Gothic"/>
              <a:sym typeface="Century Gothic"/>
            </a:endParaRPr>
          </a:p>
        </p:txBody>
      </p:sp>
      <p:sp>
        <p:nvSpPr>
          <p:cNvPr id="357" name="Google Shape;357;p16"/>
          <p:cNvSpPr/>
          <p:nvPr/>
        </p:nvSpPr>
        <p:spPr>
          <a:xfrm>
            <a:off x="9599100" y="4577499"/>
            <a:ext cx="2059200" cy="76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2</a:t>
            </a:r>
            <a:endParaRPr sz="2500" b="0" i="0" u="none" strike="noStrike" cap="none">
              <a:solidFill>
                <a:srgbClr val="000000"/>
              </a:solidFill>
              <a:latin typeface="Century Gothic"/>
              <a:ea typeface="Century Gothic"/>
              <a:cs typeface="Century Gothic"/>
              <a:sym typeface="Century Gothic"/>
            </a:endParaRPr>
          </a:p>
        </p:txBody>
      </p:sp>
      <p:pic>
        <p:nvPicPr>
          <p:cNvPr id="358" name="Google Shape;358;p16"/>
          <p:cNvPicPr preferRelativeResize="0"/>
          <p:nvPr/>
        </p:nvPicPr>
        <p:blipFill rotWithShape="1">
          <a:blip r:embed="rId3">
            <a:alphaModFix/>
          </a:blip>
          <a:srcRect l="13156" t="29261" b="5756"/>
          <a:stretch/>
        </p:blipFill>
        <p:spPr>
          <a:xfrm>
            <a:off x="6756950" y="1757625"/>
            <a:ext cx="556698" cy="545100"/>
          </a:xfrm>
          <a:prstGeom prst="rect">
            <a:avLst/>
          </a:prstGeom>
          <a:noFill/>
          <a:ln>
            <a:noFill/>
          </a:ln>
        </p:spPr>
      </p:pic>
      <p:pic>
        <p:nvPicPr>
          <p:cNvPr id="359" name="Google Shape;359;p16"/>
          <p:cNvPicPr preferRelativeResize="0"/>
          <p:nvPr/>
        </p:nvPicPr>
        <p:blipFill rotWithShape="1">
          <a:blip r:embed="rId3">
            <a:alphaModFix/>
          </a:blip>
          <a:srcRect l="13156" t="29261" b="5756"/>
          <a:stretch/>
        </p:blipFill>
        <p:spPr>
          <a:xfrm>
            <a:off x="7391550" y="1757625"/>
            <a:ext cx="556698" cy="545100"/>
          </a:xfrm>
          <a:prstGeom prst="rect">
            <a:avLst/>
          </a:prstGeom>
          <a:noFill/>
          <a:ln>
            <a:noFill/>
          </a:ln>
        </p:spPr>
      </p:pic>
      <p:pic>
        <p:nvPicPr>
          <p:cNvPr id="360" name="Google Shape;360;p16"/>
          <p:cNvPicPr preferRelativeResize="0"/>
          <p:nvPr/>
        </p:nvPicPr>
        <p:blipFill rotWithShape="1">
          <a:blip r:embed="rId3">
            <a:alphaModFix/>
          </a:blip>
          <a:srcRect l="13156" t="29261" b="5756"/>
          <a:stretch/>
        </p:blipFill>
        <p:spPr>
          <a:xfrm>
            <a:off x="6756950" y="2445825"/>
            <a:ext cx="556698" cy="545100"/>
          </a:xfrm>
          <a:prstGeom prst="rect">
            <a:avLst/>
          </a:prstGeom>
          <a:noFill/>
          <a:ln>
            <a:noFill/>
          </a:ln>
        </p:spPr>
      </p:pic>
      <p:pic>
        <p:nvPicPr>
          <p:cNvPr id="361" name="Google Shape;361;p16"/>
          <p:cNvPicPr preferRelativeResize="0"/>
          <p:nvPr/>
        </p:nvPicPr>
        <p:blipFill rotWithShape="1">
          <a:blip r:embed="rId3">
            <a:alphaModFix/>
          </a:blip>
          <a:srcRect l="13156" t="29261" b="5756"/>
          <a:stretch/>
        </p:blipFill>
        <p:spPr>
          <a:xfrm>
            <a:off x="7391550" y="2445825"/>
            <a:ext cx="556698" cy="545100"/>
          </a:xfrm>
          <a:prstGeom prst="rect">
            <a:avLst/>
          </a:prstGeom>
          <a:noFill/>
          <a:ln>
            <a:noFill/>
          </a:ln>
        </p:spPr>
      </p:pic>
      <p:pic>
        <p:nvPicPr>
          <p:cNvPr id="362" name="Google Shape;362;p16"/>
          <p:cNvPicPr preferRelativeResize="0"/>
          <p:nvPr/>
        </p:nvPicPr>
        <p:blipFill rotWithShape="1">
          <a:blip r:embed="rId3">
            <a:alphaModFix/>
          </a:blip>
          <a:srcRect l="13156" t="29261" b="5756"/>
          <a:stretch/>
        </p:blipFill>
        <p:spPr>
          <a:xfrm>
            <a:off x="7948250" y="2062450"/>
            <a:ext cx="556698" cy="545100"/>
          </a:xfrm>
          <a:prstGeom prst="rect">
            <a:avLst/>
          </a:prstGeom>
          <a:noFill/>
          <a:ln>
            <a:noFill/>
          </a:ln>
        </p:spPr>
      </p:pic>
      <p:pic>
        <p:nvPicPr>
          <p:cNvPr id="363" name="Google Shape;363;p16"/>
          <p:cNvPicPr preferRelativeResize="0"/>
          <p:nvPr/>
        </p:nvPicPr>
        <p:blipFill rotWithShape="1">
          <a:blip r:embed="rId4">
            <a:alphaModFix/>
          </a:blip>
          <a:srcRect l="7922" t="20383" r="9295" b="11281"/>
          <a:stretch/>
        </p:blipFill>
        <p:spPr>
          <a:xfrm>
            <a:off x="957825" y="1757625"/>
            <a:ext cx="727025" cy="766800"/>
          </a:xfrm>
          <a:prstGeom prst="rect">
            <a:avLst/>
          </a:prstGeom>
          <a:noFill/>
          <a:ln>
            <a:noFill/>
          </a:ln>
        </p:spPr>
      </p:pic>
      <p:pic>
        <p:nvPicPr>
          <p:cNvPr id="364" name="Google Shape;364;p16"/>
          <p:cNvPicPr preferRelativeResize="0"/>
          <p:nvPr/>
        </p:nvPicPr>
        <p:blipFill rotWithShape="1">
          <a:blip r:embed="rId4">
            <a:alphaModFix/>
          </a:blip>
          <a:srcRect l="7922" t="20383" r="9295" b="11281"/>
          <a:stretch/>
        </p:blipFill>
        <p:spPr>
          <a:xfrm>
            <a:off x="1787425" y="2224125"/>
            <a:ext cx="727025" cy="766800"/>
          </a:xfrm>
          <a:prstGeom prst="rect">
            <a:avLst/>
          </a:prstGeom>
          <a:noFill/>
          <a:ln>
            <a:noFill/>
          </a:ln>
        </p:spPr>
      </p:pic>
      <p:pic>
        <p:nvPicPr>
          <p:cNvPr id="365" name="Google Shape;365;p16"/>
          <p:cNvPicPr preferRelativeResize="0"/>
          <p:nvPr/>
        </p:nvPicPr>
        <p:blipFill rotWithShape="1">
          <a:blip r:embed="rId5">
            <a:alphaModFix/>
          </a:blip>
          <a:srcRect/>
          <a:stretch/>
        </p:blipFill>
        <p:spPr>
          <a:xfrm>
            <a:off x="3729623" y="1683525"/>
            <a:ext cx="982550" cy="625850"/>
          </a:xfrm>
          <a:prstGeom prst="rect">
            <a:avLst/>
          </a:prstGeom>
          <a:noFill/>
          <a:ln>
            <a:noFill/>
          </a:ln>
        </p:spPr>
      </p:pic>
      <p:pic>
        <p:nvPicPr>
          <p:cNvPr id="366" name="Google Shape;366;p16"/>
          <p:cNvPicPr preferRelativeResize="0"/>
          <p:nvPr/>
        </p:nvPicPr>
        <p:blipFill rotWithShape="1">
          <a:blip r:embed="rId5">
            <a:alphaModFix/>
          </a:blip>
          <a:srcRect/>
          <a:stretch/>
        </p:blipFill>
        <p:spPr>
          <a:xfrm>
            <a:off x="4594473" y="1981700"/>
            <a:ext cx="982550" cy="625850"/>
          </a:xfrm>
          <a:prstGeom prst="rect">
            <a:avLst/>
          </a:prstGeom>
          <a:noFill/>
          <a:ln>
            <a:noFill/>
          </a:ln>
        </p:spPr>
      </p:pic>
      <p:pic>
        <p:nvPicPr>
          <p:cNvPr id="367" name="Google Shape;367;p16"/>
          <p:cNvPicPr preferRelativeResize="0"/>
          <p:nvPr/>
        </p:nvPicPr>
        <p:blipFill rotWithShape="1">
          <a:blip r:embed="rId5">
            <a:alphaModFix/>
          </a:blip>
          <a:srcRect/>
          <a:stretch/>
        </p:blipFill>
        <p:spPr>
          <a:xfrm>
            <a:off x="3729623" y="2524425"/>
            <a:ext cx="982550" cy="625850"/>
          </a:xfrm>
          <a:prstGeom prst="rect">
            <a:avLst/>
          </a:prstGeom>
          <a:noFill/>
          <a:ln>
            <a:noFill/>
          </a:ln>
        </p:spPr>
      </p:pic>
      <p:pic>
        <p:nvPicPr>
          <p:cNvPr id="368" name="Google Shape;368;p16"/>
          <p:cNvPicPr preferRelativeResize="0"/>
          <p:nvPr/>
        </p:nvPicPr>
        <p:blipFill rotWithShape="1">
          <a:blip r:embed="rId6">
            <a:alphaModFix/>
          </a:blip>
          <a:srcRect l="15076" t="30542" r="13064" b="15371"/>
          <a:stretch/>
        </p:blipFill>
        <p:spPr>
          <a:xfrm rot="-1487118">
            <a:off x="9582124" y="1702071"/>
            <a:ext cx="610101" cy="457280"/>
          </a:xfrm>
          <a:prstGeom prst="rect">
            <a:avLst/>
          </a:prstGeom>
          <a:noFill/>
          <a:ln>
            <a:noFill/>
          </a:ln>
        </p:spPr>
      </p:pic>
      <p:pic>
        <p:nvPicPr>
          <p:cNvPr id="369" name="Google Shape;369;p16"/>
          <p:cNvPicPr preferRelativeResize="0"/>
          <p:nvPr/>
        </p:nvPicPr>
        <p:blipFill rotWithShape="1">
          <a:blip r:embed="rId6">
            <a:alphaModFix/>
          </a:blip>
          <a:srcRect l="15076" t="30542" r="13064" b="15371"/>
          <a:stretch/>
        </p:blipFill>
        <p:spPr>
          <a:xfrm rot="-1487118">
            <a:off x="10171249" y="1702071"/>
            <a:ext cx="610101" cy="457280"/>
          </a:xfrm>
          <a:prstGeom prst="rect">
            <a:avLst/>
          </a:prstGeom>
          <a:noFill/>
          <a:ln>
            <a:noFill/>
          </a:ln>
        </p:spPr>
      </p:pic>
      <p:pic>
        <p:nvPicPr>
          <p:cNvPr id="370" name="Google Shape;370;p16"/>
          <p:cNvPicPr preferRelativeResize="0"/>
          <p:nvPr/>
        </p:nvPicPr>
        <p:blipFill rotWithShape="1">
          <a:blip r:embed="rId6">
            <a:alphaModFix/>
          </a:blip>
          <a:srcRect l="15076" t="30542" r="13064" b="15371"/>
          <a:stretch/>
        </p:blipFill>
        <p:spPr>
          <a:xfrm rot="-1487118">
            <a:off x="10765674" y="1702071"/>
            <a:ext cx="610101" cy="457280"/>
          </a:xfrm>
          <a:prstGeom prst="rect">
            <a:avLst/>
          </a:prstGeom>
          <a:noFill/>
          <a:ln>
            <a:noFill/>
          </a:ln>
        </p:spPr>
      </p:pic>
      <p:pic>
        <p:nvPicPr>
          <p:cNvPr id="371" name="Google Shape;371;p16"/>
          <p:cNvPicPr preferRelativeResize="0"/>
          <p:nvPr/>
        </p:nvPicPr>
        <p:blipFill rotWithShape="1">
          <a:blip r:embed="rId6">
            <a:alphaModFix/>
          </a:blip>
          <a:srcRect l="15076" t="30542" r="13064" b="15371"/>
          <a:stretch/>
        </p:blipFill>
        <p:spPr>
          <a:xfrm rot="-1487118">
            <a:off x="9555999" y="2258584"/>
            <a:ext cx="610101" cy="457280"/>
          </a:xfrm>
          <a:prstGeom prst="rect">
            <a:avLst/>
          </a:prstGeom>
          <a:noFill/>
          <a:ln>
            <a:noFill/>
          </a:ln>
        </p:spPr>
      </p:pic>
      <p:pic>
        <p:nvPicPr>
          <p:cNvPr id="372" name="Google Shape;372;p16"/>
          <p:cNvPicPr preferRelativeResize="0"/>
          <p:nvPr/>
        </p:nvPicPr>
        <p:blipFill rotWithShape="1">
          <a:blip r:embed="rId6">
            <a:alphaModFix/>
          </a:blip>
          <a:srcRect l="15076" t="30542" r="13064" b="15371"/>
          <a:stretch/>
        </p:blipFill>
        <p:spPr>
          <a:xfrm rot="-1487118">
            <a:off x="10171249" y="2258584"/>
            <a:ext cx="610101" cy="457280"/>
          </a:xfrm>
          <a:prstGeom prst="rect">
            <a:avLst/>
          </a:prstGeom>
          <a:noFill/>
          <a:ln>
            <a:noFill/>
          </a:ln>
        </p:spPr>
      </p:pic>
      <p:pic>
        <p:nvPicPr>
          <p:cNvPr id="373" name="Google Shape;373;p16"/>
          <p:cNvPicPr preferRelativeResize="0"/>
          <p:nvPr/>
        </p:nvPicPr>
        <p:blipFill rotWithShape="1">
          <a:blip r:embed="rId6">
            <a:alphaModFix/>
          </a:blip>
          <a:srcRect l="15076" t="30542" r="13064" b="15371"/>
          <a:stretch/>
        </p:blipFill>
        <p:spPr>
          <a:xfrm rot="-1487118">
            <a:off x="10765674" y="2258584"/>
            <a:ext cx="610101" cy="457280"/>
          </a:xfrm>
          <a:prstGeom prst="rect">
            <a:avLst/>
          </a:prstGeom>
          <a:noFill/>
          <a:ln>
            <a:noFill/>
          </a:ln>
        </p:spPr>
      </p:pic>
      <p:pic>
        <p:nvPicPr>
          <p:cNvPr id="374" name="Google Shape;374;p16"/>
          <p:cNvPicPr preferRelativeResize="0"/>
          <p:nvPr/>
        </p:nvPicPr>
        <p:blipFill rotWithShape="1">
          <a:blip r:embed="rId6">
            <a:alphaModFix/>
          </a:blip>
          <a:srcRect l="15076" t="30542" r="13064" b="15371"/>
          <a:stretch/>
        </p:blipFill>
        <p:spPr>
          <a:xfrm rot="-1487118">
            <a:off x="9830524" y="2682996"/>
            <a:ext cx="610101" cy="457280"/>
          </a:xfrm>
          <a:prstGeom prst="rect">
            <a:avLst/>
          </a:prstGeom>
          <a:noFill/>
          <a:ln>
            <a:noFill/>
          </a:ln>
        </p:spPr>
      </p:pic>
      <p:pic>
        <p:nvPicPr>
          <p:cNvPr id="375" name="Google Shape;375;p16"/>
          <p:cNvPicPr preferRelativeResize="0"/>
          <p:nvPr/>
        </p:nvPicPr>
        <p:blipFill rotWithShape="1">
          <a:blip r:embed="rId6">
            <a:alphaModFix/>
          </a:blip>
          <a:srcRect l="15076" t="30542" r="13064" b="15371"/>
          <a:stretch/>
        </p:blipFill>
        <p:spPr>
          <a:xfrm rot="-1487118">
            <a:off x="10398174" y="2682984"/>
            <a:ext cx="610101" cy="457280"/>
          </a:xfrm>
          <a:prstGeom prst="rect">
            <a:avLst/>
          </a:prstGeom>
          <a:noFill/>
          <a:ln>
            <a:noFill/>
          </a:ln>
        </p:spPr>
      </p:pic>
      <p:cxnSp>
        <p:nvCxnSpPr>
          <p:cNvPr id="376" name="Google Shape;376;p16"/>
          <p:cNvCxnSpPr>
            <a:stCxn id="350" idx="2"/>
          </p:cNvCxnSpPr>
          <p:nvPr/>
        </p:nvCxnSpPr>
        <p:spPr>
          <a:xfrm>
            <a:off x="1715100" y="3214725"/>
            <a:ext cx="8250300" cy="1205400"/>
          </a:xfrm>
          <a:prstGeom prst="straightConnector1">
            <a:avLst/>
          </a:prstGeom>
          <a:noFill/>
          <a:ln w="38100" cap="flat" cmpd="sng">
            <a:solidFill>
              <a:srgbClr val="43A047"/>
            </a:solidFill>
            <a:prstDash val="solid"/>
            <a:round/>
            <a:headEnd type="none" w="sm" len="sm"/>
            <a:tailEnd type="triangle" w="med" len="med"/>
          </a:ln>
        </p:spPr>
      </p:cxnSp>
      <p:cxnSp>
        <p:nvCxnSpPr>
          <p:cNvPr id="377" name="Google Shape;377;p16"/>
          <p:cNvCxnSpPr>
            <a:stCxn id="352" idx="2"/>
            <a:endCxn id="355" idx="0"/>
          </p:cNvCxnSpPr>
          <p:nvPr/>
        </p:nvCxnSpPr>
        <p:spPr>
          <a:xfrm flipH="1">
            <a:off x="4635800" y="3214725"/>
            <a:ext cx="2920500" cy="1362900"/>
          </a:xfrm>
          <a:prstGeom prst="straightConnector1">
            <a:avLst/>
          </a:prstGeom>
          <a:noFill/>
          <a:ln w="38100" cap="flat" cmpd="sng">
            <a:solidFill>
              <a:srgbClr val="43A047"/>
            </a:solidFill>
            <a:prstDash val="solid"/>
            <a:round/>
            <a:headEnd type="none" w="sm" len="sm"/>
            <a:tailEnd type="triangle" w="med" len="med"/>
          </a:ln>
        </p:spPr>
      </p:cxnSp>
      <p:cxnSp>
        <p:nvCxnSpPr>
          <p:cNvPr id="378" name="Google Shape;378;p16"/>
          <p:cNvCxnSpPr>
            <a:endCxn id="354" idx="0"/>
          </p:cNvCxnSpPr>
          <p:nvPr/>
        </p:nvCxnSpPr>
        <p:spPr>
          <a:xfrm flipH="1">
            <a:off x="1542150" y="3228099"/>
            <a:ext cx="3052200" cy="1349400"/>
          </a:xfrm>
          <a:prstGeom prst="straightConnector1">
            <a:avLst/>
          </a:prstGeom>
          <a:noFill/>
          <a:ln w="38100" cap="flat" cmpd="sng">
            <a:solidFill>
              <a:srgbClr val="43A047"/>
            </a:solidFill>
            <a:prstDash val="solid"/>
            <a:round/>
            <a:headEnd type="none" w="sm" len="sm"/>
            <a:tailEnd type="triangle" w="med" len="med"/>
          </a:ln>
        </p:spPr>
      </p:cxnSp>
      <p:cxnSp>
        <p:nvCxnSpPr>
          <p:cNvPr id="379" name="Google Shape;379;p16"/>
          <p:cNvCxnSpPr>
            <a:endCxn id="356" idx="0"/>
          </p:cNvCxnSpPr>
          <p:nvPr/>
        </p:nvCxnSpPr>
        <p:spPr>
          <a:xfrm flipH="1">
            <a:off x="7556300" y="3335199"/>
            <a:ext cx="2824500" cy="1242300"/>
          </a:xfrm>
          <a:prstGeom prst="straightConnector1">
            <a:avLst/>
          </a:prstGeom>
          <a:noFill/>
          <a:ln w="38100" cap="flat" cmpd="sng">
            <a:solidFill>
              <a:srgbClr val="43A047"/>
            </a:solidFill>
            <a:prstDash val="solid"/>
            <a:round/>
            <a:headEnd type="none" w="sm" len="sm"/>
            <a:tailEnd type="triangle" w="med" len="med"/>
          </a:ln>
        </p:spPr>
      </p:cxnSp>
      <p:sp>
        <p:nvSpPr>
          <p:cNvPr id="380" name="Google Shape;380;p1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par>
                                <p:cTn id="8" presetID="10" presetClass="entr" presetSubtype="0"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Effect transition="in" filter="fade">
                                      <p:cBhvr>
                                        <p:cTn id="10" dur="500"/>
                                        <p:tgtEl>
                                          <p:spTgt spid="377"/>
                                        </p:tgtEl>
                                      </p:cBhvr>
                                    </p:animEffect>
                                  </p:childTnLst>
                                </p:cTn>
                              </p:par>
                              <p:par>
                                <p:cTn id="11" presetID="10" presetClass="entr" presetSubtype="0" fill="hold" nodeType="withEffect">
                                  <p:stCondLst>
                                    <p:cond delay="0"/>
                                  </p:stCondLst>
                                  <p:childTnLst>
                                    <p:set>
                                      <p:cBhvr>
                                        <p:cTn id="12" dur="1" fill="hold">
                                          <p:stCondLst>
                                            <p:cond delay="0"/>
                                          </p:stCondLst>
                                        </p:cTn>
                                        <p:tgtEl>
                                          <p:spTgt spid="378"/>
                                        </p:tgtEl>
                                        <p:attrNameLst>
                                          <p:attrName>style.visibility</p:attrName>
                                        </p:attrNameLst>
                                      </p:cBhvr>
                                      <p:to>
                                        <p:strVal val="visible"/>
                                      </p:to>
                                    </p:set>
                                    <p:animEffect transition="in" filter="fade">
                                      <p:cBhvr>
                                        <p:cTn id="13" dur="500"/>
                                        <p:tgtEl>
                                          <p:spTgt spid="378"/>
                                        </p:tgtEl>
                                      </p:cBhvr>
                                    </p:animEffect>
                                  </p:childTnLst>
                                </p:cTn>
                              </p:par>
                              <p:par>
                                <p:cTn id="14" presetID="10" presetClass="entr" presetSubtype="0" fill="hold" nodeType="withEffect">
                                  <p:stCondLst>
                                    <p:cond delay="0"/>
                                  </p:stCondLst>
                                  <p:childTnLst>
                                    <p:set>
                                      <p:cBhvr>
                                        <p:cTn id="15" dur="1" fill="hold">
                                          <p:stCondLst>
                                            <p:cond delay="0"/>
                                          </p:stCondLst>
                                        </p:cTn>
                                        <p:tgtEl>
                                          <p:spTgt spid="379"/>
                                        </p:tgtEl>
                                        <p:attrNameLst>
                                          <p:attrName>style.visibility</p:attrName>
                                        </p:attrNameLst>
                                      </p:cBhvr>
                                      <p:to>
                                        <p:strVal val="visible"/>
                                      </p:to>
                                    </p:set>
                                    <p:animEffect transition="in" filter="fade">
                                      <p:cBhvr>
                                        <p:cTn id="16" dur="500"/>
                                        <p:tgtEl>
                                          <p:spTgt spid="379"/>
                                        </p:tgtEl>
                                      </p:cBhvr>
                                    </p:animEffect>
                                  </p:childTnLst>
                                </p:cTn>
                              </p:par>
                            </p:childTnLst>
                          </p:cTn>
                        </p:par>
                      </p:childTnLst>
                    </p:cTn>
                  </p:par>
                </p:childTnLst>
              </p:cTn>
              <p:nextCondLst>
                <p:cond evt="onClick" delay="0">
                  <p:tgtEl>
                    <p:spTgt spid="38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txBox="1">
            <a:spLocks noGrp="1"/>
          </p:cNvSpPr>
          <p:nvPr>
            <p:ph type="body" idx="2"/>
          </p:nvPr>
        </p:nvSpPr>
        <p:spPr>
          <a:xfrm>
            <a:off x="227550" y="705034"/>
            <a:ext cx="11736900" cy="518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Circle the correct number in each group.</a:t>
            </a:r>
            <a:endParaRPr b="1"/>
          </a:p>
        </p:txBody>
      </p:sp>
      <p:graphicFrame>
        <p:nvGraphicFramePr>
          <p:cNvPr id="387" name="Google Shape;387;p17"/>
          <p:cNvGraphicFramePr/>
          <p:nvPr/>
        </p:nvGraphicFramePr>
        <p:xfrm>
          <a:off x="384038" y="1594700"/>
          <a:ext cx="2498100" cy="3306950"/>
        </p:xfrm>
        <a:graphic>
          <a:graphicData uri="http://schemas.openxmlformats.org/drawingml/2006/table">
            <a:tbl>
              <a:tblPr>
                <a:noFill/>
                <a:tableStyleId>{1E0F8980-776F-4364-B87F-8F79C34E6BC0}</a:tableStyleId>
              </a:tblPr>
              <a:tblGrid>
                <a:gridCol w="2498100">
                  <a:extLst>
                    <a:ext uri="{9D8B030D-6E8A-4147-A177-3AD203B41FA5}">
                      <a16:colId xmlns:a16="http://schemas.microsoft.com/office/drawing/2014/main" val="20000"/>
                    </a:ext>
                  </a:extLst>
                </a:gridCol>
              </a:tblGrid>
              <a:tr h="2150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r h="1156550">
                <a:tc>
                  <a:txBody>
                    <a:bodyPr/>
                    <a:lstStyle/>
                    <a:p>
                      <a:pPr marL="0" marR="0" lvl="0" indent="0" algn="l" rtl="0">
                        <a:lnSpc>
                          <a:spcPct val="100000"/>
                        </a:lnSpc>
                        <a:spcBef>
                          <a:spcPts val="0"/>
                        </a:spcBef>
                        <a:spcAft>
                          <a:spcPts val="0"/>
                        </a:spcAft>
                        <a:buClr>
                          <a:srgbClr val="000000"/>
                        </a:buClr>
                        <a:buSzPts val="2500"/>
                        <a:buFont typeface="Arial"/>
                        <a:buNone/>
                      </a:pPr>
                      <a:endParaRPr sz="25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GB" sz="2500" u="none" strike="noStrike" cap="none">
                          <a:latin typeface="Century Gothic"/>
                          <a:ea typeface="Century Gothic"/>
                          <a:cs typeface="Century Gothic"/>
                          <a:sym typeface="Century Gothic"/>
                        </a:rPr>
                        <a:t> 5         7        2</a:t>
                      </a:r>
                      <a:endParaRPr sz="2500" u="none" strike="noStrike" cap="none">
                        <a:latin typeface="Century Gothic"/>
                        <a:ea typeface="Century Gothic"/>
                        <a:cs typeface="Century Gothic"/>
                        <a:sym typeface="Century Gothic"/>
                      </a:endParaRPr>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88" name="Google Shape;388;p17"/>
          <p:cNvGraphicFramePr/>
          <p:nvPr/>
        </p:nvGraphicFramePr>
        <p:xfrm>
          <a:off x="3359313" y="1594700"/>
          <a:ext cx="2498100" cy="3306950"/>
        </p:xfrm>
        <a:graphic>
          <a:graphicData uri="http://schemas.openxmlformats.org/drawingml/2006/table">
            <a:tbl>
              <a:tblPr>
                <a:noFill/>
                <a:tableStyleId>{1E0F8980-776F-4364-B87F-8F79C34E6BC0}</a:tableStyleId>
              </a:tblPr>
              <a:tblGrid>
                <a:gridCol w="2498100">
                  <a:extLst>
                    <a:ext uri="{9D8B030D-6E8A-4147-A177-3AD203B41FA5}">
                      <a16:colId xmlns:a16="http://schemas.microsoft.com/office/drawing/2014/main" val="20000"/>
                    </a:ext>
                  </a:extLst>
                </a:gridCol>
              </a:tblGrid>
              <a:tr h="2150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r h="1156550">
                <a:tc>
                  <a:txBody>
                    <a:bodyPr/>
                    <a:lstStyle/>
                    <a:p>
                      <a:pPr marL="0" marR="0" lvl="0" indent="0" algn="l" rtl="0">
                        <a:lnSpc>
                          <a:spcPct val="100000"/>
                        </a:lnSpc>
                        <a:spcBef>
                          <a:spcPts val="0"/>
                        </a:spcBef>
                        <a:spcAft>
                          <a:spcPts val="0"/>
                        </a:spcAft>
                        <a:buClr>
                          <a:srgbClr val="000000"/>
                        </a:buClr>
                        <a:buSzPts val="2500"/>
                        <a:buFont typeface="Arial"/>
                        <a:buNone/>
                      </a:pPr>
                      <a:endParaRPr sz="25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GB" sz="2500" u="none" strike="noStrike" cap="none">
                          <a:latin typeface="Century Gothic"/>
                          <a:ea typeface="Century Gothic"/>
                          <a:cs typeface="Century Gothic"/>
                          <a:sym typeface="Century Gothic"/>
                        </a:rPr>
                        <a:t>   0      4       6</a:t>
                      </a:r>
                      <a:endParaRPr sz="2500" u="none" strike="noStrike" cap="none">
                        <a:latin typeface="Century Gothic"/>
                        <a:ea typeface="Century Gothic"/>
                        <a:cs typeface="Century Gothic"/>
                        <a:sym typeface="Century Gothic"/>
                      </a:endParaRPr>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89" name="Google Shape;389;p17"/>
          <p:cNvGraphicFramePr/>
          <p:nvPr/>
        </p:nvGraphicFramePr>
        <p:xfrm>
          <a:off x="6334588" y="1594700"/>
          <a:ext cx="2498100" cy="3306950"/>
        </p:xfrm>
        <a:graphic>
          <a:graphicData uri="http://schemas.openxmlformats.org/drawingml/2006/table">
            <a:tbl>
              <a:tblPr>
                <a:noFill/>
                <a:tableStyleId>{1E0F8980-776F-4364-B87F-8F79C34E6BC0}</a:tableStyleId>
              </a:tblPr>
              <a:tblGrid>
                <a:gridCol w="2498100">
                  <a:extLst>
                    <a:ext uri="{9D8B030D-6E8A-4147-A177-3AD203B41FA5}">
                      <a16:colId xmlns:a16="http://schemas.microsoft.com/office/drawing/2014/main" val="20000"/>
                    </a:ext>
                  </a:extLst>
                </a:gridCol>
              </a:tblGrid>
              <a:tr h="2150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r h="1156550">
                <a:tc>
                  <a:txBody>
                    <a:bodyPr/>
                    <a:lstStyle/>
                    <a:p>
                      <a:pPr marL="0" marR="0" lvl="0" indent="0" algn="l" rtl="0">
                        <a:lnSpc>
                          <a:spcPct val="100000"/>
                        </a:lnSpc>
                        <a:spcBef>
                          <a:spcPts val="0"/>
                        </a:spcBef>
                        <a:spcAft>
                          <a:spcPts val="0"/>
                        </a:spcAft>
                        <a:buClr>
                          <a:srgbClr val="000000"/>
                        </a:buClr>
                        <a:buSzPts val="2500"/>
                        <a:buFont typeface="Arial"/>
                        <a:buNone/>
                      </a:pPr>
                      <a:endParaRPr sz="25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GB" sz="2500" u="none" strike="noStrike" cap="none">
                          <a:latin typeface="Century Gothic"/>
                          <a:ea typeface="Century Gothic"/>
                          <a:cs typeface="Century Gothic"/>
                          <a:sym typeface="Century Gothic"/>
                        </a:rPr>
                        <a:t>    1     5      9</a:t>
                      </a:r>
                      <a:endParaRPr sz="2500" u="none" strike="noStrike" cap="none">
                        <a:latin typeface="Century Gothic"/>
                        <a:ea typeface="Century Gothic"/>
                        <a:cs typeface="Century Gothic"/>
                        <a:sym typeface="Century Gothic"/>
                      </a:endParaRPr>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90" name="Google Shape;390;p17"/>
          <p:cNvGraphicFramePr/>
          <p:nvPr/>
        </p:nvGraphicFramePr>
        <p:xfrm>
          <a:off x="9309863" y="1594700"/>
          <a:ext cx="2498100" cy="3306950"/>
        </p:xfrm>
        <a:graphic>
          <a:graphicData uri="http://schemas.openxmlformats.org/drawingml/2006/table">
            <a:tbl>
              <a:tblPr>
                <a:noFill/>
                <a:tableStyleId>{1E0F8980-776F-4364-B87F-8F79C34E6BC0}</a:tableStyleId>
              </a:tblPr>
              <a:tblGrid>
                <a:gridCol w="2498100">
                  <a:extLst>
                    <a:ext uri="{9D8B030D-6E8A-4147-A177-3AD203B41FA5}">
                      <a16:colId xmlns:a16="http://schemas.microsoft.com/office/drawing/2014/main" val="20000"/>
                    </a:ext>
                  </a:extLst>
                </a:gridCol>
              </a:tblGrid>
              <a:tr h="2150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r h="1156550">
                <a:tc>
                  <a:txBody>
                    <a:bodyPr/>
                    <a:lstStyle/>
                    <a:p>
                      <a:pPr marL="0" marR="0" lvl="0" indent="0" algn="l" rtl="0">
                        <a:lnSpc>
                          <a:spcPct val="100000"/>
                        </a:lnSpc>
                        <a:spcBef>
                          <a:spcPts val="0"/>
                        </a:spcBef>
                        <a:spcAft>
                          <a:spcPts val="0"/>
                        </a:spcAft>
                        <a:buClr>
                          <a:srgbClr val="000000"/>
                        </a:buClr>
                        <a:buSzPts val="2500"/>
                        <a:buFont typeface="Arial"/>
                        <a:buNone/>
                      </a:pPr>
                      <a:endParaRPr sz="25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r>
                        <a:rPr lang="en-GB" sz="2500" u="none" strike="noStrike" cap="none">
                          <a:latin typeface="Century Gothic"/>
                          <a:ea typeface="Century Gothic"/>
                          <a:cs typeface="Century Gothic"/>
                          <a:sym typeface="Century Gothic"/>
                        </a:rPr>
                        <a:t>    4      7      0</a:t>
                      </a:r>
                      <a:endParaRPr sz="2500" u="none" strike="noStrike" cap="none">
                        <a:latin typeface="Century Gothic"/>
                        <a:ea typeface="Century Gothic"/>
                        <a:cs typeface="Century Gothic"/>
                        <a:sym typeface="Century Gothic"/>
                      </a:endParaRPr>
                    </a:p>
                  </a:txBody>
                  <a:tcPr marL="91425" marR="91425" marT="91425" marB="91425">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91" name="Google Shape;391;p17"/>
          <p:cNvPicPr preferRelativeResize="0"/>
          <p:nvPr/>
        </p:nvPicPr>
        <p:blipFill rotWithShape="1">
          <a:blip r:embed="rId3">
            <a:alphaModFix/>
          </a:blip>
          <a:srcRect/>
          <a:stretch/>
        </p:blipFill>
        <p:spPr>
          <a:xfrm>
            <a:off x="614929" y="1741322"/>
            <a:ext cx="545372" cy="679296"/>
          </a:xfrm>
          <a:prstGeom prst="rect">
            <a:avLst/>
          </a:prstGeom>
          <a:noFill/>
          <a:ln>
            <a:noFill/>
          </a:ln>
        </p:spPr>
      </p:pic>
      <p:pic>
        <p:nvPicPr>
          <p:cNvPr id="392" name="Google Shape;392;p17"/>
          <p:cNvPicPr preferRelativeResize="0"/>
          <p:nvPr/>
        </p:nvPicPr>
        <p:blipFill rotWithShape="1">
          <a:blip r:embed="rId3">
            <a:alphaModFix/>
          </a:blip>
          <a:srcRect/>
          <a:stretch/>
        </p:blipFill>
        <p:spPr>
          <a:xfrm>
            <a:off x="1450454" y="1777322"/>
            <a:ext cx="545372" cy="679296"/>
          </a:xfrm>
          <a:prstGeom prst="rect">
            <a:avLst/>
          </a:prstGeom>
          <a:noFill/>
          <a:ln>
            <a:noFill/>
          </a:ln>
        </p:spPr>
      </p:pic>
      <p:pic>
        <p:nvPicPr>
          <p:cNvPr id="393" name="Google Shape;393;p17"/>
          <p:cNvPicPr preferRelativeResize="0"/>
          <p:nvPr/>
        </p:nvPicPr>
        <p:blipFill rotWithShape="1">
          <a:blip r:embed="rId3">
            <a:alphaModFix/>
          </a:blip>
          <a:srcRect/>
          <a:stretch/>
        </p:blipFill>
        <p:spPr>
          <a:xfrm>
            <a:off x="614929" y="2612822"/>
            <a:ext cx="545372" cy="679296"/>
          </a:xfrm>
          <a:prstGeom prst="rect">
            <a:avLst/>
          </a:prstGeom>
          <a:noFill/>
          <a:ln>
            <a:noFill/>
          </a:ln>
        </p:spPr>
      </p:pic>
      <p:pic>
        <p:nvPicPr>
          <p:cNvPr id="394" name="Google Shape;394;p17"/>
          <p:cNvPicPr preferRelativeResize="0"/>
          <p:nvPr/>
        </p:nvPicPr>
        <p:blipFill rotWithShape="1">
          <a:blip r:embed="rId3">
            <a:alphaModFix/>
          </a:blip>
          <a:srcRect/>
          <a:stretch/>
        </p:blipFill>
        <p:spPr>
          <a:xfrm>
            <a:off x="1450454" y="2612822"/>
            <a:ext cx="545372" cy="679296"/>
          </a:xfrm>
          <a:prstGeom prst="rect">
            <a:avLst/>
          </a:prstGeom>
          <a:noFill/>
          <a:ln>
            <a:noFill/>
          </a:ln>
        </p:spPr>
      </p:pic>
      <p:pic>
        <p:nvPicPr>
          <p:cNvPr id="395" name="Google Shape;395;p17"/>
          <p:cNvPicPr preferRelativeResize="0"/>
          <p:nvPr/>
        </p:nvPicPr>
        <p:blipFill rotWithShape="1">
          <a:blip r:embed="rId3">
            <a:alphaModFix/>
          </a:blip>
          <a:srcRect/>
          <a:stretch/>
        </p:blipFill>
        <p:spPr>
          <a:xfrm>
            <a:off x="2098454" y="2108897"/>
            <a:ext cx="545372" cy="679296"/>
          </a:xfrm>
          <a:prstGeom prst="rect">
            <a:avLst/>
          </a:prstGeom>
          <a:noFill/>
          <a:ln>
            <a:noFill/>
          </a:ln>
        </p:spPr>
      </p:pic>
      <p:pic>
        <p:nvPicPr>
          <p:cNvPr id="396" name="Google Shape;396;p17"/>
          <p:cNvPicPr preferRelativeResize="0"/>
          <p:nvPr/>
        </p:nvPicPr>
        <p:blipFill rotWithShape="1">
          <a:blip r:embed="rId4">
            <a:alphaModFix/>
          </a:blip>
          <a:srcRect/>
          <a:stretch/>
        </p:blipFill>
        <p:spPr>
          <a:xfrm>
            <a:off x="3710272" y="1730666"/>
            <a:ext cx="705225" cy="772625"/>
          </a:xfrm>
          <a:prstGeom prst="rect">
            <a:avLst/>
          </a:prstGeom>
          <a:noFill/>
          <a:ln>
            <a:noFill/>
          </a:ln>
        </p:spPr>
      </p:pic>
      <p:pic>
        <p:nvPicPr>
          <p:cNvPr id="397" name="Google Shape;397;p17"/>
          <p:cNvPicPr preferRelativeResize="0"/>
          <p:nvPr/>
        </p:nvPicPr>
        <p:blipFill rotWithShape="1">
          <a:blip r:embed="rId4">
            <a:alphaModFix/>
          </a:blip>
          <a:srcRect/>
          <a:stretch/>
        </p:blipFill>
        <p:spPr>
          <a:xfrm>
            <a:off x="4532397" y="1730666"/>
            <a:ext cx="705225" cy="772625"/>
          </a:xfrm>
          <a:prstGeom prst="rect">
            <a:avLst/>
          </a:prstGeom>
          <a:noFill/>
          <a:ln>
            <a:noFill/>
          </a:ln>
        </p:spPr>
      </p:pic>
      <p:pic>
        <p:nvPicPr>
          <p:cNvPr id="398" name="Google Shape;398;p17"/>
          <p:cNvPicPr preferRelativeResize="0"/>
          <p:nvPr/>
        </p:nvPicPr>
        <p:blipFill rotWithShape="1">
          <a:blip r:embed="rId4">
            <a:alphaModFix/>
          </a:blip>
          <a:srcRect/>
          <a:stretch/>
        </p:blipFill>
        <p:spPr>
          <a:xfrm>
            <a:off x="3710272" y="2612816"/>
            <a:ext cx="705225" cy="772625"/>
          </a:xfrm>
          <a:prstGeom prst="rect">
            <a:avLst/>
          </a:prstGeom>
          <a:noFill/>
          <a:ln>
            <a:noFill/>
          </a:ln>
        </p:spPr>
      </p:pic>
      <p:pic>
        <p:nvPicPr>
          <p:cNvPr id="399" name="Google Shape;399;p17"/>
          <p:cNvPicPr preferRelativeResize="0"/>
          <p:nvPr/>
        </p:nvPicPr>
        <p:blipFill rotWithShape="1">
          <a:blip r:embed="rId4">
            <a:alphaModFix/>
          </a:blip>
          <a:srcRect/>
          <a:stretch/>
        </p:blipFill>
        <p:spPr>
          <a:xfrm>
            <a:off x="4532397" y="2612816"/>
            <a:ext cx="705225" cy="772625"/>
          </a:xfrm>
          <a:prstGeom prst="rect">
            <a:avLst/>
          </a:prstGeom>
          <a:noFill/>
          <a:ln>
            <a:noFill/>
          </a:ln>
        </p:spPr>
      </p:pic>
      <p:pic>
        <p:nvPicPr>
          <p:cNvPr id="400" name="Google Shape;400;p17"/>
          <p:cNvPicPr preferRelativeResize="0"/>
          <p:nvPr/>
        </p:nvPicPr>
        <p:blipFill rotWithShape="1">
          <a:blip r:embed="rId5">
            <a:alphaModFix/>
          </a:blip>
          <a:srcRect/>
          <a:stretch/>
        </p:blipFill>
        <p:spPr>
          <a:xfrm>
            <a:off x="6585101" y="1923466"/>
            <a:ext cx="1997095" cy="1309641"/>
          </a:xfrm>
          <a:prstGeom prst="rect">
            <a:avLst/>
          </a:prstGeom>
          <a:noFill/>
          <a:ln>
            <a:noFill/>
          </a:ln>
        </p:spPr>
      </p:pic>
      <p:sp>
        <p:nvSpPr>
          <p:cNvPr id="401" name="Google Shape;401;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402" name="Google Shape;402;p17"/>
          <p:cNvSpPr/>
          <p:nvPr/>
        </p:nvSpPr>
        <p:spPr>
          <a:xfrm>
            <a:off x="393500" y="4058550"/>
            <a:ext cx="705300" cy="679200"/>
          </a:xfrm>
          <a:prstGeom prst="ellipse">
            <a:avLst/>
          </a:prstGeom>
          <a:noFill/>
          <a:ln w="3810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7"/>
          <p:cNvSpPr/>
          <p:nvPr/>
        </p:nvSpPr>
        <p:spPr>
          <a:xfrm>
            <a:off x="4189225" y="3996650"/>
            <a:ext cx="705300" cy="679200"/>
          </a:xfrm>
          <a:prstGeom prst="ellipse">
            <a:avLst/>
          </a:prstGeom>
          <a:noFill/>
          <a:ln w="3810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7"/>
          <p:cNvSpPr/>
          <p:nvPr/>
        </p:nvSpPr>
        <p:spPr>
          <a:xfrm>
            <a:off x="6457950" y="3996650"/>
            <a:ext cx="705300" cy="679200"/>
          </a:xfrm>
          <a:prstGeom prst="ellipse">
            <a:avLst/>
          </a:prstGeom>
          <a:noFill/>
          <a:ln w="3810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7"/>
          <p:cNvSpPr/>
          <p:nvPr/>
        </p:nvSpPr>
        <p:spPr>
          <a:xfrm>
            <a:off x="10926238" y="4058550"/>
            <a:ext cx="705300" cy="679200"/>
          </a:xfrm>
          <a:prstGeom prst="ellipse">
            <a:avLst/>
          </a:prstGeom>
          <a:noFill/>
          <a:ln w="3810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500"/>
                                        <p:tgtEl>
                                          <p:spTgt spid="4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5"/>
                                        </p:tgtEl>
                                        <p:attrNameLst>
                                          <p:attrName>style.visibility</p:attrName>
                                        </p:attrNameLst>
                                      </p:cBhvr>
                                      <p:to>
                                        <p:strVal val="visible"/>
                                      </p:to>
                                    </p:set>
                                    <p:animEffect transition="in" filter="fade">
                                      <p:cBhvr>
                                        <p:cTn id="16" dur="500"/>
                                        <p:tgtEl>
                                          <p:spTgt spid="405"/>
                                        </p:tgtEl>
                                      </p:cBhvr>
                                    </p:animEffect>
                                  </p:childTnLst>
                                </p:cTn>
                              </p:par>
                            </p:childTnLst>
                          </p:cTn>
                        </p:par>
                      </p:childTnLst>
                    </p:cTn>
                  </p:par>
                </p:childTnLst>
              </p:cTn>
              <p:nextCondLst>
                <p:cond evt="onClick" delay="0">
                  <p:tgtEl>
                    <p:spTgt spid="401"/>
                  </p:tgtEl>
                </p:cond>
              </p:nextCondLst>
            </p:seq>
          </p:childTnLst>
        </p:cTn>
      </p:par>
    </p:tnLst>
    <p:bldLst>
      <p:bldP spid="402" grpId="0" animBg="1"/>
      <p:bldP spid="403" grpId="0" animBg="1"/>
      <p:bldP spid="404" grpId="0" animBg="1"/>
      <p:bldP spid="4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Matching numerals and objects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Match number of fingers to words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Match number of counters to words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Write words in numerals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Draw number of objects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Missing number words in number track</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Missing number words in number tracks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matching groups to numerals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graphicFrame>
        <p:nvGraphicFramePr>
          <p:cNvPr id="61" name="Google Shape;61;p3"/>
          <p:cNvGraphicFramePr/>
          <p:nvPr>
            <p:extLst>
              <p:ext uri="{D42A27DB-BD31-4B8C-83A1-F6EECF244321}">
                <p14:modId xmlns:p14="http://schemas.microsoft.com/office/powerpoint/2010/main" val="172541677"/>
              </p:ext>
            </p:extLst>
          </p:nvPr>
        </p:nvGraphicFramePr>
        <p:xfrm>
          <a:off x="263524" y="1155866"/>
          <a:ext cx="11736400" cy="2220020"/>
        </p:xfrm>
        <a:graphic>
          <a:graphicData uri="http://schemas.openxmlformats.org/drawingml/2006/table">
            <a:tbl>
              <a:tblPr firstRow="1" bandRow="1">
                <a:noFill/>
                <a:tableStyleId>{6B295921-8B7B-4755-A9D0-80663875C5A9}</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one</a:t>
                      </a:r>
                      <a:endParaRPr sz="1800" b="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solidFill>
                            <a:srgbClr val="222222"/>
                          </a:solidFill>
                          <a:latin typeface="Century Gothic"/>
                          <a:ea typeface="Century Gothic"/>
                          <a:cs typeface="Century Gothic"/>
                          <a:sym typeface="Century Gothic"/>
                        </a:rPr>
                        <a:t>two</a:t>
                      </a:r>
                      <a:endParaRPr sz="1800" b="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three</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four</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five</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six</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seven</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eight</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nine</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ten</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zero</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body" idx="1"/>
          </p:nvPr>
        </p:nvSpPr>
        <p:spPr>
          <a:xfrm>
            <a:off x="263050" y="1293817"/>
            <a:ext cx="11736900" cy="5277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is the missing number?</a:t>
            </a:r>
            <a:endParaRPr b="1"/>
          </a:p>
        </p:txBody>
      </p:sp>
      <p:sp>
        <p:nvSpPr>
          <p:cNvPr id="68" name="Google Shape;68;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a:t>
            </a:r>
            <a:endParaRPr/>
          </a:p>
        </p:txBody>
      </p:sp>
      <p:sp>
        <p:nvSpPr>
          <p:cNvPr id="69" name="Google Shape;69;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10</a:t>
            </a:r>
            <a:endParaRPr/>
          </a:p>
        </p:txBody>
      </p:sp>
      <p:sp>
        <p:nvSpPr>
          <p:cNvPr id="70" name="Google Shape;70;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a:t>
            </a:r>
            <a:endParaRPr/>
          </a:p>
        </p:txBody>
      </p:sp>
      <p:sp>
        <p:nvSpPr>
          <p:cNvPr id="71" name="Google Shape;71;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one</a:t>
            </a:r>
            <a:endParaRPr/>
          </a:p>
        </p:txBody>
      </p:sp>
      <p:graphicFrame>
        <p:nvGraphicFramePr>
          <p:cNvPr id="72" name="Google Shape;72;p4"/>
          <p:cNvGraphicFramePr/>
          <p:nvPr>
            <p:extLst>
              <p:ext uri="{D42A27DB-BD31-4B8C-83A1-F6EECF244321}">
                <p14:modId xmlns:p14="http://schemas.microsoft.com/office/powerpoint/2010/main" val="1134612653"/>
              </p:ext>
            </p:extLst>
          </p:nvPr>
        </p:nvGraphicFramePr>
        <p:xfrm>
          <a:off x="477000" y="1952625"/>
          <a:ext cx="3147700" cy="695775"/>
        </p:xfrm>
        <a:graphic>
          <a:graphicData uri="http://schemas.openxmlformats.org/drawingml/2006/table">
            <a:tbl>
              <a:tblPr>
                <a:noFill/>
                <a:tableStyleId>{1E0F8980-776F-4364-B87F-8F79C34E6BC0}</a:tableStyleId>
              </a:tblPr>
              <a:tblGrid>
                <a:gridCol w="1573850">
                  <a:extLst>
                    <a:ext uri="{9D8B030D-6E8A-4147-A177-3AD203B41FA5}">
                      <a16:colId xmlns:a16="http://schemas.microsoft.com/office/drawing/2014/main" val="20000"/>
                    </a:ext>
                  </a:extLst>
                </a:gridCol>
                <a:gridCol w="1573850">
                  <a:extLst>
                    <a:ext uri="{9D8B030D-6E8A-4147-A177-3AD203B41FA5}">
                      <a16:colId xmlns:a16="http://schemas.microsoft.com/office/drawing/2014/main" val="20001"/>
                    </a:ext>
                  </a:extLst>
                </a:gridCol>
              </a:tblGrid>
              <a:tr h="695775">
                <a:tc>
                  <a:txBody>
                    <a:bodyPr/>
                    <a:lstStyle/>
                    <a:p>
                      <a:pPr marL="0" marR="0" lvl="0" indent="0" algn="ctr" rtl="0">
                        <a:lnSpc>
                          <a:spcPct val="100000"/>
                        </a:lnSpc>
                        <a:spcBef>
                          <a:spcPts val="0"/>
                        </a:spcBef>
                        <a:spcAft>
                          <a:spcPts val="0"/>
                        </a:spcAft>
                        <a:buClr>
                          <a:srgbClr val="000000"/>
                        </a:buClr>
                        <a:buSzPts val="2500"/>
                        <a:buFont typeface="Arial"/>
                        <a:buNone/>
                      </a:pPr>
                      <a:r>
                        <a:rPr lang="en-GB" sz="2400" u="none" strike="noStrike" cap="none" dirty="0">
                          <a:latin typeface="Century Gothic"/>
                          <a:ea typeface="Century Gothic"/>
                          <a:cs typeface="Century Gothic"/>
                          <a:sym typeface="Century Gothic"/>
                        </a:rPr>
                        <a:t>two</a:t>
                      </a:r>
                      <a:endParaRPr sz="2400" u="none" strike="noStrike" cap="none" dirty="0">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500"/>
                        <a:buFont typeface="Arial"/>
                        <a:buNone/>
                      </a:pPr>
                      <a:r>
                        <a:rPr lang="en-GB" sz="2400" u="none" strike="noStrike" cap="none" dirty="0">
                          <a:latin typeface="Century Gothic"/>
                          <a:ea typeface="Century Gothic"/>
                          <a:cs typeface="Century Gothic"/>
                          <a:sym typeface="Century Gothic"/>
                        </a:rPr>
                        <a:t>2</a:t>
                      </a:r>
                      <a:endParaRPr sz="2400" u="none" strike="noStrike" cap="none" dirty="0">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3" name="Google Shape;73;p4"/>
          <p:cNvGraphicFramePr/>
          <p:nvPr>
            <p:extLst>
              <p:ext uri="{D42A27DB-BD31-4B8C-83A1-F6EECF244321}">
                <p14:modId xmlns:p14="http://schemas.microsoft.com/office/powerpoint/2010/main" val="3572276630"/>
              </p:ext>
            </p:extLst>
          </p:nvPr>
        </p:nvGraphicFramePr>
        <p:xfrm>
          <a:off x="4522150" y="1952625"/>
          <a:ext cx="3147700" cy="695775"/>
        </p:xfrm>
        <a:graphic>
          <a:graphicData uri="http://schemas.openxmlformats.org/drawingml/2006/table">
            <a:tbl>
              <a:tblPr>
                <a:noFill/>
                <a:tableStyleId>{1E0F8980-776F-4364-B87F-8F79C34E6BC0}</a:tableStyleId>
              </a:tblPr>
              <a:tblGrid>
                <a:gridCol w="1573850">
                  <a:extLst>
                    <a:ext uri="{9D8B030D-6E8A-4147-A177-3AD203B41FA5}">
                      <a16:colId xmlns:a16="http://schemas.microsoft.com/office/drawing/2014/main" val="20000"/>
                    </a:ext>
                  </a:extLst>
                </a:gridCol>
                <a:gridCol w="1573850">
                  <a:extLst>
                    <a:ext uri="{9D8B030D-6E8A-4147-A177-3AD203B41FA5}">
                      <a16:colId xmlns:a16="http://schemas.microsoft.com/office/drawing/2014/main" val="20001"/>
                    </a:ext>
                  </a:extLst>
                </a:gridCol>
              </a:tblGrid>
              <a:tr h="695775">
                <a:tc>
                  <a:txBody>
                    <a:bodyPr/>
                    <a:lstStyle/>
                    <a:p>
                      <a:pPr marL="0" marR="0" lvl="0" indent="0" algn="ctr" rtl="0">
                        <a:lnSpc>
                          <a:spcPct val="100000"/>
                        </a:lnSpc>
                        <a:spcBef>
                          <a:spcPts val="0"/>
                        </a:spcBef>
                        <a:spcAft>
                          <a:spcPts val="0"/>
                        </a:spcAft>
                        <a:buClr>
                          <a:srgbClr val="000000"/>
                        </a:buClr>
                        <a:buSzPts val="2500"/>
                        <a:buFont typeface="Arial"/>
                        <a:buNone/>
                      </a:pPr>
                      <a:r>
                        <a:rPr lang="en-GB" sz="2400" u="none" strike="noStrike" cap="none" dirty="0">
                          <a:latin typeface="Century Gothic"/>
                          <a:ea typeface="Century Gothic"/>
                          <a:cs typeface="Century Gothic"/>
                          <a:sym typeface="Century Gothic"/>
                        </a:rPr>
                        <a:t>four</a:t>
                      </a:r>
                      <a:endParaRPr sz="2400" u="none" strike="noStrike" cap="none" dirty="0">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500"/>
                        <a:buFont typeface="Arial"/>
                        <a:buNone/>
                      </a:pPr>
                      <a:r>
                        <a:rPr lang="en-GB" sz="2400" u="none" strike="noStrike" cap="none" dirty="0">
                          <a:latin typeface="Century Gothic"/>
                          <a:ea typeface="Century Gothic"/>
                          <a:cs typeface="Century Gothic"/>
                          <a:sym typeface="Century Gothic"/>
                        </a:rPr>
                        <a:t>4</a:t>
                      </a:r>
                      <a:endParaRPr sz="2400" u="none" strike="noStrike" cap="none" dirty="0">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4" name="Google Shape;74;p4"/>
          <p:cNvGraphicFramePr/>
          <p:nvPr>
            <p:extLst>
              <p:ext uri="{D42A27DB-BD31-4B8C-83A1-F6EECF244321}">
                <p14:modId xmlns:p14="http://schemas.microsoft.com/office/powerpoint/2010/main" val="359703142"/>
              </p:ext>
            </p:extLst>
          </p:nvPr>
        </p:nvGraphicFramePr>
        <p:xfrm>
          <a:off x="8567300" y="1952625"/>
          <a:ext cx="3147700" cy="695775"/>
        </p:xfrm>
        <a:graphic>
          <a:graphicData uri="http://schemas.openxmlformats.org/drawingml/2006/table">
            <a:tbl>
              <a:tblPr>
                <a:noFill/>
                <a:tableStyleId>{1E0F8980-776F-4364-B87F-8F79C34E6BC0}</a:tableStyleId>
              </a:tblPr>
              <a:tblGrid>
                <a:gridCol w="1573850">
                  <a:extLst>
                    <a:ext uri="{9D8B030D-6E8A-4147-A177-3AD203B41FA5}">
                      <a16:colId xmlns:a16="http://schemas.microsoft.com/office/drawing/2014/main" val="20000"/>
                    </a:ext>
                  </a:extLst>
                </a:gridCol>
                <a:gridCol w="1573850">
                  <a:extLst>
                    <a:ext uri="{9D8B030D-6E8A-4147-A177-3AD203B41FA5}">
                      <a16:colId xmlns:a16="http://schemas.microsoft.com/office/drawing/2014/main" val="20001"/>
                    </a:ext>
                  </a:extLst>
                </a:gridCol>
              </a:tblGrid>
              <a:tr h="695775">
                <a:tc>
                  <a:txBody>
                    <a:bodyPr/>
                    <a:lstStyle/>
                    <a:p>
                      <a:pPr marL="0" marR="0" lvl="0" indent="0" algn="ctr" rtl="0">
                        <a:lnSpc>
                          <a:spcPct val="100000"/>
                        </a:lnSpc>
                        <a:spcBef>
                          <a:spcPts val="0"/>
                        </a:spcBef>
                        <a:spcAft>
                          <a:spcPts val="0"/>
                        </a:spcAft>
                        <a:buClr>
                          <a:srgbClr val="000000"/>
                        </a:buClr>
                        <a:buSzPts val="2500"/>
                        <a:buFont typeface="Arial"/>
                        <a:buNone/>
                      </a:pPr>
                      <a:r>
                        <a:rPr lang="en-GB" sz="2400" u="none" strike="noStrike" cap="none" dirty="0">
                          <a:latin typeface="Century Gothic"/>
                          <a:ea typeface="Century Gothic"/>
                          <a:cs typeface="Century Gothic"/>
                          <a:sym typeface="Century Gothic"/>
                        </a:rPr>
                        <a:t>ten</a:t>
                      </a:r>
                      <a:endParaRPr sz="2400" u="none" strike="noStrike" cap="none" dirty="0">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500"/>
                        <a:buFont typeface="Arial"/>
                        <a:buNone/>
                      </a:pPr>
                      <a:r>
                        <a:rPr lang="en-GB" sz="2400" b="1" u="none" strike="noStrike" cap="none" dirty="0">
                          <a:latin typeface="Century Gothic"/>
                          <a:ea typeface="Century Gothic"/>
                          <a:cs typeface="Century Gothic"/>
                          <a:sym typeface="Century Gothic"/>
                        </a:rPr>
                        <a:t>?</a:t>
                      </a:r>
                      <a:endParaRPr sz="2400" b="1" u="none" strike="noStrike" cap="none" dirty="0">
                        <a:latin typeface="Century Gothic"/>
                        <a:ea typeface="Century Gothic"/>
                        <a:cs typeface="Century Gothic"/>
                        <a:sym typeface="Century Gothic"/>
                      </a:endParaRPr>
                    </a:p>
                  </a:txBody>
                  <a:tcPr marL="91425" marR="91425" marT="91425" marB="91425" anchor="ctr">
                    <a:lnL w="38100" cap="flat" cmpd="sng">
                      <a:solidFill>
                        <a:srgbClr val="CCD4F4"/>
                      </a:solidFill>
                      <a:prstDash val="solid"/>
                      <a:round/>
                      <a:headEnd type="none" w="sm" len="sm"/>
                      <a:tailEnd type="none" w="sm" len="sm"/>
                    </a:lnL>
                    <a:lnR w="38100" cap="flat" cmpd="sng">
                      <a:solidFill>
                        <a:srgbClr val="CCD4F4"/>
                      </a:solidFill>
                      <a:prstDash val="solid"/>
                      <a:round/>
                      <a:headEnd type="none" w="sm" len="sm"/>
                      <a:tailEnd type="none" w="sm" len="sm"/>
                    </a:lnR>
                    <a:lnT w="38100" cap="flat" cmpd="sng">
                      <a:solidFill>
                        <a:srgbClr val="CCD4F4"/>
                      </a:solidFill>
                      <a:prstDash val="solid"/>
                      <a:round/>
                      <a:headEnd type="none" w="sm" len="sm"/>
                      <a:tailEnd type="none" w="sm" len="sm"/>
                    </a:lnT>
                    <a:lnB w="38100" cap="flat" cmpd="sng">
                      <a:solidFill>
                        <a:srgbClr val="CCD4F4"/>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latin typeface="Century Gothic"/>
                <a:ea typeface="Century Gothic"/>
                <a:cs typeface="Century Gothic"/>
                <a:sym typeface="Century Gothic"/>
              </a:rPr>
              <a:t>To write numbers in words</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6" name="Google Shape;86;p6"/>
          <p:cNvSpPr txBox="1">
            <a:spLocks noGrp="1"/>
          </p:cNvSpPr>
          <p:nvPr>
            <p:ph type="body" idx="2"/>
          </p:nvPr>
        </p:nvSpPr>
        <p:spPr>
          <a:xfrm>
            <a:off x="263050" y="1176338"/>
            <a:ext cx="11736900" cy="7284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Write the numeral to match each set of objects.</a:t>
            </a:r>
            <a:endParaRPr b="1"/>
          </a:p>
        </p:txBody>
      </p:sp>
      <p:sp>
        <p:nvSpPr>
          <p:cNvPr id="87" name="Google Shape;87;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88" name="Google Shape;88;p6"/>
          <p:cNvPicPr preferRelativeResize="0"/>
          <p:nvPr/>
        </p:nvPicPr>
        <p:blipFill rotWithShape="1">
          <a:blip r:embed="rId3">
            <a:alphaModFix/>
          </a:blip>
          <a:srcRect/>
          <a:stretch/>
        </p:blipFill>
        <p:spPr>
          <a:xfrm>
            <a:off x="1006612" y="1966625"/>
            <a:ext cx="2882050" cy="1167725"/>
          </a:xfrm>
          <a:prstGeom prst="rect">
            <a:avLst/>
          </a:prstGeom>
          <a:noFill/>
          <a:ln>
            <a:noFill/>
          </a:ln>
        </p:spPr>
      </p:pic>
      <p:pic>
        <p:nvPicPr>
          <p:cNvPr id="89" name="Google Shape;89;p6"/>
          <p:cNvPicPr preferRelativeResize="0"/>
          <p:nvPr/>
        </p:nvPicPr>
        <p:blipFill rotWithShape="1">
          <a:blip r:embed="rId3">
            <a:alphaModFix/>
          </a:blip>
          <a:srcRect/>
          <a:stretch/>
        </p:blipFill>
        <p:spPr>
          <a:xfrm>
            <a:off x="4654975" y="1966625"/>
            <a:ext cx="2882050" cy="1167725"/>
          </a:xfrm>
          <a:prstGeom prst="rect">
            <a:avLst/>
          </a:prstGeom>
          <a:noFill/>
          <a:ln>
            <a:noFill/>
          </a:ln>
        </p:spPr>
      </p:pic>
      <p:pic>
        <p:nvPicPr>
          <p:cNvPr id="90" name="Google Shape;90;p6"/>
          <p:cNvPicPr preferRelativeResize="0"/>
          <p:nvPr/>
        </p:nvPicPr>
        <p:blipFill rotWithShape="1">
          <a:blip r:embed="rId3">
            <a:alphaModFix/>
          </a:blip>
          <a:srcRect/>
          <a:stretch/>
        </p:blipFill>
        <p:spPr>
          <a:xfrm>
            <a:off x="8303337" y="1966625"/>
            <a:ext cx="2882050" cy="1167725"/>
          </a:xfrm>
          <a:prstGeom prst="rect">
            <a:avLst/>
          </a:prstGeom>
          <a:noFill/>
          <a:ln>
            <a:noFill/>
          </a:ln>
        </p:spPr>
      </p:pic>
      <p:pic>
        <p:nvPicPr>
          <p:cNvPr id="91" name="Google Shape;91;p6"/>
          <p:cNvPicPr preferRelativeResize="0"/>
          <p:nvPr/>
        </p:nvPicPr>
        <p:blipFill rotWithShape="1">
          <a:blip r:embed="rId4">
            <a:alphaModFix/>
          </a:blip>
          <a:srcRect/>
          <a:stretch/>
        </p:blipFill>
        <p:spPr>
          <a:xfrm>
            <a:off x="2793050" y="2058225"/>
            <a:ext cx="424000" cy="424000"/>
          </a:xfrm>
          <a:prstGeom prst="rect">
            <a:avLst/>
          </a:prstGeom>
          <a:noFill/>
          <a:ln>
            <a:noFill/>
          </a:ln>
        </p:spPr>
      </p:pic>
      <p:pic>
        <p:nvPicPr>
          <p:cNvPr id="92" name="Google Shape;92;p6"/>
          <p:cNvPicPr preferRelativeResize="0"/>
          <p:nvPr/>
        </p:nvPicPr>
        <p:blipFill rotWithShape="1">
          <a:blip r:embed="rId4">
            <a:alphaModFix/>
          </a:blip>
          <a:srcRect/>
          <a:stretch/>
        </p:blipFill>
        <p:spPr>
          <a:xfrm>
            <a:off x="1090175" y="2058225"/>
            <a:ext cx="424000" cy="424000"/>
          </a:xfrm>
          <a:prstGeom prst="rect">
            <a:avLst/>
          </a:prstGeom>
          <a:noFill/>
          <a:ln>
            <a:noFill/>
          </a:ln>
        </p:spPr>
      </p:pic>
      <p:pic>
        <p:nvPicPr>
          <p:cNvPr id="93" name="Google Shape;93;p6"/>
          <p:cNvPicPr preferRelativeResize="0"/>
          <p:nvPr/>
        </p:nvPicPr>
        <p:blipFill rotWithShape="1">
          <a:blip r:embed="rId4">
            <a:alphaModFix/>
          </a:blip>
          <a:srcRect/>
          <a:stretch/>
        </p:blipFill>
        <p:spPr>
          <a:xfrm>
            <a:off x="1657800" y="2058225"/>
            <a:ext cx="424000" cy="424000"/>
          </a:xfrm>
          <a:prstGeom prst="rect">
            <a:avLst/>
          </a:prstGeom>
          <a:noFill/>
          <a:ln>
            <a:noFill/>
          </a:ln>
        </p:spPr>
      </p:pic>
      <p:pic>
        <p:nvPicPr>
          <p:cNvPr id="94" name="Google Shape;94;p6"/>
          <p:cNvPicPr preferRelativeResize="0"/>
          <p:nvPr/>
        </p:nvPicPr>
        <p:blipFill rotWithShape="1">
          <a:blip r:embed="rId4">
            <a:alphaModFix/>
          </a:blip>
          <a:srcRect/>
          <a:stretch/>
        </p:blipFill>
        <p:spPr>
          <a:xfrm>
            <a:off x="2225425" y="2058225"/>
            <a:ext cx="424000" cy="424000"/>
          </a:xfrm>
          <a:prstGeom prst="rect">
            <a:avLst/>
          </a:prstGeom>
          <a:noFill/>
          <a:ln>
            <a:noFill/>
          </a:ln>
        </p:spPr>
      </p:pic>
      <p:pic>
        <p:nvPicPr>
          <p:cNvPr id="95" name="Google Shape;95;p6"/>
          <p:cNvPicPr preferRelativeResize="0"/>
          <p:nvPr/>
        </p:nvPicPr>
        <p:blipFill rotWithShape="1">
          <a:blip r:embed="rId5">
            <a:alphaModFix/>
          </a:blip>
          <a:srcRect l="18989" t="17170" r="19869" b="13370"/>
          <a:stretch/>
        </p:blipFill>
        <p:spPr>
          <a:xfrm>
            <a:off x="6910599" y="1976985"/>
            <a:ext cx="518375" cy="586475"/>
          </a:xfrm>
          <a:prstGeom prst="rect">
            <a:avLst/>
          </a:prstGeom>
          <a:noFill/>
          <a:ln>
            <a:noFill/>
          </a:ln>
        </p:spPr>
      </p:pic>
      <p:pic>
        <p:nvPicPr>
          <p:cNvPr id="96" name="Google Shape;96;p6"/>
          <p:cNvPicPr preferRelativeResize="0"/>
          <p:nvPr/>
        </p:nvPicPr>
        <p:blipFill rotWithShape="1">
          <a:blip r:embed="rId5">
            <a:alphaModFix/>
          </a:blip>
          <a:srcRect l="18989" t="17170" r="19869" b="13370"/>
          <a:stretch/>
        </p:blipFill>
        <p:spPr>
          <a:xfrm>
            <a:off x="4649561" y="1976985"/>
            <a:ext cx="518375" cy="586475"/>
          </a:xfrm>
          <a:prstGeom prst="rect">
            <a:avLst/>
          </a:prstGeom>
          <a:noFill/>
          <a:ln>
            <a:noFill/>
          </a:ln>
        </p:spPr>
      </p:pic>
      <p:pic>
        <p:nvPicPr>
          <p:cNvPr id="97" name="Google Shape;97;p6"/>
          <p:cNvPicPr preferRelativeResize="0"/>
          <p:nvPr/>
        </p:nvPicPr>
        <p:blipFill rotWithShape="1">
          <a:blip r:embed="rId5">
            <a:alphaModFix/>
          </a:blip>
          <a:srcRect l="18989" t="17170" r="19869" b="13370"/>
          <a:stretch/>
        </p:blipFill>
        <p:spPr>
          <a:xfrm>
            <a:off x="4661149" y="2563448"/>
            <a:ext cx="518375" cy="586475"/>
          </a:xfrm>
          <a:prstGeom prst="rect">
            <a:avLst/>
          </a:prstGeom>
          <a:noFill/>
          <a:ln>
            <a:noFill/>
          </a:ln>
        </p:spPr>
      </p:pic>
      <p:pic>
        <p:nvPicPr>
          <p:cNvPr id="98" name="Google Shape;98;p6"/>
          <p:cNvPicPr preferRelativeResize="0"/>
          <p:nvPr/>
        </p:nvPicPr>
        <p:blipFill rotWithShape="1">
          <a:blip r:embed="rId5">
            <a:alphaModFix/>
          </a:blip>
          <a:srcRect l="18989" t="17170" r="19869" b="13370"/>
          <a:stretch/>
        </p:blipFill>
        <p:spPr>
          <a:xfrm>
            <a:off x="5223699" y="1976973"/>
            <a:ext cx="518375" cy="586475"/>
          </a:xfrm>
          <a:prstGeom prst="rect">
            <a:avLst/>
          </a:prstGeom>
          <a:noFill/>
          <a:ln>
            <a:noFill/>
          </a:ln>
        </p:spPr>
      </p:pic>
      <p:pic>
        <p:nvPicPr>
          <p:cNvPr id="99" name="Google Shape;99;p6"/>
          <p:cNvPicPr preferRelativeResize="0"/>
          <p:nvPr/>
        </p:nvPicPr>
        <p:blipFill rotWithShape="1">
          <a:blip r:embed="rId5">
            <a:alphaModFix/>
          </a:blip>
          <a:srcRect l="18989" t="17170" r="19869" b="13370"/>
          <a:stretch/>
        </p:blipFill>
        <p:spPr>
          <a:xfrm>
            <a:off x="5836811" y="1976985"/>
            <a:ext cx="518375" cy="586475"/>
          </a:xfrm>
          <a:prstGeom prst="rect">
            <a:avLst/>
          </a:prstGeom>
          <a:noFill/>
          <a:ln>
            <a:noFill/>
          </a:ln>
        </p:spPr>
      </p:pic>
      <p:pic>
        <p:nvPicPr>
          <p:cNvPr id="100" name="Google Shape;100;p6"/>
          <p:cNvPicPr preferRelativeResize="0"/>
          <p:nvPr/>
        </p:nvPicPr>
        <p:blipFill rotWithShape="1">
          <a:blip r:embed="rId5">
            <a:alphaModFix/>
          </a:blip>
          <a:srcRect l="18989" t="17170" r="19869" b="13370"/>
          <a:stretch/>
        </p:blipFill>
        <p:spPr>
          <a:xfrm>
            <a:off x="6373699" y="1976985"/>
            <a:ext cx="518375" cy="586475"/>
          </a:xfrm>
          <a:prstGeom prst="rect">
            <a:avLst/>
          </a:prstGeom>
          <a:noFill/>
          <a:ln>
            <a:noFill/>
          </a:ln>
        </p:spPr>
      </p:pic>
      <p:pic>
        <p:nvPicPr>
          <p:cNvPr id="101" name="Google Shape;101;p6" descr="A picture containing food, shirt, room&#10;&#10;Description automatically generated"/>
          <p:cNvPicPr preferRelativeResize="0"/>
          <p:nvPr/>
        </p:nvPicPr>
        <p:blipFill rotWithShape="1">
          <a:blip r:embed="rId6">
            <a:alphaModFix/>
          </a:blip>
          <a:srcRect/>
          <a:stretch/>
        </p:blipFill>
        <p:spPr>
          <a:xfrm>
            <a:off x="10045276" y="2635586"/>
            <a:ext cx="518375" cy="442202"/>
          </a:xfrm>
          <a:prstGeom prst="rect">
            <a:avLst/>
          </a:prstGeom>
          <a:noFill/>
          <a:ln>
            <a:noFill/>
          </a:ln>
        </p:spPr>
      </p:pic>
      <p:pic>
        <p:nvPicPr>
          <p:cNvPr id="102" name="Google Shape;102;p6" descr="A picture containing food, shirt, room&#10;&#10;Description automatically generated"/>
          <p:cNvPicPr preferRelativeResize="0"/>
          <p:nvPr/>
        </p:nvPicPr>
        <p:blipFill rotWithShape="1">
          <a:blip r:embed="rId6">
            <a:alphaModFix/>
          </a:blip>
          <a:srcRect/>
          <a:stretch/>
        </p:blipFill>
        <p:spPr>
          <a:xfrm>
            <a:off x="8312176" y="2049124"/>
            <a:ext cx="518375" cy="442202"/>
          </a:xfrm>
          <a:prstGeom prst="rect">
            <a:avLst/>
          </a:prstGeom>
          <a:noFill/>
          <a:ln>
            <a:noFill/>
          </a:ln>
        </p:spPr>
      </p:pic>
      <p:pic>
        <p:nvPicPr>
          <p:cNvPr id="103" name="Google Shape;103;p6" descr="A picture containing food, shirt, room&#10;&#10;Description automatically generated"/>
          <p:cNvPicPr preferRelativeResize="0"/>
          <p:nvPr/>
        </p:nvPicPr>
        <p:blipFill rotWithShape="1">
          <a:blip r:embed="rId6">
            <a:alphaModFix/>
          </a:blip>
          <a:srcRect/>
          <a:stretch/>
        </p:blipFill>
        <p:spPr>
          <a:xfrm>
            <a:off x="8883976" y="2049124"/>
            <a:ext cx="518375" cy="442202"/>
          </a:xfrm>
          <a:prstGeom prst="rect">
            <a:avLst/>
          </a:prstGeom>
          <a:noFill/>
          <a:ln>
            <a:noFill/>
          </a:ln>
        </p:spPr>
      </p:pic>
      <p:pic>
        <p:nvPicPr>
          <p:cNvPr id="104" name="Google Shape;104;p6" descr="A picture containing food, shirt, room&#10;&#10;Description automatically generated"/>
          <p:cNvPicPr preferRelativeResize="0"/>
          <p:nvPr/>
        </p:nvPicPr>
        <p:blipFill rotWithShape="1">
          <a:blip r:embed="rId6">
            <a:alphaModFix/>
          </a:blip>
          <a:srcRect/>
          <a:stretch/>
        </p:blipFill>
        <p:spPr>
          <a:xfrm>
            <a:off x="9455776" y="2049111"/>
            <a:ext cx="518375" cy="442202"/>
          </a:xfrm>
          <a:prstGeom prst="rect">
            <a:avLst/>
          </a:prstGeom>
          <a:noFill/>
          <a:ln>
            <a:noFill/>
          </a:ln>
        </p:spPr>
      </p:pic>
      <p:pic>
        <p:nvPicPr>
          <p:cNvPr id="105" name="Google Shape;105;p6" descr="A picture containing food, shirt, room&#10;&#10;Description automatically generated"/>
          <p:cNvPicPr preferRelativeResize="0"/>
          <p:nvPr/>
        </p:nvPicPr>
        <p:blipFill rotWithShape="1">
          <a:blip r:embed="rId6">
            <a:alphaModFix/>
          </a:blip>
          <a:srcRect/>
          <a:stretch/>
        </p:blipFill>
        <p:spPr>
          <a:xfrm>
            <a:off x="10027576" y="2049111"/>
            <a:ext cx="518375" cy="442202"/>
          </a:xfrm>
          <a:prstGeom prst="rect">
            <a:avLst/>
          </a:prstGeom>
          <a:noFill/>
          <a:ln>
            <a:noFill/>
          </a:ln>
        </p:spPr>
      </p:pic>
      <p:pic>
        <p:nvPicPr>
          <p:cNvPr id="106" name="Google Shape;106;p6" descr="A picture containing food, shirt, room&#10;&#10;Description automatically generated"/>
          <p:cNvPicPr preferRelativeResize="0"/>
          <p:nvPr/>
        </p:nvPicPr>
        <p:blipFill rotWithShape="1">
          <a:blip r:embed="rId6">
            <a:alphaModFix/>
          </a:blip>
          <a:srcRect/>
          <a:stretch/>
        </p:blipFill>
        <p:spPr>
          <a:xfrm>
            <a:off x="10599376" y="2049124"/>
            <a:ext cx="518375" cy="442202"/>
          </a:xfrm>
          <a:prstGeom prst="rect">
            <a:avLst/>
          </a:prstGeom>
          <a:noFill/>
          <a:ln>
            <a:noFill/>
          </a:ln>
        </p:spPr>
      </p:pic>
      <p:pic>
        <p:nvPicPr>
          <p:cNvPr id="107" name="Google Shape;107;p6" descr="A picture containing food, shirt, room&#10;&#10;Description automatically generated"/>
          <p:cNvPicPr preferRelativeResize="0"/>
          <p:nvPr/>
        </p:nvPicPr>
        <p:blipFill rotWithShape="1">
          <a:blip r:embed="rId6">
            <a:alphaModFix/>
          </a:blip>
          <a:srcRect/>
          <a:stretch/>
        </p:blipFill>
        <p:spPr>
          <a:xfrm>
            <a:off x="8303326" y="2635586"/>
            <a:ext cx="518375" cy="442202"/>
          </a:xfrm>
          <a:prstGeom prst="rect">
            <a:avLst/>
          </a:prstGeom>
          <a:noFill/>
          <a:ln>
            <a:noFill/>
          </a:ln>
        </p:spPr>
      </p:pic>
      <p:pic>
        <p:nvPicPr>
          <p:cNvPr id="108" name="Google Shape;108;p6" descr="A picture containing food, shirt, room&#10;&#10;Description automatically generated"/>
          <p:cNvPicPr preferRelativeResize="0"/>
          <p:nvPr/>
        </p:nvPicPr>
        <p:blipFill rotWithShape="1">
          <a:blip r:embed="rId6">
            <a:alphaModFix/>
          </a:blip>
          <a:srcRect/>
          <a:stretch/>
        </p:blipFill>
        <p:spPr>
          <a:xfrm>
            <a:off x="8883976" y="2635586"/>
            <a:ext cx="518375" cy="442202"/>
          </a:xfrm>
          <a:prstGeom prst="rect">
            <a:avLst/>
          </a:prstGeom>
          <a:noFill/>
          <a:ln>
            <a:noFill/>
          </a:ln>
        </p:spPr>
      </p:pic>
      <p:pic>
        <p:nvPicPr>
          <p:cNvPr id="109" name="Google Shape;109;p6" descr="A picture containing food, shirt, room&#10;&#10;Description automatically generated"/>
          <p:cNvPicPr preferRelativeResize="0"/>
          <p:nvPr/>
        </p:nvPicPr>
        <p:blipFill rotWithShape="1">
          <a:blip r:embed="rId6">
            <a:alphaModFix/>
          </a:blip>
          <a:srcRect/>
          <a:stretch/>
        </p:blipFill>
        <p:spPr>
          <a:xfrm>
            <a:off x="9464626" y="2635586"/>
            <a:ext cx="518375" cy="442202"/>
          </a:xfrm>
          <a:prstGeom prst="rect">
            <a:avLst/>
          </a:prstGeom>
          <a:noFill/>
          <a:ln>
            <a:noFill/>
          </a:ln>
        </p:spPr>
      </p:pic>
      <p:sp>
        <p:nvSpPr>
          <p:cNvPr id="110" name="Google Shape;110;p6"/>
          <p:cNvSpPr/>
          <p:nvPr/>
        </p:nvSpPr>
        <p:spPr>
          <a:xfrm>
            <a:off x="1888625" y="3268275"/>
            <a:ext cx="830400" cy="7233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sp>
        <p:nvSpPr>
          <p:cNvPr id="111" name="Google Shape;111;p6"/>
          <p:cNvSpPr/>
          <p:nvPr/>
        </p:nvSpPr>
        <p:spPr>
          <a:xfrm>
            <a:off x="5680788" y="3280788"/>
            <a:ext cx="830400" cy="7233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sp>
        <p:nvSpPr>
          <p:cNvPr id="112" name="Google Shape;112;p6"/>
          <p:cNvSpPr/>
          <p:nvPr/>
        </p:nvSpPr>
        <p:spPr>
          <a:xfrm>
            <a:off x="9472963" y="3280788"/>
            <a:ext cx="830400" cy="7233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43A047"/>
              </a:solidFill>
              <a:latin typeface="Century Gothic"/>
              <a:ea typeface="Century Gothic"/>
              <a:cs typeface="Century Gothic"/>
              <a:sym typeface="Century Gothic"/>
            </a:endParaRPr>
          </a:p>
        </p:txBody>
      </p:sp>
      <p:sp>
        <p:nvSpPr>
          <p:cNvPr id="113" name="Google Shape;113;p6"/>
          <p:cNvSpPr/>
          <p:nvPr/>
        </p:nvSpPr>
        <p:spPr>
          <a:xfrm>
            <a:off x="1888625" y="3268275"/>
            <a:ext cx="830400" cy="723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4</a:t>
            </a:r>
            <a:endParaRPr sz="2500" b="0" i="0" u="none" strike="noStrike" cap="none">
              <a:solidFill>
                <a:srgbClr val="43A047"/>
              </a:solidFill>
              <a:latin typeface="Century Gothic"/>
              <a:ea typeface="Century Gothic"/>
              <a:cs typeface="Century Gothic"/>
              <a:sym typeface="Century Gothic"/>
            </a:endParaRPr>
          </a:p>
        </p:txBody>
      </p:sp>
      <p:sp>
        <p:nvSpPr>
          <p:cNvPr id="114" name="Google Shape;114;p6"/>
          <p:cNvSpPr/>
          <p:nvPr/>
        </p:nvSpPr>
        <p:spPr>
          <a:xfrm>
            <a:off x="5680788" y="3280788"/>
            <a:ext cx="830400" cy="723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6</a:t>
            </a:r>
            <a:endParaRPr sz="2500" b="0" i="0" u="none" strike="noStrike" cap="none">
              <a:solidFill>
                <a:srgbClr val="43A047"/>
              </a:solidFill>
              <a:latin typeface="Century Gothic"/>
              <a:ea typeface="Century Gothic"/>
              <a:cs typeface="Century Gothic"/>
              <a:sym typeface="Century Gothic"/>
            </a:endParaRPr>
          </a:p>
        </p:txBody>
      </p:sp>
      <p:sp>
        <p:nvSpPr>
          <p:cNvPr id="115" name="Google Shape;115;p6"/>
          <p:cNvSpPr/>
          <p:nvPr/>
        </p:nvSpPr>
        <p:spPr>
          <a:xfrm>
            <a:off x="9472963" y="3280788"/>
            <a:ext cx="830400" cy="723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43A047"/>
                </a:solidFill>
                <a:latin typeface="Century Gothic"/>
                <a:ea typeface="Century Gothic"/>
                <a:cs typeface="Century Gothic"/>
                <a:sym typeface="Century Gothic"/>
              </a:rPr>
              <a:t>9</a:t>
            </a:r>
            <a:endParaRPr sz="25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childTnLst>
                          </p:cTn>
                        </p:par>
                      </p:childTnLst>
                    </p:cTn>
                  </p:par>
                </p:childTnLst>
              </p:cTn>
              <p:nextCondLst>
                <p:cond evt="onClick" delay="0">
                  <p:tgtEl>
                    <p:spTgt spid="8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22" name="Google Shape;122;p7"/>
          <p:cNvSpPr txBox="1">
            <a:spLocks noGrp="1"/>
          </p:cNvSpPr>
          <p:nvPr>
            <p:ph type="body" idx="2"/>
          </p:nvPr>
        </p:nvSpPr>
        <p:spPr>
          <a:xfrm>
            <a:off x="263050" y="1176339"/>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Match the numeral to the words.</a:t>
            </a:r>
            <a:endParaRPr b="1"/>
          </a:p>
        </p:txBody>
      </p:sp>
      <p:sp>
        <p:nvSpPr>
          <p:cNvPr id="123" name="Google Shape;123;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124" name="Google Shape;124;p7"/>
          <p:cNvGrpSpPr/>
          <p:nvPr/>
        </p:nvGrpSpPr>
        <p:grpSpPr>
          <a:xfrm>
            <a:off x="1016438" y="1790050"/>
            <a:ext cx="1138500" cy="902425"/>
            <a:chOff x="905825" y="1790050"/>
            <a:chExt cx="1138500" cy="902425"/>
          </a:xfrm>
        </p:grpSpPr>
        <p:pic>
          <p:nvPicPr>
            <p:cNvPr id="125" name="Google Shape;125;p7"/>
            <p:cNvPicPr preferRelativeResize="0"/>
            <p:nvPr/>
          </p:nvPicPr>
          <p:blipFill rotWithShape="1">
            <a:blip r:embed="rId3">
              <a:alphaModFix/>
            </a:blip>
            <a:srcRect/>
            <a:stretch/>
          </p:blipFill>
          <p:spPr>
            <a:xfrm>
              <a:off x="905825" y="1790050"/>
              <a:ext cx="1061000" cy="902425"/>
            </a:xfrm>
            <a:prstGeom prst="rect">
              <a:avLst/>
            </a:prstGeom>
            <a:noFill/>
            <a:ln>
              <a:noFill/>
            </a:ln>
          </p:spPr>
        </p:pic>
        <p:sp>
          <p:nvSpPr>
            <p:cNvPr id="126" name="Google Shape;126;p7"/>
            <p:cNvSpPr txBox="1"/>
            <p:nvPr/>
          </p:nvSpPr>
          <p:spPr>
            <a:xfrm>
              <a:off x="905825" y="1956563"/>
              <a:ext cx="1138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    5</a:t>
              </a:r>
              <a:endParaRPr sz="2500" b="0" i="0" u="none" strike="noStrike" cap="none">
                <a:solidFill>
                  <a:srgbClr val="000000"/>
                </a:solidFill>
                <a:latin typeface="Century Gothic"/>
                <a:ea typeface="Century Gothic"/>
                <a:cs typeface="Century Gothic"/>
                <a:sym typeface="Century Gothic"/>
              </a:endParaRPr>
            </a:p>
          </p:txBody>
        </p:sp>
      </p:grpSp>
      <p:grpSp>
        <p:nvGrpSpPr>
          <p:cNvPr id="127" name="Google Shape;127;p7"/>
          <p:cNvGrpSpPr/>
          <p:nvPr/>
        </p:nvGrpSpPr>
        <p:grpSpPr>
          <a:xfrm>
            <a:off x="2820563" y="1790050"/>
            <a:ext cx="1138500" cy="902425"/>
            <a:chOff x="2786300" y="1790050"/>
            <a:chExt cx="1138500" cy="902425"/>
          </a:xfrm>
        </p:grpSpPr>
        <p:pic>
          <p:nvPicPr>
            <p:cNvPr id="128" name="Google Shape;128;p7"/>
            <p:cNvPicPr preferRelativeResize="0"/>
            <p:nvPr/>
          </p:nvPicPr>
          <p:blipFill rotWithShape="1">
            <a:blip r:embed="rId3">
              <a:alphaModFix/>
            </a:blip>
            <a:srcRect/>
            <a:stretch/>
          </p:blipFill>
          <p:spPr>
            <a:xfrm>
              <a:off x="2786300" y="1790050"/>
              <a:ext cx="1061000" cy="902425"/>
            </a:xfrm>
            <a:prstGeom prst="rect">
              <a:avLst/>
            </a:prstGeom>
            <a:noFill/>
            <a:ln>
              <a:noFill/>
            </a:ln>
          </p:spPr>
        </p:pic>
        <p:sp>
          <p:nvSpPr>
            <p:cNvPr id="129" name="Google Shape;129;p7"/>
            <p:cNvSpPr txBox="1"/>
            <p:nvPr/>
          </p:nvSpPr>
          <p:spPr>
            <a:xfrm>
              <a:off x="2786300" y="1956563"/>
              <a:ext cx="1138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    6</a:t>
              </a:r>
              <a:endParaRPr sz="2500" b="0" i="0" u="none" strike="noStrike" cap="none">
                <a:solidFill>
                  <a:srgbClr val="000000"/>
                </a:solidFill>
                <a:latin typeface="Century Gothic"/>
                <a:ea typeface="Century Gothic"/>
                <a:cs typeface="Century Gothic"/>
                <a:sym typeface="Century Gothic"/>
              </a:endParaRPr>
            </a:p>
          </p:txBody>
        </p:sp>
      </p:grpSp>
      <p:grpSp>
        <p:nvGrpSpPr>
          <p:cNvPr id="130" name="Google Shape;130;p7"/>
          <p:cNvGrpSpPr/>
          <p:nvPr/>
        </p:nvGrpSpPr>
        <p:grpSpPr>
          <a:xfrm>
            <a:off x="4624688" y="1790062"/>
            <a:ext cx="1138500" cy="902425"/>
            <a:chOff x="4661525" y="1790062"/>
            <a:chExt cx="1138500" cy="902425"/>
          </a:xfrm>
        </p:grpSpPr>
        <p:pic>
          <p:nvPicPr>
            <p:cNvPr id="131" name="Google Shape;131;p7"/>
            <p:cNvPicPr preferRelativeResize="0"/>
            <p:nvPr/>
          </p:nvPicPr>
          <p:blipFill rotWithShape="1">
            <a:blip r:embed="rId3">
              <a:alphaModFix/>
            </a:blip>
            <a:srcRect/>
            <a:stretch/>
          </p:blipFill>
          <p:spPr>
            <a:xfrm>
              <a:off x="4661525" y="1790062"/>
              <a:ext cx="1061000" cy="902425"/>
            </a:xfrm>
            <a:prstGeom prst="rect">
              <a:avLst/>
            </a:prstGeom>
            <a:noFill/>
            <a:ln>
              <a:noFill/>
            </a:ln>
          </p:spPr>
        </p:pic>
        <p:sp>
          <p:nvSpPr>
            <p:cNvPr id="132" name="Google Shape;132;p7"/>
            <p:cNvSpPr txBox="1"/>
            <p:nvPr/>
          </p:nvSpPr>
          <p:spPr>
            <a:xfrm>
              <a:off x="4661525" y="1956575"/>
              <a:ext cx="1138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    2</a:t>
              </a:r>
              <a:endParaRPr sz="2500" b="0" i="0" u="none" strike="noStrike" cap="none">
                <a:solidFill>
                  <a:srgbClr val="000000"/>
                </a:solidFill>
                <a:latin typeface="Century Gothic"/>
                <a:ea typeface="Century Gothic"/>
                <a:cs typeface="Century Gothic"/>
                <a:sym typeface="Century Gothic"/>
              </a:endParaRPr>
            </a:p>
          </p:txBody>
        </p:sp>
      </p:grpSp>
      <p:grpSp>
        <p:nvGrpSpPr>
          <p:cNvPr id="133" name="Google Shape;133;p7"/>
          <p:cNvGrpSpPr/>
          <p:nvPr/>
        </p:nvGrpSpPr>
        <p:grpSpPr>
          <a:xfrm>
            <a:off x="6428813" y="1790062"/>
            <a:ext cx="1138500" cy="902425"/>
            <a:chOff x="6538050" y="1790062"/>
            <a:chExt cx="1138500" cy="902425"/>
          </a:xfrm>
        </p:grpSpPr>
        <p:pic>
          <p:nvPicPr>
            <p:cNvPr id="134" name="Google Shape;134;p7"/>
            <p:cNvPicPr preferRelativeResize="0"/>
            <p:nvPr/>
          </p:nvPicPr>
          <p:blipFill rotWithShape="1">
            <a:blip r:embed="rId3">
              <a:alphaModFix/>
            </a:blip>
            <a:srcRect/>
            <a:stretch/>
          </p:blipFill>
          <p:spPr>
            <a:xfrm>
              <a:off x="6538050" y="1790062"/>
              <a:ext cx="1061000" cy="902425"/>
            </a:xfrm>
            <a:prstGeom prst="rect">
              <a:avLst/>
            </a:prstGeom>
            <a:noFill/>
            <a:ln>
              <a:noFill/>
            </a:ln>
          </p:spPr>
        </p:pic>
        <p:sp>
          <p:nvSpPr>
            <p:cNvPr id="135" name="Google Shape;135;p7"/>
            <p:cNvSpPr txBox="1"/>
            <p:nvPr/>
          </p:nvSpPr>
          <p:spPr>
            <a:xfrm>
              <a:off x="6538050" y="1956575"/>
              <a:ext cx="1138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    8</a:t>
              </a:r>
              <a:endParaRPr sz="2500" b="0" i="0" u="none" strike="noStrike" cap="none">
                <a:solidFill>
                  <a:srgbClr val="000000"/>
                </a:solidFill>
                <a:latin typeface="Century Gothic"/>
                <a:ea typeface="Century Gothic"/>
                <a:cs typeface="Century Gothic"/>
                <a:sym typeface="Century Gothic"/>
              </a:endParaRPr>
            </a:p>
          </p:txBody>
        </p:sp>
      </p:grpSp>
      <p:grpSp>
        <p:nvGrpSpPr>
          <p:cNvPr id="136" name="Google Shape;136;p7"/>
          <p:cNvGrpSpPr/>
          <p:nvPr/>
        </p:nvGrpSpPr>
        <p:grpSpPr>
          <a:xfrm>
            <a:off x="8232938" y="1790062"/>
            <a:ext cx="1138500" cy="902425"/>
            <a:chOff x="8271000" y="1790062"/>
            <a:chExt cx="1138500" cy="902425"/>
          </a:xfrm>
        </p:grpSpPr>
        <p:pic>
          <p:nvPicPr>
            <p:cNvPr id="137" name="Google Shape;137;p7"/>
            <p:cNvPicPr preferRelativeResize="0"/>
            <p:nvPr/>
          </p:nvPicPr>
          <p:blipFill rotWithShape="1">
            <a:blip r:embed="rId3">
              <a:alphaModFix/>
            </a:blip>
            <a:srcRect/>
            <a:stretch/>
          </p:blipFill>
          <p:spPr>
            <a:xfrm>
              <a:off x="8271000" y="1790062"/>
              <a:ext cx="1061000" cy="902425"/>
            </a:xfrm>
            <a:prstGeom prst="rect">
              <a:avLst/>
            </a:prstGeom>
            <a:noFill/>
            <a:ln>
              <a:noFill/>
            </a:ln>
          </p:spPr>
        </p:pic>
        <p:sp>
          <p:nvSpPr>
            <p:cNvPr id="138" name="Google Shape;138;p7"/>
            <p:cNvSpPr txBox="1"/>
            <p:nvPr/>
          </p:nvSpPr>
          <p:spPr>
            <a:xfrm>
              <a:off x="8271000" y="1956575"/>
              <a:ext cx="1138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    7</a:t>
              </a:r>
              <a:endParaRPr sz="2500" b="0" i="0" u="none" strike="noStrike" cap="none">
                <a:solidFill>
                  <a:srgbClr val="000000"/>
                </a:solidFill>
                <a:latin typeface="Century Gothic"/>
                <a:ea typeface="Century Gothic"/>
                <a:cs typeface="Century Gothic"/>
                <a:sym typeface="Century Gothic"/>
              </a:endParaRPr>
            </a:p>
          </p:txBody>
        </p:sp>
      </p:grpSp>
      <p:grpSp>
        <p:nvGrpSpPr>
          <p:cNvPr id="139" name="Google Shape;139;p7"/>
          <p:cNvGrpSpPr/>
          <p:nvPr/>
        </p:nvGrpSpPr>
        <p:grpSpPr>
          <a:xfrm>
            <a:off x="10037063" y="1790075"/>
            <a:ext cx="1138500" cy="902425"/>
            <a:chOff x="9926450" y="1790075"/>
            <a:chExt cx="1138500" cy="902425"/>
          </a:xfrm>
        </p:grpSpPr>
        <p:pic>
          <p:nvPicPr>
            <p:cNvPr id="140" name="Google Shape;140;p7"/>
            <p:cNvPicPr preferRelativeResize="0"/>
            <p:nvPr/>
          </p:nvPicPr>
          <p:blipFill rotWithShape="1">
            <a:blip r:embed="rId3">
              <a:alphaModFix/>
            </a:blip>
            <a:srcRect/>
            <a:stretch/>
          </p:blipFill>
          <p:spPr>
            <a:xfrm>
              <a:off x="9926450" y="1790075"/>
              <a:ext cx="1061000" cy="902425"/>
            </a:xfrm>
            <a:prstGeom prst="rect">
              <a:avLst/>
            </a:prstGeom>
            <a:noFill/>
            <a:ln>
              <a:noFill/>
            </a:ln>
          </p:spPr>
        </p:pic>
        <p:sp>
          <p:nvSpPr>
            <p:cNvPr id="141" name="Google Shape;141;p7"/>
            <p:cNvSpPr txBox="1"/>
            <p:nvPr/>
          </p:nvSpPr>
          <p:spPr>
            <a:xfrm>
              <a:off x="9926450" y="1956588"/>
              <a:ext cx="11385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Century Gothic"/>
                  <a:ea typeface="Century Gothic"/>
                  <a:cs typeface="Century Gothic"/>
                  <a:sym typeface="Century Gothic"/>
                </a:rPr>
                <a:t>    9</a:t>
              </a:r>
              <a:endParaRPr sz="2500" b="0" i="0" u="none" strike="noStrike" cap="none">
                <a:solidFill>
                  <a:srgbClr val="000000"/>
                </a:solidFill>
                <a:latin typeface="Century Gothic"/>
                <a:ea typeface="Century Gothic"/>
                <a:cs typeface="Century Gothic"/>
                <a:sym typeface="Century Gothic"/>
              </a:endParaRPr>
            </a:p>
          </p:txBody>
        </p:sp>
      </p:grpSp>
      <p:sp>
        <p:nvSpPr>
          <p:cNvPr id="142" name="Google Shape;142;p7"/>
          <p:cNvSpPr/>
          <p:nvPr/>
        </p:nvSpPr>
        <p:spPr>
          <a:xfrm>
            <a:off x="400675" y="418904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seven</a:t>
            </a:r>
            <a:endParaRPr sz="2400" b="0" i="0" u="none" strike="noStrike" cap="none">
              <a:solidFill>
                <a:srgbClr val="000000"/>
              </a:solidFill>
              <a:latin typeface="Century Gothic"/>
              <a:ea typeface="Century Gothic"/>
              <a:cs typeface="Century Gothic"/>
              <a:sym typeface="Century Gothic"/>
            </a:endParaRPr>
          </a:p>
        </p:txBody>
      </p:sp>
      <p:sp>
        <p:nvSpPr>
          <p:cNvPr id="143" name="Google Shape;143;p7"/>
          <p:cNvSpPr/>
          <p:nvPr/>
        </p:nvSpPr>
        <p:spPr>
          <a:xfrm>
            <a:off x="2371605" y="418904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two</a:t>
            </a:r>
            <a:endParaRPr sz="2400" b="0" i="0" u="none" strike="noStrike" cap="none">
              <a:solidFill>
                <a:srgbClr val="000000"/>
              </a:solidFill>
              <a:latin typeface="Century Gothic"/>
              <a:ea typeface="Century Gothic"/>
              <a:cs typeface="Century Gothic"/>
              <a:sym typeface="Century Gothic"/>
            </a:endParaRPr>
          </a:p>
        </p:txBody>
      </p:sp>
      <p:sp>
        <p:nvSpPr>
          <p:cNvPr id="144" name="Google Shape;144;p7"/>
          <p:cNvSpPr/>
          <p:nvPr/>
        </p:nvSpPr>
        <p:spPr>
          <a:xfrm>
            <a:off x="4342535" y="418904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nine</a:t>
            </a:r>
            <a:endParaRPr sz="2400" b="0" i="0" u="none" strike="noStrike" cap="none">
              <a:solidFill>
                <a:srgbClr val="000000"/>
              </a:solidFill>
              <a:latin typeface="Century Gothic"/>
              <a:ea typeface="Century Gothic"/>
              <a:cs typeface="Century Gothic"/>
              <a:sym typeface="Century Gothic"/>
            </a:endParaRPr>
          </a:p>
        </p:txBody>
      </p:sp>
      <p:sp>
        <p:nvSpPr>
          <p:cNvPr id="145" name="Google Shape;145;p7"/>
          <p:cNvSpPr/>
          <p:nvPr/>
        </p:nvSpPr>
        <p:spPr>
          <a:xfrm>
            <a:off x="6313465" y="418904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six</a:t>
            </a:r>
            <a:endParaRPr sz="2400" b="0" i="0" u="none" strike="noStrike" cap="none">
              <a:solidFill>
                <a:srgbClr val="000000"/>
              </a:solidFill>
              <a:latin typeface="Century Gothic"/>
              <a:ea typeface="Century Gothic"/>
              <a:cs typeface="Century Gothic"/>
              <a:sym typeface="Century Gothic"/>
            </a:endParaRPr>
          </a:p>
        </p:txBody>
      </p:sp>
      <p:sp>
        <p:nvSpPr>
          <p:cNvPr id="146" name="Google Shape;146;p7"/>
          <p:cNvSpPr/>
          <p:nvPr/>
        </p:nvSpPr>
        <p:spPr>
          <a:xfrm>
            <a:off x="8284395" y="418904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five</a:t>
            </a:r>
            <a:endParaRPr sz="2400" b="0" i="0" u="none" strike="noStrike" cap="none">
              <a:solidFill>
                <a:srgbClr val="000000"/>
              </a:solidFill>
              <a:latin typeface="Century Gothic"/>
              <a:ea typeface="Century Gothic"/>
              <a:cs typeface="Century Gothic"/>
              <a:sym typeface="Century Gothic"/>
            </a:endParaRPr>
          </a:p>
        </p:txBody>
      </p:sp>
      <p:sp>
        <p:nvSpPr>
          <p:cNvPr id="147" name="Google Shape;147;p7"/>
          <p:cNvSpPr/>
          <p:nvPr/>
        </p:nvSpPr>
        <p:spPr>
          <a:xfrm>
            <a:off x="10255325" y="417049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eight</a:t>
            </a:r>
            <a:endParaRPr sz="2400" b="0" i="0" u="none" strike="noStrike" cap="none">
              <a:solidFill>
                <a:srgbClr val="000000"/>
              </a:solidFill>
              <a:latin typeface="Century Gothic"/>
              <a:ea typeface="Century Gothic"/>
              <a:cs typeface="Century Gothic"/>
              <a:sym typeface="Century Gothic"/>
            </a:endParaRPr>
          </a:p>
        </p:txBody>
      </p:sp>
      <p:cxnSp>
        <p:nvCxnSpPr>
          <p:cNvPr id="148" name="Google Shape;148;p7"/>
          <p:cNvCxnSpPr/>
          <p:nvPr/>
        </p:nvCxnSpPr>
        <p:spPr>
          <a:xfrm>
            <a:off x="1848495" y="2652148"/>
            <a:ext cx="6563400" cy="1419900"/>
          </a:xfrm>
          <a:prstGeom prst="straightConnector1">
            <a:avLst/>
          </a:prstGeom>
          <a:noFill/>
          <a:ln w="28575" cap="flat" cmpd="sng">
            <a:solidFill>
              <a:srgbClr val="43A047"/>
            </a:solidFill>
            <a:prstDash val="solid"/>
            <a:round/>
            <a:headEnd type="none" w="sm" len="sm"/>
            <a:tailEnd type="triangle" w="med" len="med"/>
          </a:ln>
        </p:spPr>
      </p:cxnSp>
      <p:cxnSp>
        <p:nvCxnSpPr>
          <p:cNvPr id="149" name="Google Shape;149;p7"/>
          <p:cNvCxnSpPr/>
          <p:nvPr/>
        </p:nvCxnSpPr>
        <p:spPr>
          <a:xfrm>
            <a:off x="3670100" y="2812850"/>
            <a:ext cx="3013800" cy="1178700"/>
          </a:xfrm>
          <a:prstGeom prst="straightConnector1">
            <a:avLst/>
          </a:prstGeom>
          <a:noFill/>
          <a:ln w="28575" cap="flat" cmpd="sng">
            <a:solidFill>
              <a:srgbClr val="43A047"/>
            </a:solidFill>
            <a:prstDash val="solid"/>
            <a:round/>
            <a:headEnd type="none" w="sm" len="sm"/>
            <a:tailEnd type="triangle" w="med" len="med"/>
          </a:ln>
        </p:spPr>
      </p:cxnSp>
      <p:cxnSp>
        <p:nvCxnSpPr>
          <p:cNvPr id="150" name="Google Shape;150;p7"/>
          <p:cNvCxnSpPr/>
          <p:nvPr/>
        </p:nvCxnSpPr>
        <p:spPr>
          <a:xfrm flipH="1">
            <a:off x="3254875" y="2678900"/>
            <a:ext cx="1714500" cy="1259100"/>
          </a:xfrm>
          <a:prstGeom prst="straightConnector1">
            <a:avLst/>
          </a:prstGeom>
          <a:noFill/>
          <a:ln w="28575" cap="flat" cmpd="sng">
            <a:solidFill>
              <a:srgbClr val="43A047"/>
            </a:solidFill>
            <a:prstDash val="solid"/>
            <a:round/>
            <a:headEnd type="none" w="sm" len="sm"/>
            <a:tailEnd type="triangle" w="med" len="med"/>
          </a:ln>
        </p:spPr>
      </p:cxnSp>
      <p:cxnSp>
        <p:nvCxnSpPr>
          <p:cNvPr id="151" name="Google Shape;151;p7"/>
          <p:cNvCxnSpPr/>
          <p:nvPr/>
        </p:nvCxnSpPr>
        <p:spPr>
          <a:xfrm>
            <a:off x="6998600" y="2719200"/>
            <a:ext cx="3743700" cy="1218900"/>
          </a:xfrm>
          <a:prstGeom prst="straightConnector1">
            <a:avLst/>
          </a:prstGeom>
          <a:noFill/>
          <a:ln w="28575" cap="flat" cmpd="sng">
            <a:solidFill>
              <a:srgbClr val="43A047"/>
            </a:solidFill>
            <a:prstDash val="solid"/>
            <a:round/>
            <a:headEnd type="none" w="sm" len="sm"/>
            <a:tailEnd type="triangle" w="med" len="med"/>
          </a:ln>
        </p:spPr>
      </p:cxnSp>
      <p:cxnSp>
        <p:nvCxnSpPr>
          <p:cNvPr id="152" name="Google Shape;152;p7"/>
          <p:cNvCxnSpPr/>
          <p:nvPr/>
        </p:nvCxnSpPr>
        <p:spPr>
          <a:xfrm flipH="1">
            <a:off x="1513425" y="2799450"/>
            <a:ext cx="6992100" cy="1259100"/>
          </a:xfrm>
          <a:prstGeom prst="straightConnector1">
            <a:avLst/>
          </a:prstGeom>
          <a:noFill/>
          <a:ln w="28575" cap="flat" cmpd="sng">
            <a:solidFill>
              <a:srgbClr val="43A047"/>
            </a:solidFill>
            <a:prstDash val="solid"/>
            <a:round/>
            <a:headEnd type="none" w="sm" len="sm"/>
            <a:tailEnd type="triangle" w="med" len="med"/>
          </a:ln>
        </p:spPr>
      </p:cxnSp>
      <p:cxnSp>
        <p:nvCxnSpPr>
          <p:cNvPr id="153" name="Google Shape;153;p7"/>
          <p:cNvCxnSpPr/>
          <p:nvPr/>
        </p:nvCxnSpPr>
        <p:spPr>
          <a:xfrm flipH="1">
            <a:off x="5706125" y="2812850"/>
            <a:ext cx="4527300" cy="1218900"/>
          </a:xfrm>
          <a:prstGeom prst="straightConnector1">
            <a:avLst/>
          </a:prstGeom>
          <a:noFill/>
          <a:ln w="28575" cap="flat" cmpd="sng">
            <a:solidFill>
              <a:srgbClr val="43A047"/>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10"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par>
                                <p:cTn id="14" presetID="10" presetClass="entr" presetSubtype="0" fill="hold"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par>
                                <p:cTn id="17" presetID="10" presetClass="entr" presetSubtype="0" fill="hold" nodeType="with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childTnLst>
                          </p:cTn>
                        </p:par>
                      </p:childTnLst>
                    </p:cTn>
                  </p:par>
                </p:childTnLst>
              </p:cTn>
              <p:nextCondLst>
                <p:cond evt="onClick" delay="0">
                  <p:tgtEl>
                    <p:spTgt spid="12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60" name="Google Shape;160;p8"/>
          <p:cNvSpPr txBox="1">
            <a:spLocks noGrp="1"/>
          </p:cNvSpPr>
          <p:nvPr>
            <p:ph type="body" idx="2"/>
          </p:nvPr>
        </p:nvSpPr>
        <p:spPr>
          <a:xfrm>
            <a:off x="263050" y="1176338"/>
            <a:ext cx="11736900" cy="118052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fingers are there? </a:t>
            </a:r>
            <a:endParaRPr/>
          </a:p>
          <a:p>
            <a:pPr marL="0" lvl="0" indent="0" algn="l" rtl="0">
              <a:lnSpc>
                <a:spcPct val="150000"/>
              </a:lnSpc>
              <a:spcBef>
                <a:spcPts val="0"/>
              </a:spcBef>
              <a:spcAft>
                <a:spcPts val="0"/>
              </a:spcAft>
              <a:buClr>
                <a:srgbClr val="222222"/>
              </a:buClr>
              <a:buSzPts val="1800"/>
              <a:buNone/>
            </a:pPr>
            <a:r>
              <a:rPr lang="en-GB"/>
              <a:t>Match the fingers to the words.</a:t>
            </a:r>
            <a:endParaRPr/>
          </a:p>
        </p:txBody>
      </p:sp>
      <p:sp>
        <p:nvSpPr>
          <p:cNvPr id="161" name="Google Shape;161;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162" name="Google Shape;162;p8" descr="Logo&#10;&#10;Description automatically generated"/>
          <p:cNvPicPr preferRelativeResize="0"/>
          <p:nvPr/>
        </p:nvPicPr>
        <p:blipFill rotWithShape="1">
          <a:blip r:embed="rId3">
            <a:alphaModFix/>
          </a:blip>
          <a:srcRect/>
          <a:stretch/>
        </p:blipFill>
        <p:spPr>
          <a:xfrm>
            <a:off x="777775" y="2008075"/>
            <a:ext cx="544850" cy="1105400"/>
          </a:xfrm>
          <a:prstGeom prst="rect">
            <a:avLst/>
          </a:prstGeom>
          <a:noFill/>
          <a:ln>
            <a:noFill/>
          </a:ln>
        </p:spPr>
      </p:pic>
      <p:pic>
        <p:nvPicPr>
          <p:cNvPr id="163" name="Google Shape;163;p8" descr="Logo&#10;&#10;Description automatically generated"/>
          <p:cNvPicPr preferRelativeResize="0"/>
          <p:nvPr/>
        </p:nvPicPr>
        <p:blipFill rotWithShape="1">
          <a:blip r:embed="rId4">
            <a:alphaModFix/>
          </a:blip>
          <a:srcRect/>
          <a:stretch/>
        </p:blipFill>
        <p:spPr>
          <a:xfrm>
            <a:off x="8115172" y="1915714"/>
            <a:ext cx="544850" cy="1171213"/>
          </a:xfrm>
          <a:prstGeom prst="rect">
            <a:avLst/>
          </a:prstGeom>
          <a:noFill/>
          <a:ln>
            <a:noFill/>
          </a:ln>
        </p:spPr>
      </p:pic>
      <p:pic>
        <p:nvPicPr>
          <p:cNvPr id="164" name="Google Shape;164;p8" descr="Logo&#10;&#10;Description automatically generated"/>
          <p:cNvPicPr preferRelativeResize="0"/>
          <p:nvPr/>
        </p:nvPicPr>
        <p:blipFill rotWithShape="1">
          <a:blip r:embed="rId5">
            <a:alphaModFix/>
          </a:blip>
          <a:srcRect/>
          <a:stretch/>
        </p:blipFill>
        <p:spPr>
          <a:xfrm>
            <a:off x="3130400" y="2008058"/>
            <a:ext cx="544850" cy="1105417"/>
          </a:xfrm>
          <a:prstGeom prst="rect">
            <a:avLst/>
          </a:prstGeom>
          <a:noFill/>
          <a:ln>
            <a:noFill/>
          </a:ln>
        </p:spPr>
      </p:pic>
      <p:pic>
        <p:nvPicPr>
          <p:cNvPr id="165" name="Google Shape;165;p8" descr="A picture containing text&#10;&#10;Description automatically generated"/>
          <p:cNvPicPr preferRelativeResize="0"/>
          <p:nvPr/>
        </p:nvPicPr>
        <p:blipFill rotWithShape="1">
          <a:blip r:embed="rId6">
            <a:alphaModFix/>
          </a:blip>
          <a:srcRect/>
          <a:stretch/>
        </p:blipFill>
        <p:spPr>
          <a:xfrm>
            <a:off x="5369285" y="2071854"/>
            <a:ext cx="764918" cy="966650"/>
          </a:xfrm>
          <a:prstGeom prst="rect">
            <a:avLst/>
          </a:prstGeom>
          <a:noFill/>
          <a:ln>
            <a:noFill/>
          </a:ln>
        </p:spPr>
      </p:pic>
      <p:pic>
        <p:nvPicPr>
          <p:cNvPr id="166" name="Google Shape;166;p8" descr="Logo&#10;&#10;Description automatically generated"/>
          <p:cNvPicPr preferRelativeResize="0"/>
          <p:nvPr/>
        </p:nvPicPr>
        <p:blipFill rotWithShape="1">
          <a:blip r:embed="rId7">
            <a:alphaModFix/>
          </a:blip>
          <a:srcRect/>
          <a:stretch/>
        </p:blipFill>
        <p:spPr>
          <a:xfrm>
            <a:off x="10313775" y="1854734"/>
            <a:ext cx="934525" cy="1293175"/>
          </a:xfrm>
          <a:prstGeom prst="rect">
            <a:avLst/>
          </a:prstGeom>
          <a:noFill/>
          <a:ln>
            <a:noFill/>
          </a:ln>
        </p:spPr>
      </p:pic>
      <p:sp>
        <p:nvSpPr>
          <p:cNvPr id="167" name="Google Shape;167;p8"/>
          <p:cNvSpPr/>
          <p:nvPr/>
        </p:nvSpPr>
        <p:spPr>
          <a:xfrm>
            <a:off x="767550" y="5243648"/>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five</a:t>
            </a:r>
            <a:endParaRPr sz="2400" b="0" i="0" u="none" strike="noStrike" cap="none">
              <a:solidFill>
                <a:srgbClr val="000000"/>
              </a:solidFill>
              <a:latin typeface="Century Gothic"/>
              <a:ea typeface="Century Gothic"/>
              <a:cs typeface="Century Gothic"/>
              <a:sym typeface="Century Gothic"/>
            </a:endParaRPr>
          </a:p>
        </p:txBody>
      </p:sp>
      <p:sp>
        <p:nvSpPr>
          <p:cNvPr id="168" name="Google Shape;168;p8"/>
          <p:cNvSpPr/>
          <p:nvPr/>
        </p:nvSpPr>
        <p:spPr>
          <a:xfrm>
            <a:off x="3047775" y="5263126"/>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four</a:t>
            </a:r>
            <a:endParaRPr sz="2400" b="0" i="0" u="none" strike="noStrike" cap="none">
              <a:solidFill>
                <a:srgbClr val="000000"/>
              </a:solidFill>
              <a:latin typeface="Century Gothic"/>
              <a:ea typeface="Century Gothic"/>
              <a:cs typeface="Century Gothic"/>
              <a:sym typeface="Century Gothic"/>
            </a:endParaRPr>
          </a:p>
        </p:txBody>
      </p:sp>
      <p:sp>
        <p:nvSpPr>
          <p:cNvPr id="169" name="Google Shape;169;p8"/>
          <p:cNvSpPr/>
          <p:nvPr/>
        </p:nvSpPr>
        <p:spPr>
          <a:xfrm>
            <a:off x="5328000" y="5263129"/>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three</a:t>
            </a:r>
            <a:endParaRPr sz="2400" b="0" i="0" u="none" strike="noStrike" cap="none">
              <a:solidFill>
                <a:srgbClr val="000000"/>
              </a:solidFill>
              <a:latin typeface="Century Gothic"/>
              <a:ea typeface="Century Gothic"/>
              <a:cs typeface="Century Gothic"/>
              <a:sym typeface="Century Gothic"/>
            </a:endParaRPr>
          </a:p>
        </p:txBody>
      </p:sp>
      <p:sp>
        <p:nvSpPr>
          <p:cNvPr id="170" name="Google Shape;170;p8"/>
          <p:cNvSpPr/>
          <p:nvPr/>
        </p:nvSpPr>
        <p:spPr>
          <a:xfrm>
            <a:off x="7608225" y="5263132"/>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zero</a:t>
            </a:r>
            <a:endParaRPr sz="2400" b="0" i="0" u="none" strike="noStrike" cap="none">
              <a:solidFill>
                <a:srgbClr val="000000"/>
              </a:solidFill>
              <a:latin typeface="Century Gothic"/>
              <a:ea typeface="Century Gothic"/>
              <a:cs typeface="Century Gothic"/>
              <a:sym typeface="Century Gothic"/>
            </a:endParaRPr>
          </a:p>
        </p:txBody>
      </p:sp>
      <p:sp>
        <p:nvSpPr>
          <p:cNvPr id="171" name="Google Shape;171;p8"/>
          <p:cNvSpPr/>
          <p:nvPr/>
        </p:nvSpPr>
        <p:spPr>
          <a:xfrm>
            <a:off x="9888450" y="5263136"/>
            <a:ext cx="1536000" cy="5145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entury Gothic"/>
                <a:ea typeface="Century Gothic"/>
                <a:cs typeface="Century Gothic"/>
                <a:sym typeface="Century Gothic"/>
              </a:rPr>
              <a:t>one</a:t>
            </a:r>
            <a:endParaRPr sz="2400" b="0" i="0" u="none" strike="noStrike" cap="none">
              <a:solidFill>
                <a:srgbClr val="000000"/>
              </a:solidFill>
              <a:latin typeface="Century Gothic"/>
              <a:ea typeface="Century Gothic"/>
              <a:cs typeface="Century Gothic"/>
              <a:sym typeface="Century Gothic"/>
            </a:endParaRPr>
          </a:p>
        </p:txBody>
      </p:sp>
      <p:sp>
        <p:nvSpPr>
          <p:cNvPr id="172" name="Google Shape;172;p8"/>
          <p:cNvSpPr/>
          <p:nvPr/>
        </p:nvSpPr>
        <p:spPr>
          <a:xfrm>
            <a:off x="437725" y="3552748"/>
            <a:ext cx="1536000" cy="5145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43A047"/>
              </a:solidFill>
              <a:latin typeface="Century Gothic"/>
              <a:ea typeface="Century Gothic"/>
              <a:cs typeface="Century Gothic"/>
              <a:sym typeface="Century Gothic"/>
            </a:endParaRPr>
          </a:p>
        </p:txBody>
      </p:sp>
      <p:sp>
        <p:nvSpPr>
          <p:cNvPr id="173" name="Google Shape;173;p8"/>
          <p:cNvSpPr/>
          <p:nvPr/>
        </p:nvSpPr>
        <p:spPr>
          <a:xfrm>
            <a:off x="2780950" y="3552748"/>
            <a:ext cx="1536000" cy="5145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43A047"/>
              </a:solidFill>
              <a:latin typeface="Century Gothic"/>
              <a:ea typeface="Century Gothic"/>
              <a:cs typeface="Century Gothic"/>
              <a:sym typeface="Century Gothic"/>
            </a:endParaRPr>
          </a:p>
        </p:txBody>
      </p:sp>
      <p:sp>
        <p:nvSpPr>
          <p:cNvPr id="174" name="Google Shape;174;p8"/>
          <p:cNvSpPr/>
          <p:nvPr/>
        </p:nvSpPr>
        <p:spPr>
          <a:xfrm>
            <a:off x="5139327" y="3552748"/>
            <a:ext cx="1536000" cy="5145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43A047"/>
              </a:solidFill>
              <a:latin typeface="Century Gothic"/>
              <a:ea typeface="Century Gothic"/>
              <a:cs typeface="Century Gothic"/>
              <a:sym typeface="Century Gothic"/>
            </a:endParaRPr>
          </a:p>
        </p:txBody>
      </p:sp>
      <p:sp>
        <p:nvSpPr>
          <p:cNvPr id="175" name="Google Shape;175;p8"/>
          <p:cNvSpPr/>
          <p:nvPr/>
        </p:nvSpPr>
        <p:spPr>
          <a:xfrm>
            <a:off x="7532963" y="3552748"/>
            <a:ext cx="1536000" cy="5145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43A047"/>
              </a:solidFill>
              <a:latin typeface="Century Gothic"/>
              <a:ea typeface="Century Gothic"/>
              <a:cs typeface="Century Gothic"/>
              <a:sym typeface="Century Gothic"/>
            </a:endParaRPr>
          </a:p>
        </p:txBody>
      </p:sp>
      <p:sp>
        <p:nvSpPr>
          <p:cNvPr id="176" name="Google Shape;176;p8"/>
          <p:cNvSpPr/>
          <p:nvPr/>
        </p:nvSpPr>
        <p:spPr>
          <a:xfrm>
            <a:off x="9926599" y="3552748"/>
            <a:ext cx="1536000" cy="514500"/>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43A047"/>
              </a:solidFill>
              <a:latin typeface="Century Gothic"/>
              <a:ea typeface="Century Gothic"/>
              <a:cs typeface="Century Gothic"/>
              <a:sym typeface="Century Gothic"/>
            </a:endParaRPr>
          </a:p>
        </p:txBody>
      </p:sp>
      <p:sp>
        <p:nvSpPr>
          <p:cNvPr id="177" name="Google Shape;177;p8"/>
          <p:cNvSpPr/>
          <p:nvPr/>
        </p:nvSpPr>
        <p:spPr>
          <a:xfrm>
            <a:off x="437725" y="3552748"/>
            <a:ext cx="1536000" cy="514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four</a:t>
            </a:r>
            <a:endParaRPr sz="2400" b="0" i="0" u="none" strike="noStrike" cap="none">
              <a:solidFill>
                <a:srgbClr val="43A047"/>
              </a:solidFill>
              <a:latin typeface="Century Gothic"/>
              <a:ea typeface="Century Gothic"/>
              <a:cs typeface="Century Gothic"/>
              <a:sym typeface="Century Gothic"/>
            </a:endParaRPr>
          </a:p>
        </p:txBody>
      </p:sp>
      <p:sp>
        <p:nvSpPr>
          <p:cNvPr id="178" name="Google Shape;178;p8"/>
          <p:cNvSpPr/>
          <p:nvPr/>
        </p:nvSpPr>
        <p:spPr>
          <a:xfrm>
            <a:off x="2780950" y="3552748"/>
            <a:ext cx="1536000" cy="514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one</a:t>
            </a:r>
            <a:endParaRPr sz="2400" b="0" i="0" u="none" strike="noStrike" cap="none">
              <a:solidFill>
                <a:srgbClr val="43A047"/>
              </a:solidFill>
              <a:latin typeface="Century Gothic"/>
              <a:ea typeface="Century Gothic"/>
              <a:cs typeface="Century Gothic"/>
              <a:sym typeface="Century Gothic"/>
            </a:endParaRPr>
          </a:p>
        </p:txBody>
      </p:sp>
      <p:sp>
        <p:nvSpPr>
          <p:cNvPr id="179" name="Google Shape;179;p8"/>
          <p:cNvSpPr/>
          <p:nvPr/>
        </p:nvSpPr>
        <p:spPr>
          <a:xfrm>
            <a:off x="5139327" y="3552748"/>
            <a:ext cx="1536000" cy="514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zero</a:t>
            </a:r>
            <a:endParaRPr sz="2400" b="0" i="0" u="none" strike="noStrike" cap="none">
              <a:solidFill>
                <a:srgbClr val="43A047"/>
              </a:solidFill>
              <a:latin typeface="Century Gothic"/>
              <a:ea typeface="Century Gothic"/>
              <a:cs typeface="Century Gothic"/>
              <a:sym typeface="Century Gothic"/>
            </a:endParaRPr>
          </a:p>
        </p:txBody>
      </p:sp>
      <p:sp>
        <p:nvSpPr>
          <p:cNvPr id="180" name="Google Shape;180;p8"/>
          <p:cNvSpPr/>
          <p:nvPr/>
        </p:nvSpPr>
        <p:spPr>
          <a:xfrm>
            <a:off x="7532963" y="3552748"/>
            <a:ext cx="1536000" cy="514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three</a:t>
            </a:r>
            <a:endParaRPr sz="2400" b="0" i="0" u="none" strike="noStrike" cap="none">
              <a:solidFill>
                <a:srgbClr val="43A047"/>
              </a:solidFill>
              <a:latin typeface="Century Gothic"/>
              <a:ea typeface="Century Gothic"/>
              <a:cs typeface="Century Gothic"/>
              <a:sym typeface="Century Gothic"/>
            </a:endParaRPr>
          </a:p>
        </p:txBody>
      </p:sp>
      <p:sp>
        <p:nvSpPr>
          <p:cNvPr id="181" name="Google Shape;181;p8"/>
          <p:cNvSpPr/>
          <p:nvPr/>
        </p:nvSpPr>
        <p:spPr>
          <a:xfrm>
            <a:off x="9926599" y="3552748"/>
            <a:ext cx="1536000" cy="514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five</a:t>
            </a:r>
            <a:endParaRPr sz="24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500"/>
                                        <p:tgtEl>
                                          <p:spTgt spid="178"/>
                                        </p:tgtEl>
                                      </p:cBhvr>
                                    </p:animEffect>
                                  </p:childTnLst>
                                </p:cTn>
                              </p:par>
                              <p:par>
                                <p:cTn id="11" presetID="10"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fade">
                                      <p:cBhvr>
                                        <p:cTn id="13" dur="500"/>
                                        <p:tgtEl>
                                          <p:spTgt spid="179"/>
                                        </p:tgtEl>
                                      </p:cBhvr>
                                    </p:animEffect>
                                  </p:childTnLst>
                                </p:cTn>
                              </p:par>
                              <p:par>
                                <p:cTn id="14" presetID="10" presetClass="entr" presetSubtype="0" fill="hold"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p:cTn id="16" dur="500"/>
                                        <p:tgtEl>
                                          <p:spTgt spid="180"/>
                                        </p:tgtEl>
                                      </p:cBhvr>
                                    </p:animEffect>
                                  </p:childTnLst>
                                </p:cTn>
                              </p:par>
                              <p:par>
                                <p:cTn id="17" presetID="10" presetClass="entr" presetSubtype="0" fill="hold" nodeType="with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fade">
                                      <p:cBhvr>
                                        <p:cTn id="19" dur="500"/>
                                        <p:tgtEl>
                                          <p:spTgt spid="181"/>
                                        </p:tgtEl>
                                      </p:cBhvr>
                                    </p:animEffect>
                                  </p:childTnLst>
                                </p:cTn>
                              </p:par>
                            </p:childTnLst>
                          </p:cTn>
                        </p:par>
                      </p:childTnLst>
                    </p:cTn>
                  </p:par>
                </p:childTnLst>
              </p:cTn>
              <p:nextCondLst>
                <p:cond evt="onClick" delay="0">
                  <p:tgtEl>
                    <p:spTgt spid="16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5F613E47-9194-F048-9CBF-025118BDD99A}"/>
              </a:ext>
            </a:extLst>
          </p:cNvPr>
          <p:cNvPicPr>
            <a:picLocks noChangeAspect="1"/>
          </p:cNvPicPr>
          <p:nvPr/>
        </p:nvPicPr>
        <p:blipFill>
          <a:blip r:embed="rId3"/>
          <a:stretch>
            <a:fillRect/>
          </a:stretch>
        </p:blipFill>
        <p:spPr>
          <a:xfrm>
            <a:off x="263524" y="1077157"/>
            <a:ext cx="7833360" cy="423672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1414</Words>
  <Application>Microsoft Macintosh PowerPoint</Application>
  <PresentationFormat>Widescreen</PresentationFormat>
  <Paragraphs>233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write numbers in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Matching groups to numerals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2022-08-23T17:49:35Z</dcterms:modified>
</cp:coreProperties>
</file>