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Nunito Sans"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Sx+JrOGIEWf4BE+amFujoYpyX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02933B-A94C-44A4-9D0D-DC5B04878D12}">
  <a:tblStyle styleId="{AD02933B-A94C-44A4-9D0D-DC5B04878D1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735"/>
  </p:normalViewPr>
  <p:slideViewPr>
    <p:cSldViewPr snapToGrid="0" snapToObjects="1">
      <p:cViewPr varScale="1">
        <p:scale>
          <a:sx n="92" d="100"/>
          <a:sy n="92" d="100"/>
        </p:scale>
        <p:origin x="17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Range</a:t>
            </a:r>
            <a:r>
              <a:rPr lang="en-GB" sz="1200" b="0" i="0" u="none" strike="noStrike" dirty="0">
                <a:solidFill>
                  <a:srgbClr val="000000"/>
                </a:solidFill>
                <a:latin typeface="Arial"/>
                <a:ea typeface="Arial"/>
                <a:cs typeface="Arial"/>
                <a:sym typeface="Arial"/>
              </a:rPr>
              <a:t> of concrete materials - base 10, number </a:t>
            </a:r>
            <a:r>
              <a:rPr lang="en-GB" dirty="0">
                <a:solidFill>
                  <a:srgbClr val="000000"/>
                </a:solidFill>
                <a:latin typeface="Arial"/>
                <a:ea typeface="Arial"/>
                <a:cs typeface="Arial"/>
                <a:sym typeface="Arial"/>
              </a:rPr>
              <a:t>shapes</a:t>
            </a:r>
            <a:r>
              <a:rPr lang="en-GB" sz="1200" b="0" i="0" u="none" strike="noStrike" dirty="0">
                <a:solidFill>
                  <a:srgbClr val="000000"/>
                </a:solidFill>
                <a:latin typeface="Arial"/>
                <a:ea typeface="Arial"/>
                <a:cs typeface="Arial"/>
                <a:sym typeface="Arial"/>
              </a:rPr>
              <a:t>, place value </a:t>
            </a:r>
            <a:r>
              <a:rPr lang="en-GB" dirty="0">
                <a:solidFill>
                  <a:srgbClr val="000000"/>
                </a:solidFill>
                <a:latin typeface="Arial"/>
                <a:ea typeface="Arial"/>
                <a:cs typeface="Arial"/>
                <a:sym typeface="Arial"/>
              </a:rPr>
              <a:t>cards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part do we know? How can we use the whole and part to wo</a:t>
            </a:r>
            <a:r>
              <a:rPr lang="en-GB" dirty="0">
                <a:solidFill>
                  <a:srgbClr val="000000"/>
                </a:solidFill>
                <a:latin typeface="Arial"/>
                <a:ea typeface="Arial"/>
                <a:cs typeface="Arial"/>
                <a:sym typeface="Arial"/>
              </a:rPr>
              <a:t>rk out the missing part? Does the top number stay the same even though we are partitioning it in different ways? How many tens are there? How many ones? Does it matter which numbers you put in which circle? What must you always make sure they add up to? What do you notice about the number in one of the circles?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do not always remember to write the tens correctly </a:t>
            </a:r>
            <a:r>
              <a:rPr lang="en-GB" dirty="0">
                <a:solidFill>
                  <a:srgbClr val="000000"/>
                </a:solidFill>
                <a:latin typeface="Arial"/>
                <a:ea typeface="Arial"/>
                <a:cs typeface="Arial"/>
                <a:sym typeface="Arial"/>
              </a:rPr>
              <a:t>if the number is a multiple of 10. Using concrete material to partition the top number in different ways will help them record the numbers accurately.</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number at the top (see independent practice)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Could </a:t>
            </a:r>
            <a:r>
              <a:rPr lang="en-GB" dirty="0">
                <a:solidFill>
                  <a:srgbClr val="000000"/>
                </a:solidFill>
                <a:latin typeface="Arial"/>
                <a:ea typeface="Arial"/>
                <a:cs typeface="Arial"/>
                <a:sym typeface="Arial"/>
              </a:rPr>
              <a:t>you extend your part-whole model further? Partition the numbers at the bottom?</a:t>
            </a:r>
            <a:endParaRPr dirty="0"/>
          </a:p>
        </p:txBody>
      </p:sp>
      <p:sp>
        <p:nvSpPr>
          <p:cNvPr id="297" name="Google Shape;29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100"/>
              <a:buFont typeface="Calibri"/>
              <a:buAutoNum type="alphaLcParenR"/>
            </a:pPr>
            <a:r>
              <a:rPr lang="en-GB" dirty="0">
                <a:latin typeface="Arial"/>
                <a:ea typeface="Arial"/>
                <a:cs typeface="Arial"/>
                <a:sym typeface="Arial"/>
              </a:rPr>
              <a:t>40 and 7, 30 and 17, 20 and 27, 10 and 37</a:t>
            </a:r>
            <a:endParaRPr dirty="0"/>
          </a:p>
          <a:p>
            <a:pPr marL="228600" lvl="0" indent="-228600" algn="l" rtl="0">
              <a:spcBef>
                <a:spcPts val="0"/>
              </a:spcBef>
              <a:spcAft>
                <a:spcPts val="0"/>
              </a:spcAft>
              <a:buClr>
                <a:schemeClr val="dk1"/>
              </a:buClr>
              <a:buSzPts val="1100"/>
              <a:buFont typeface="Calibri"/>
              <a:buAutoNum type="alphaLcParenR"/>
            </a:pPr>
            <a:r>
              <a:rPr lang="en-GB" dirty="0">
                <a:latin typeface="Arial"/>
                <a:ea typeface="Arial"/>
                <a:cs typeface="Arial"/>
                <a:sym typeface="Arial"/>
              </a:rPr>
              <a:t>60 and 2, 50 and 12, 40 and 22, 30 and 32, 20 and 42, 10 and 52</a:t>
            </a:r>
            <a:endParaRPr dirty="0"/>
          </a:p>
          <a:p>
            <a:pPr marL="228600" lvl="0" indent="-228600" algn="l" rtl="0">
              <a:spcBef>
                <a:spcPts val="0"/>
              </a:spcBef>
              <a:spcAft>
                <a:spcPts val="0"/>
              </a:spcAft>
              <a:buClr>
                <a:schemeClr val="dk1"/>
              </a:buClr>
              <a:buSzPts val="1100"/>
              <a:buFont typeface="Calibri"/>
              <a:buAutoNum type="alphaLcParenR"/>
            </a:pPr>
            <a:r>
              <a:rPr lang="en-GB" dirty="0">
                <a:latin typeface="Arial"/>
                <a:ea typeface="Arial"/>
                <a:cs typeface="Arial"/>
                <a:sym typeface="Arial"/>
              </a:rPr>
              <a:t>50 and 8, 40 and 18, 30 and 28, 20 and 38, 10 and 48</a:t>
            </a:r>
          </a:p>
        </p:txBody>
      </p:sp>
      <p:sp>
        <p:nvSpPr>
          <p:cNvPr id="326" name="Google Shape;32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a:t>
            </a:r>
            <a:r>
              <a:rPr lang="en-GB" dirty="0">
                <a:solidFill>
                  <a:srgbClr val="000000"/>
                </a:solidFill>
                <a:latin typeface="Arial"/>
                <a:ea typeface="Arial"/>
                <a:cs typeface="Arial"/>
                <a:sym typeface="Arial"/>
              </a:rPr>
              <a:t>ce value counter, base 10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num</a:t>
            </a:r>
            <a:r>
              <a:rPr lang="en-GB" dirty="0">
                <a:solidFill>
                  <a:srgbClr val="000000"/>
                </a:solidFill>
                <a:latin typeface="Arial"/>
                <a:ea typeface="Arial"/>
                <a:cs typeface="Arial"/>
                <a:sym typeface="Arial"/>
              </a:rPr>
              <a:t>bers do the concrete resources show? Does it matter that they are different resources? Can we use the resources to help us work out whether the Mathling is correct? How many tens are there? How many ones are there? How many altogether? What mistake has the Mathling made when counting the resources?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Counting the re</a:t>
            </a:r>
            <a:r>
              <a:rPr lang="en-GB" dirty="0">
                <a:solidFill>
                  <a:srgbClr val="000000"/>
                </a:solidFill>
                <a:latin typeface="Arial"/>
                <a:ea typeface="Arial"/>
                <a:cs typeface="Arial"/>
                <a:sym typeface="Arial"/>
              </a:rPr>
              <a:t>sources as 1 and not recognising that there are tens too.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Make different </a:t>
            </a:r>
            <a:r>
              <a:rPr lang="en-GB" dirty="0">
                <a:solidFill>
                  <a:srgbClr val="000000"/>
                </a:solidFill>
                <a:latin typeface="Arial"/>
                <a:ea typeface="Arial"/>
                <a:cs typeface="Arial"/>
                <a:sym typeface="Arial"/>
              </a:rPr>
              <a:t>number</a:t>
            </a:r>
            <a:r>
              <a:rPr lang="en-GB" sz="1200" b="0" i="0" u="none" strike="noStrike" dirty="0">
                <a:solidFill>
                  <a:srgbClr val="000000"/>
                </a:solidFill>
                <a:latin typeface="Arial"/>
                <a:ea typeface="Arial"/>
                <a:cs typeface="Arial"/>
                <a:sym typeface="Arial"/>
              </a:rPr>
              <a:t> senten</a:t>
            </a:r>
            <a:r>
              <a:rPr lang="en-GB" dirty="0">
                <a:solidFill>
                  <a:srgbClr val="000000"/>
                </a:solidFill>
                <a:latin typeface="Arial"/>
                <a:ea typeface="Arial"/>
                <a:cs typeface="Arial"/>
                <a:sym typeface="Arial"/>
              </a:rPr>
              <a:t>ces using concrete resources and working out answer.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How else coul</a:t>
            </a:r>
            <a:r>
              <a:rPr lang="en-GB" dirty="0">
                <a:solidFill>
                  <a:srgbClr val="000000"/>
                </a:solidFill>
                <a:latin typeface="Arial"/>
                <a:ea typeface="Arial"/>
                <a:cs typeface="Arial"/>
                <a:sym typeface="Arial"/>
              </a:rPr>
              <a:t>d we make 65?</a:t>
            </a:r>
            <a:endParaRPr sz="1200" b="0" i="0" u="none" strike="noStrike" dirty="0">
              <a:solidFill>
                <a:srgbClr val="000000"/>
              </a:solidFill>
              <a:latin typeface="Arial"/>
              <a:ea typeface="Arial"/>
              <a:cs typeface="Arial"/>
              <a:sym typeface="Arial"/>
            </a:endParaRPr>
          </a:p>
        </p:txBody>
      </p:sp>
      <p:sp>
        <p:nvSpPr>
          <p:cNvPr id="333" name="Google Shape;3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Calibri"/>
              <a:buAutoNum type="alphaLcParenR"/>
            </a:pPr>
            <a:r>
              <a:rPr lang="en-GB" sz="1200" dirty="0">
                <a:latin typeface="Arial"/>
                <a:cs typeface="Arial"/>
                <a:sym typeface="Arial"/>
              </a:rPr>
              <a:t>Incorrect. This shows that 63 can be partitioned into 6 tens and 3 ones or 60 and 3. </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Incorrect. This shows that 63 can be partitioned into 5 tens and 13 ones. </a:t>
            </a:r>
          </a:p>
          <a:p>
            <a:pPr marL="457200" lvl="0" indent="-298450" algn="l" rtl="0">
              <a:spcBef>
                <a:spcPts val="0"/>
              </a:spcBef>
              <a:spcAft>
                <a:spcPts val="0"/>
              </a:spcAft>
              <a:buClr>
                <a:schemeClr val="dk1"/>
              </a:buClr>
              <a:buSzPts val="1100"/>
              <a:buFont typeface="Arial"/>
              <a:buAutoNum type="alphaLcParenR"/>
            </a:pPr>
            <a:r>
              <a:rPr lang="en-GB" sz="1200" dirty="0">
                <a:latin typeface="Arial"/>
                <a:cs typeface="Arial"/>
                <a:sym typeface="Arial"/>
              </a:rPr>
              <a:t>Answers will vary.</a:t>
            </a:r>
            <a:endParaRPr dirty="0"/>
          </a:p>
        </p:txBody>
      </p:sp>
      <p:sp>
        <p:nvSpPr>
          <p:cNvPr id="359" name="Google Shape;3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R</a:t>
            </a:r>
            <a:r>
              <a:rPr lang="en-GB" sz="1200" b="0" i="0" u="none" strike="noStrike" dirty="0">
                <a:solidFill>
                  <a:srgbClr val="000000"/>
                </a:solidFill>
                <a:latin typeface="Arial"/>
                <a:ea typeface="Arial"/>
                <a:cs typeface="Arial"/>
                <a:sym typeface="Arial"/>
              </a:rPr>
              <a:t>ange of concrete materials e.g. base 10, number shapes, place va</a:t>
            </a:r>
            <a:r>
              <a:rPr lang="en-GB" dirty="0">
                <a:solidFill>
                  <a:srgbClr val="000000"/>
                </a:solidFill>
                <a:latin typeface="Arial"/>
                <a:ea typeface="Arial"/>
                <a:cs typeface="Arial"/>
                <a:sym typeface="Arial"/>
              </a:rPr>
              <a:t>lue cards etc</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information have we got to help work out the missing parts? Would there be more than one answer to the missing parts? Why not? Which part should we work out first? Why? What concrete resources can we use to help us?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work ou</a:t>
            </a:r>
            <a:r>
              <a:rPr lang="en-GB" dirty="0">
                <a:solidFill>
                  <a:srgbClr val="000000"/>
                </a:solidFill>
                <a:latin typeface="Arial"/>
                <a:ea typeface="Arial"/>
                <a:cs typeface="Arial"/>
                <a:sym typeface="Arial"/>
              </a:rPr>
              <a:t>t a way of partitioning 93 without looking at the extension and therefore the part-whole model will not be completed properly.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a:t>
            </a:r>
            <a:r>
              <a:rPr lang="en-GB" dirty="0">
                <a:solidFill>
                  <a:srgbClr val="000000"/>
                </a:solidFill>
                <a:latin typeface="Arial"/>
                <a:ea typeface="Arial"/>
                <a:cs typeface="Arial"/>
                <a:sym typeface="Arial"/>
              </a:rPr>
              <a:t>ent extended part-whole model (see independent practice)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t>
            </a:r>
            <a:r>
              <a:rPr lang="en-GB" dirty="0">
                <a:solidFill>
                  <a:srgbClr val="000000"/>
                </a:solidFill>
                <a:latin typeface="Arial"/>
                <a:ea typeface="Arial"/>
                <a:cs typeface="Arial"/>
                <a:sym typeface="Arial"/>
              </a:rPr>
              <a:t>reate own extended models and give to a partner to see if they can complete them.</a:t>
            </a:r>
            <a:endParaRPr sz="1200" b="0" i="0" u="none" strike="noStrike" dirty="0">
              <a:solidFill>
                <a:srgbClr val="000000"/>
              </a:solidFill>
              <a:latin typeface="Arial"/>
              <a:ea typeface="Arial"/>
              <a:cs typeface="Arial"/>
              <a:sym typeface="Arial"/>
            </a:endParaRPr>
          </a:p>
        </p:txBody>
      </p:sp>
      <p:sp>
        <p:nvSpPr>
          <p:cNvPr id="367" name="Google Shape;3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–If </a:t>
            </a:r>
            <a:r>
              <a:rPr lang="en-GB" dirty="0">
                <a:latin typeface="Arial"/>
                <a:ea typeface="Arial"/>
                <a:cs typeface="Arial"/>
                <a:sym typeface="Arial"/>
              </a:rPr>
              <a:t>pupils struggle with partitioning of numbers. To build their understanding that ten ones can be grouped into one ten. They make need to practice grouping equipment into tens themselves before introducing ready made tens or place value counters.</a:t>
            </a:r>
            <a:r>
              <a:rPr lang="en-GB" b="0" dirty="0">
                <a:latin typeface="Arial"/>
                <a:ea typeface="Arial"/>
                <a:cs typeface="Arial"/>
                <a:sym typeface="Arial"/>
              </a:rPr>
              <a:t> </a:t>
            </a:r>
            <a:endParaRPr dirty="0"/>
          </a:p>
          <a:p>
            <a:pPr marL="0" lvl="0" indent="0" algn="l" rtl="0">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a:t>
            </a:r>
            <a:r>
              <a:rPr lang="en-GB" dirty="0">
                <a:solidFill>
                  <a:srgbClr val="000000"/>
                </a:solidFill>
                <a:latin typeface="Arial"/>
                <a:ea typeface="Arial"/>
                <a:cs typeface="Arial"/>
                <a:sym typeface="Arial"/>
              </a:rPr>
              <a:t>se 10, place value charts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a:t>
            </a:r>
            <a:r>
              <a:rPr lang="en-GB" dirty="0">
                <a:solidFill>
                  <a:srgbClr val="000000"/>
                </a:solidFill>
                <a:latin typeface="Arial"/>
                <a:ea typeface="Arial"/>
                <a:cs typeface="Arial"/>
                <a:sym typeface="Arial"/>
              </a:rPr>
              <a:t>tens are there? How many ones are there? I have ___ tens and ___ ones. What number does that make? Can we count the base 10 to check the number? What happens when you count the tens block? Do you count 1 or 10?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count all the base 10 </a:t>
            </a:r>
            <a:r>
              <a:rPr lang="en-GB" dirty="0">
                <a:solidFill>
                  <a:srgbClr val="000000"/>
                </a:solidFill>
                <a:latin typeface="Arial"/>
                <a:ea typeface="Arial"/>
                <a:cs typeface="Arial"/>
                <a:sym typeface="Arial"/>
              </a:rPr>
              <a:t>in ones and not understanding that the tens block should be counted as a 10 not 1.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numbers inside the place value chart and pupils write down the n</a:t>
            </a:r>
            <a:r>
              <a:rPr lang="en-GB" dirty="0">
                <a:solidFill>
                  <a:srgbClr val="000000"/>
                </a:solidFill>
                <a:latin typeface="Arial"/>
                <a:ea typeface="Arial"/>
                <a:cs typeface="Arial"/>
                <a:sym typeface="Arial"/>
              </a:rPr>
              <a:t>umber as well as the tens and ones it is partitioned into. E.g. 42 = 4 tens and 2 ones.</a:t>
            </a:r>
            <a:endParaRPr dirty="0"/>
          </a:p>
        </p:txBody>
      </p:sp>
      <p:sp>
        <p:nvSpPr>
          <p:cNvPr id="387" name="Google Shape;3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Consolidate how to partition numbers using part-whole model and the representation of the tens and one place.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counters, part-whole models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many tens are there? How many ones are there? I have ___ tens and ___ ones. What number does that make? How do I know if there is a ten or a one missing in the part-whole number? How do you represent 20 in place value counters? How do you represent 5? Are they different counters? Why?</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Understanding that the ten place value counter has a value of 10 and should not be counted as a 1.</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numbers to partition in the part-whole model using place value coun</a:t>
            </a:r>
            <a:r>
              <a:rPr lang="en-GB" dirty="0">
                <a:solidFill>
                  <a:srgbClr val="000000"/>
                </a:solidFill>
                <a:latin typeface="Arial"/>
                <a:ea typeface="Arial"/>
                <a:cs typeface="Arial"/>
                <a:sym typeface="Arial"/>
              </a:rPr>
              <a:t>ters.</a:t>
            </a:r>
            <a:endParaRPr dirty="0"/>
          </a:p>
        </p:txBody>
      </p:sp>
      <p:sp>
        <p:nvSpPr>
          <p:cNvPr id="425" name="Google Shape;4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If pupils struggle with moving away from </a:t>
            </a:r>
            <a:r>
              <a:rPr lang="en-GB" dirty="0">
                <a:latin typeface="Arial"/>
                <a:ea typeface="Arial"/>
                <a:cs typeface="Arial"/>
                <a:sym typeface="Arial"/>
              </a:rPr>
              <a:t>concrete</a:t>
            </a:r>
            <a:r>
              <a:rPr lang="en-GB" b="0" dirty="0">
                <a:latin typeface="Arial"/>
                <a:ea typeface="Arial"/>
                <a:cs typeface="Arial"/>
                <a:sym typeface="Arial"/>
              </a:rPr>
              <a:t> materials and recognising </a:t>
            </a:r>
            <a:r>
              <a:rPr lang="en-GB" dirty="0">
                <a:latin typeface="Arial"/>
                <a:ea typeface="Arial"/>
                <a:cs typeface="Arial"/>
                <a:sym typeface="Arial"/>
              </a:rPr>
              <a:t>how to partition numbers. It is important that pupils understand how a number is made up of tens and ones, e.g. 36 = 3 tens and 6 ones.</a:t>
            </a:r>
            <a:endParaRPr dirty="0"/>
          </a:p>
          <a:p>
            <a:pPr marL="0" lvl="0" indent="0" algn="l" rtl="0">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to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a:t>
            </a:r>
            <a:r>
              <a:rPr lang="en-GB" dirty="0">
                <a:solidFill>
                  <a:srgbClr val="000000"/>
                </a:solidFill>
                <a:latin typeface="Arial"/>
                <a:ea typeface="Arial"/>
                <a:cs typeface="Arial"/>
                <a:sym typeface="Arial"/>
              </a:rPr>
              <a:t> many tens are there? How many ones are there? Can you show me what ___ tens  and ___ ones looks like in base 10? What number is ___ tens and ___ones? Which digit is the tens? Which digit is the ones?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struggle to write a number when given the tens and ones. Some may write the whole multiple of ten e.g. 24 has 20 tens and 4 ones.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2 digit nu</a:t>
            </a:r>
            <a:r>
              <a:rPr lang="en-GB" dirty="0">
                <a:solidFill>
                  <a:srgbClr val="000000"/>
                </a:solidFill>
                <a:latin typeface="Arial"/>
                <a:ea typeface="Arial"/>
                <a:cs typeface="Arial"/>
                <a:sym typeface="Arial"/>
              </a:rPr>
              <a:t>mbers to partition into tens and ones</a:t>
            </a:r>
            <a:endParaRPr dirty="0"/>
          </a:p>
        </p:txBody>
      </p:sp>
      <p:sp>
        <p:nvSpPr>
          <p:cNvPr id="460" name="Google Shape;46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The pupil has not understood the question and has identified a way to partition 36.</a:t>
            </a:r>
            <a:endParaRPr b="0"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B – The pupil has not understood the question and has identified a way to partition 36.</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The pupil has not understood the question and has identified a way to partition 36.</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Correct answer</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t>
            </a:r>
            <a:r>
              <a:rPr lang="en-GB" dirty="0">
                <a:solidFill>
                  <a:srgbClr val="000000"/>
                </a:solidFill>
                <a:latin typeface="Arial"/>
                <a:ea typeface="Arial"/>
                <a:cs typeface="Arial"/>
                <a:sym typeface="Arial"/>
              </a:rPr>
              <a:t>ase 10, place value counters etc to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would the ne</a:t>
            </a:r>
            <a:r>
              <a:rPr lang="en-GB" dirty="0">
                <a:solidFill>
                  <a:srgbClr val="000000"/>
                </a:solidFill>
                <a:latin typeface="Arial"/>
                <a:ea typeface="Arial"/>
                <a:cs typeface="Arial"/>
                <a:sym typeface="Arial"/>
              </a:rPr>
              <a:t>xt number be in the pattern? What is the pattern? Which number does not change? Why not? How could we write these as number sentences? Does that change the pattern? What would come next after 9 tens and 4 ones?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Counting in 10s. The ones do not change just the tens. </a:t>
            </a:r>
            <a:endParaRPr dirty="0"/>
          </a:p>
        </p:txBody>
      </p:sp>
      <p:sp>
        <p:nvSpPr>
          <p:cNvPr id="82" name="Google Shape;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1" u="none" strike="noStrike" dirty="0">
                <a:solidFill>
                  <a:schemeClr val="dk1"/>
                </a:solidFill>
                <a:latin typeface="Calibri"/>
                <a:ea typeface="Calibri"/>
                <a:cs typeface="Calibri"/>
                <a:sym typeface="Calibri"/>
              </a:rPr>
              <a:t>Note that pupils may partition into 40 + 1 etc. this is accurate but encourage them to partition into whole tens so they can see the pattern.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Base 10 or place value counters that pupils could move around to make different numbers.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do you notice about how we’re grouping the Base 10? How can we make sure we have found all possible options? What do you notice about the numbers? Have you found a different way to partition the number? What do these partitioned numbers all have in common? </a:t>
            </a:r>
            <a:r>
              <a:rPr lang="en-GB" sz="1200" b="0" i="1" u="none" strike="noStrike" dirty="0">
                <a:solidFill>
                  <a:schemeClr val="dk1"/>
                </a:solidFill>
                <a:latin typeface="Calibri"/>
                <a:ea typeface="Calibri"/>
                <a:cs typeface="Calibri"/>
                <a:sym typeface="Calibri"/>
              </a:rPr>
              <a:t>(They all represent 42)</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not working systematically so missing options.</a:t>
            </a:r>
            <a:endParaRPr dirty="0"/>
          </a:p>
        </p:txBody>
      </p:sp>
      <p:sp>
        <p:nvSpPr>
          <p:cNvPr id="100" name="Google Shape;1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t>
            </a:r>
            <a:r>
              <a:rPr lang="en-GB" dirty="0">
                <a:solidFill>
                  <a:srgbClr val="000000"/>
                </a:solidFill>
                <a:latin typeface="Arial"/>
                <a:ea typeface="Arial"/>
                <a:cs typeface="Arial"/>
                <a:sym typeface="Arial"/>
              </a:rPr>
              <a:t>are there? How many ones? Is there a system we could use to find all the different ways to make 76? Check with your partner, did you find a different way to them?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a:t>
            </a:r>
            <a:r>
              <a:rPr lang="en-GB" dirty="0">
                <a:solidFill>
                  <a:srgbClr val="000000"/>
                </a:solidFill>
                <a:latin typeface="Arial"/>
                <a:ea typeface="Arial"/>
                <a:cs typeface="Arial"/>
                <a:sym typeface="Arial"/>
              </a:rPr>
              <a:t>ber to make combinations</a:t>
            </a:r>
            <a:endParaRPr dirty="0"/>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dirty="0">
                <a:latin typeface="Arial"/>
                <a:ea typeface="Arial"/>
                <a:cs typeface="Arial"/>
                <a:sym typeface="Arial"/>
              </a:rPr>
              <a:t>50 and 4</a:t>
            </a:r>
            <a:endParaRPr dirty="0"/>
          </a:p>
          <a:p>
            <a:pPr marL="0" marR="0" lvl="0" indent="0" algn="l" rtl="0">
              <a:lnSpc>
                <a:spcPct val="100000"/>
              </a:lnSpc>
              <a:spcBef>
                <a:spcPts val="0"/>
              </a:spcBef>
              <a:spcAft>
                <a:spcPts val="0"/>
              </a:spcAft>
              <a:buClr>
                <a:schemeClr val="dk1"/>
              </a:buClr>
              <a:buSzPts val="1100"/>
              <a:buFont typeface="Arial"/>
              <a:buNone/>
            </a:pPr>
            <a:r>
              <a:rPr lang="en-GB" sz="1200" dirty="0">
                <a:latin typeface="Arial"/>
                <a:ea typeface="Arial"/>
                <a:cs typeface="Arial"/>
                <a:sym typeface="Arial"/>
              </a:rPr>
              <a:t>40 and 14</a:t>
            </a:r>
            <a:endParaRPr dirty="0"/>
          </a:p>
          <a:p>
            <a:pPr marL="0" marR="0" lvl="0" indent="0" algn="l" rtl="0">
              <a:lnSpc>
                <a:spcPct val="100000"/>
              </a:lnSpc>
              <a:spcBef>
                <a:spcPts val="0"/>
              </a:spcBef>
              <a:spcAft>
                <a:spcPts val="0"/>
              </a:spcAft>
              <a:buClr>
                <a:schemeClr val="dk1"/>
              </a:buClr>
              <a:buSzPts val="1100"/>
              <a:buFont typeface="Arial"/>
              <a:buNone/>
            </a:pPr>
            <a:r>
              <a:rPr lang="en-GB" sz="1200" dirty="0">
                <a:latin typeface="Arial"/>
                <a:ea typeface="Arial"/>
                <a:cs typeface="Arial"/>
                <a:sym typeface="Arial"/>
              </a:rPr>
              <a:t>30 and 24</a:t>
            </a:r>
            <a:endParaRPr dirty="0"/>
          </a:p>
          <a:p>
            <a:pPr marL="0" lvl="0" indent="0" algn="l" rtl="0">
              <a:spcBef>
                <a:spcPts val="0"/>
              </a:spcBef>
              <a:spcAft>
                <a:spcPts val="0"/>
              </a:spcAft>
              <a:buClr>
                <a:schemeClr val="dk1"/>
              </a:buClr>
              <a:buSzPts val="1100"/>
              <a:buFont typeface="Arial"/>
              <a:buNone/>
            </a:pPr>
            <a:r>
              <a:rPr lang="en-GB" sz="1200" dirty="0">
                <a:latin typeface="Arial"/>
                <a:ea typeface="Arial"/>
                <a:cs typeface="Arial"/>
                <a:sym typeface="Arial"/>
              </a:rPr>
              <a:t>20 and 34</a:t>
            </a:r>
            <a:endParaRPr dirty="0"/>
          </a:p>
          <a:p>
            <a:pPr marL="0" lvl="0" indent="0" algn="l" rtl="0">
              <a:spcBef>
                <a:spcPts val="0"/>
              </a:spcBef>
              <a:spcAft>
                <a:spcPts val="0"/>
              </a:spcAft>
              <a:buClr>
                <a:schemeClr val="dk1"/>
              </a:buClr>
              <a:buSzPts val="1100"/>
              <a:buFont typeface="Arial"/>
              <a:buNone/>
            </a:pPr>
            <a:r>
              <a:rPr lang="en-GB" sz="1200" dirty="0">
                <a:latin typeface="Arial"/>
                <a:ea typeface="Arial"/>
                <a:cs typeface="Arial"/>
                <a:sym typeface="Arial"/>
              </a:rPr>
              <a:t>10 and 44</a:t>
            </a:r>
            <a:endParaRPr dirty="0"/>
          </a:p>
        </p:txBody>
      </p:sp>
      <p:sp>
        <p:nvSpPr>
          <p:cNvPr id="289" name="Google Shape;2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20"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5"/>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6"/>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4"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4"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4"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4"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9"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1"/>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1"/>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1"/>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partition numbers in different ways</a:t>
            </a:r>
            <a:endParaRPr/>
          </a:p>
        </p:txBody>
      </p:sp>
      <p:pic>
        <p:nvPicPr>
          <p:cNvPr id="27" name="Google Shape;27;p21"/>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2</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partition numbers in different ways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00" name="Google Shape;300;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01" name="Google Shape;301;p10"/>
          <p:cNvSpPr txBox="1">
            <a:spLocks noGrp="1"/>
          </p:cNvSpPr>
          <p:nvPr>
            <p:ph type="body" idx="2"/>
          </p:nvPr>
        </p:nvSpPr>
        <p:spPr>
          <a:xfrm>
            <a:off x="263046" y="1176338"/>
            <a:ext cx="11736887" cy="17054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Here is a part whole model. </a:t>
            </a:r>
            <a:endParaRPr/>
          </a:p>
          <a:p>
            <a:pPr marL="0" lvl="0" indent="0" algn="l" rtl="0">
              <a:lnSpc>
                <a:spcPct val="150000"/>
              </a:lnSpc>
              <a:spcBef>
                <a:spcPts val="1000"/>
              </a:spcBef>
              <a:spcAft>
                <a:spcPts val="0"/>
              </a:spcAft>
              <a:buClr>
                <a:srgbClr val="222222"/>
              </a:buClr>
              <a:buSzPts val="1800"/>
              <a:buNone/>
            </a:pPr>
            <a:r>
              <a:rPr lang="en-GB" b="1"/>
              <a:t>Can you find 3 different ways to complete it by partitioning?</a:t>
            </a:r>
            <a:endParaRPr/>
          </a:p>
          <a:p>
            <a:pPr marL="0" lvl="0" indent="0" algn="l" rtl="0">
              <a:lnSpc>
                <a:spcPct val="150000"/>
              </a:lnSpc>
              <a:spcBef>
                <a:spcPts val="1000"/>
              </a:spcBef>
              <a:spcAft>
                <a:spcPts val="0"/>
              </a:spcAft>
              <a:buClr>
                <a:srgbClr val="222222"/>
              </a:buClr>
              <a:buSzPts val="1800"/>
              <a:buNone/>
            </a:pPr>
            <a:r>
              <a:rPr lang="en-GB"/>
              <a:t>One has been done for you.</a:t>
            </a:r>
            <a:endParaRPr/>
          </a:p>
        </p:txBody>
      </p:sp>
      <p:grpSp>
        <p:nvGrpSpPr>
          <p:cNvPr id="302" name="Google Shape;302;p10"/>
          <p:cNvGrpSpPr/>
          <p:nvPr/>
        </p:nvGrpSpPr>
        <p:grpSpPr>
          <a:xfrm>
            <a:off x="6813406" y="1176338"/>
            <a:ext cx="2943225" cy="1762125"/>
            <a:chOff x="152400" y="630275"/>
            <a:chExt cx="2943225" cy="1762125"/>
          </a:xfrm>
        </p:grpSpPr>
        <p:pic>
          <p:nvPicPr>
            <p:cNvPr id="303" name="Google Shape;303;p10"/>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304" name="Google Shape;304;p10"/>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53</a:t>
              </a:r>
              <a:endParaRPr sz="2200">
                <a:solidFill>
                  <a:schemeClr val="dk1"/>
                </a:solidFill>
                <a:latin typeface="Nunito Sans"/>
                <a:ea typeface="Nunito Sans"/>
                <a:cs typeface="Nunito Sans"/>
                <a:sym typeface="Nunito Sans"/>
              </a:endParaRPr>
            </a:p>
          </p:txBody>
        </p:sp>
        <p:sp>
          <p:nvSpPr>
            <p:cNvPr id="305" name="Google Shape;305;p10"/>
            <p:cNvSpPr txBox="1"/>
            <p:nvPr/>
          </p:nvSpPr>
          <p:spPr>
            <a:xfrm>
              <a:off x="454300" y="1770200"/>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50</a:t>
              </a:r>
              <a:endParaRPr sz="2200">
                <a:solidFill>
                  <a:schemeClr val="dk1"/>
                </a:solidFill>
                <a:latin typeface="Nunito Sans"/>
                <a:ea typeface="Nunito Sans"/>
                <a:cs typeface="Nunito Sans"/>
                <a:sym typeface="Nunito Sans"/>
              </a:endParaRPr>
            </a:p>
          </p:txBody>
        </p:sp>
        <p:sp>
          <p:nvSpPr>
            <p:cNvPr id="306" name="Google Shape;306;p10"/>
            <p:cNvSpPr txBox="1"/>
            <p:nvPr/>
          </p:nvSpPr>
          <p:spPr>
            <a:xfrm>
              <a:off x="2124275" y="1770200"/>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3</a:t>
              </a:r>
              <a:endParaRPr sz="2200">
                <a:solidFill>
                  <a:schemeClr val="dk1"/>
                </a:solidFill>
                <a:latin typeface="Nunito Sans"/>
                <a:ea typeface="Nunito Sans"/>
                <a:cs typeface="Nunito Sans"/>
                <a:sym typeface="Nunito Sans"/>
              </a:endParaRPr>
            </a:p>
          </p:txBody>
        </p:sp>
      </p:grpSp>
      <p:grpSp>
        <p:nvGrpSpPr>
          <p:cNvPr id="307" name="Google Shape;307;p10"/>
          <p:cNvGrpSpPr/>
          <p:nvPr/>
        </p:nvGrpSpPr>
        <p:grpSpPr>
          <a:xfrm>
            <a:off x="263046" y="3554516"/>
            <a:ext cx="2943225" cy="1762125"/>
            <a:chOff x="152400" y="630275"/>
            <a:chExt cx="2943225" cy="1762125"/>
          </a:xfrm>
        </p:grpSpPr>
        <p:pic>
          <p:nvPicPr>
            <p:cNvPr id="308" name="Google Shape;308;p10"/>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309" name="Google Shape;309;p10"/>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53</a:t>
              </a:r>
              <a:endParaRPr sz="2200">
                <a:solidFill>
                  <a:schemeClr val="dk1"/>
                </a:solidFill>
                <a:latin typeface="Nunito Sans"/>
                <a:ea typeface="Nunito Sans"/>
                <a:cs typeface="Nunito Sans"/>
                <a:sym typeface="Nunito Sans"/>
              </a:endParaRPr>
            </a:p>
          </p:txBody>
        </p:sp>
        <p:sp>
          <p:nvSpPr>
            <p:cNvPr id="310" name="Google Shape;310;p10"/>
            <p:cNvSpPr txBox="1"/>
            <p:nvPr/>
          </p:nvSpPr>
          <p:spPr>
            <a:xfrm>
              <a:off x="454300" y="1770200"/>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40</a:t>
              </a:r>
              <a:endParaRPr sz="2200">
                <a:solidFill>
                  <a:schemeClr val="dk1"/>
                </a:solidFill>
                <a:latin typeface="Nunito Sans"/>
                <a:ea typeface="Nunito Sans"/>
                <a:cs typeface="Nunito Sans"/>
                <a:sym typeface="Nunito Sans"/>
              </a:endParaRPr>
            </a:p>
          </p:txBody>
        </p:sp>
      </p:grpSp>
      <p:grpSp>
        <p:nvGrpSpPr>
          <p:cNvPr id="311" name="Google Shape;311;p10"/>
          <p:cNvGrpSpPr/>
          <p:nvPr/>
        </p:nvGrpSpPr>
        <p:grpSpPr>
          <a:xfrm>
            <a:off x="4624387" y="3554514"/>
            <a:ext cx="2943225" cy="1762125"/>
            <a:chOff x="152400" y="630275"/>
            <a:chExt cx="2943225" cy="1762125"/>
          </a:xfrm>
        </p:grpSpPr>
        <p:pic>
          <p:nvPicPr>
            <p:cNvPr id="312" name="Google Shape;312;p10"/>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313" name="Google Shape;313;p10"/>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53</a:t>
              </a:r>
              <a:endParaRPr sz="2200">
                <a:solidFill>
                  <a:schemeClr val="dk1"/>
                </a:solidFill>
                <a:latin typeface="Nunito Sans"/>
                <a:ea typeface="Nunito Sans"/>
                <a:cs typeface="Nunito Sans"/>
                <a:sym typeface="Nunito Sans"/>
              </a:endParaRPr>
            </a:p>
          </p:txBody>
        </p:sp>
      </p:grpSp>
      <p:grpSp>
        <p:nvGrpSpPr>
          <p:cNvPr id="314" name="Google Shape;314;p10"/>
          <p:cNvGrpSpPr/>
          <p:nvPr/>
        </p:nvGrpSpPr>
        <p:grpSpPr>
          <a:xfrm>
            <a:off x="8681280" y="3554514"/>
            <a:ext cx="2943225" cy="1762125"/>
            <a:chOff x="152400" y="630275"/>
            <a:chExt cx="2943225" cy="1762125"/>
          </a:xfrm>
        </p:grpSpPr>
        <p:pic>
          <p:nvPicPr>
            <p:cNvPr id="315" name="Google Shape;315;p10"/>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316" name="Google Shape;316;p10"/>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53</a:t>
              </a:r>
              <a:endParaRPr sz="2200">
                <a:solidFill>
                  <a:schemeClr val="dk1"/>
                </a:solidFill>
                <a:latin typeface="Nunito Sans"/>
                <a:ea typeface="Nunito Sans"/>
                <a:cs typeface="Nunito Sans"/>
                <a:sym typeface="Nunito Sans"/>
              </a:endParaRPr>
            </a:p>
          </p:txBody>
        </p:sp>
      </p:grpSp>
      <p:sp>
        <p:nvSpPr>
          <p:cNvPr id="317" name="Google Shape;317;p10"/>
          <p:cNvSpPr txBox="1"/>
          <p:nvPr/>
        </p:nvSpPr>
        <p:spPr>
          <a:xfrm>
            <a:off x="2175243" y="4641521"/>
            <a:ext cx="763897"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13</a:t>
            </a:r>
            <a:endParaRPr/>
          </a:p>
        </p:txBody>
      </p:sp>
      <p:sp>
        <p:nvSpPr>
          <p:cNvPr id="318" name="Google Shape;318;p10"/>
          <p:cNvSpPr txBox="1"/>
          <p:nvPr/>
        </p:nvSpPr>
        <p:spPr>
          <a:xfrm>
            <a:off x="4867168" y="4641521"/>
            <a:ext cx="763897"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30</a:t>
            </a:r>
            <a:endParaRPr/>
          </a:p>
        </p:txBody>
      </p:sp>
      <p:sp>
        <p:nvSpPr>
          <p:cNvPr id="319" name="Google Shape;319;p10"/>
          <p:cNvSpPr txBox="1"/>
          <p:nvPr/>
        </p:nvSpPr>
        <p:spPr>
          <a:xfrm>
            <a:off x="6567807" y="4641521"/>
            <a:ext cx="763897"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23</a:t>
            </a:r>
            <a:endParaRPr/>
          </a:p>
        </p:txBody>
      </p:sp>
      <p:sp>
        <p:nvSpPr>
          <p:cNvPr id="320" name="Google Shape;320;p10"/>
          <p:cNvSpPr txBox="1"/>
          <p:nvPr/>
        </p:nvSpPr>
        <p:spPr>
          <a:xfrm>
            <a:off x="8930308" y="4641521"/>
            <a:ext cx="763897"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20</a:t>
            </a:r>
            <a:endParaRPr/>
          </a:p>
        </p:txBody>
      </p:sp>
      <p:sp>
        <p:nvSpPr>
          <p:cNvPr id="321" name="Google Shape;321;p10"/>
          <p:cNvSpPr txBox="1"/>
          <p:nvPr/>
        </p:nvSpPr>
        <p:spPr>
          <a:xfrm>
            <a:off x="10606412" y="4622918"/>
            <a:ext cx="763897"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33</a:t>
            </a:r>
            <a:endParaRPr/>
          </a:p>
        </p:txBody>
      </p:sp>
      <p:sp>
        <p:nvSpPr>
          <p:cNvPr id="322" name="Google Shape;322;p10"/>
          <p:cNvSpPr txBox="1"/>
          <p:nvPr/>
        </p:nvSpPr>
        <p:spPr>
          <a:xfrm>
            <a:off x="263046" y="5583375"/>
            <a:ext cx="8839390" cy="4551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10 and 43 is another possibility.</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500"/>
                                        <p:tgtEl>
                                          <p:spTgt spid="320"/>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500"/>
                                        <p:tgtEl>
                                          <p:spTgt spid="319"/>
                                        </p:tgtEl>
                                      </p:cBhvr>
                                    </p:animEffect>
                                  </p:childTnLst>
                                </p:cTn>
                              </p:par>
                              <p:par>
                                <p:cTn id="14" presetID="10" presetClass="entr" presetSubtype="0" fill="hold" nodeType="withEffect">
                                  <p:stCondLst>
                                    <p:cond delay="0"/>
                                  </p:stCondLst>
                                  <p:childTnLst>
                                    <p:set>
                                      <p:cBhvr>
                                        <p:cTn id="15" dur="1" fill="hold">
                                          <p:stCondLst>
                                            <p:cond delay="0"/>
                                          </p:stCondLst>
                                        </p:cTn>
                                        <p:tgtEl>
                                          <p:spTgt spid="318"/>
                                        </p:tgtEl>
                                        <p:attrNameLst>
                                          <p:attrName>style.visibility</p:attrName>
                                        </p:attrNameLst>
                                      </p:cBhvr>
                                      <p:to>
                                        <p:strVal val="visible"/>
                                      </p:to>
                                    </p:set>
                                    <p:animEffect transition="in" filter="fade">
                                      <p:cBhvr>
                                        <p:cTn id="16" dur="500"/>
                                        <p:tgtEl>
                                          <p:spTgt spid="318"/>
                                        </p:tgtEl>
                                      </p:cBhvr>
                                    </p:animEffect>
                                  </p:childTnLst>
                                </p:cTn>
                              </p:par>
                              <p:par>
                                <p:cTn id="17" presetID="10" presetClass="entr" presetSubtype="0" fill="hold" nodeType="withEffect">
                                  <p:stCondLst>
                                    <p:cond delay="0"/>
                                  </p:stCondLst>
                                  <p:childTnLst>
                                    <p:set>
                                      <p:cBhvr>
                                        <p:cTn id="18" dur="1" fill="hold">
                                          <p:stCondLst>
                                            <p:cond delay="0"/>
                                          </p:stCondLst>
                                        </p:cTn>
                                        <p:tgtEl>
                                          <p:spTgt spid="317"/>
                                        </p:tgtEl>
                                        <p:attrNameLst>
                                          <p:attrName>style.visibility</p:attrName>
                                        </p:attrNameLst>
                                      </p:cBhvr>
                                      <p:to>
                                        <p:strVal val="visible"/>
                                      </p:to>
                                    </p:set>
                                    <p:animEffect transition="in" filter="fade">
                                      <p:cBhvr>
                                        <p:cTn id="19" dur="500"/>
                                        <p:tgtEl>
                                          <p:spTgt spid="317"/>
                                        </p:tgtEl>
                                      </p:cBhvr>
                                    </p:animEffect>
                                  </p:childTnLst>
                                </p:cTn>
                              </p:par>
                              <p:par>
                                <p:cTn id="20" presetID="10" presetClass="entr" presetSubtype="0" fill="hold" nodeType="withEffect">
                                  <p:stCondLst>
                                    <p:cond delay="0"/>
                                  </p:stCondLst>
                                  <p:childTnLst>
                                    <p:set>
                                      <p:cBhvr>
                                        <p:cTn id="21" dur="1" fill="hold">
                                          <p:stCondLst>
                                            <p:cond delay="0"/>
                                          </p:stCondLst>
                                        </p:cTn>
                                        <p:tgtEl>
                                          <p:spTgt spid="322"/>
                                        </p:tgtEl>
                                        <p:attrNameLst>
                                          <p:attrName>style.visibility</p:attrName>
                                        </p:attrNameLst>
                                      </p:cBhvr>
                                      <p:to>
                                        <p:strVal val="visible"/>
                                      </p:to>
                                    </p:set>
                                    <p:animEffect transition="in" filter="fade">
                                      <p:cBhvr>
                                        <p:cTn id="22" dur="500"/>
                                        <p:tgtEl>
                                          <p:spTgt spid="322"/>
                                        </p:tgtEl>
                                      </p:cBhvr>
                                    </p:animEffect>
                                  </p:childTnLst>
                                </p:cTn>
                              </p:par>
                            </p:childTnLst>
                          </p:cTn>
                        </p:par>
                      </p:childTnLst>
                    </p:cTn>
                  </p:par>
                </p:childTnLst>
              </p:cTn>
              <p:nextCondLst>
                <p:cond evt="onClick" delay="0">
                  <p:tgtEl>
                    <p:spTgt spid="30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A picture containing electronics&#10;&#10;Description automatically generated">
            <a:extLst>
              <a:ext uri="{FF2B5EF4-FFF2-40B4-BE49-F238E27FC236}">
                <a16:creationId xmlns:a16="http://schemas.microsoft.com/office/drawing/2014/main" id="{75BE8BF4-2E1C-314F-93B9-DE08C1BFFCD4}"/>
              </a:ext>
            </a:extLst>
          </p:cNvPr>
          <p:cNvPicPr>
            <a:picLocks noChangeAspect="1"/>
          </p:cNvPicPr>
          <p:nvPr/>
        </p:nvPicPr>
        <p:blipFill>
          <a:blip r:embed="rId3"/>
          <a:stretch>
            <a:fillRect/>
          </a:stretch>
        </p:blipFill>
        <p:spPr>
          <a:xfrm>
            <a:off x="263524" y="1016000"/>
            <a:ext cx="8105775" cy="55499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36" name="Google Shape;336;p12"/>
          <p:cNvSpPr txBox="1">
            <a:spLocks noGrp="1"/>
          </p:cNvSpPr>
          <p:nvPr>
            <p:ph type="body" idx="2"/>
          </p:nvPr>
        </p:nvSpPr>
        <p:spPr>
          <a:xfrm>
            <a:off x="263046" y="1176339"/>
            <a:ext cx="11736887" cy="181624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The Mathling is using concrete resources to partition a number. </a:t>
            </a:r>
            <a:endParaRPr dirty="0"/>
          </a:p>
          <a:p>
            <a:pPr marL="0" lvl="0" indent="0" algn="l" rtl="0">
              <a:lnSpc>
                <a:spcPct val="150000"/>
              </a:lnSpc>
              <a:spcBef>
                <a:spcPts val="1000"/>
              </a:spcBef>
              <a:spcAft>
                <a:spcPts val="0"/>
              </a:spcAft>
              <a:buClr>
                <a:srgbClr val="222222"/>
              </a:buClr>
              <a:buSzPts val="1800"/>
              <a:buNone/>
            </a:pPr>
            <a:r>
              <a:rPr lang="en-GB" b="1" dirty="0"/>
              <a:t>Is the Mathling correct? </a:t>
            </a:r>
            <a:endParaRPr dirty="0"/>
          </a:p>
          <a:p>
            <a:pPr marL="0" lvl="0" indent="0" algn="l" rtl="0">
              <a:lnSpc>
                <a:spcPct val="150000"/>
              </a:lnSpc>
              <a:spcBef>
                <a:spcPts val="1000"/>
              </a:spcBef>
              <a:spcAft>
                <a:spcPts val="0"/>
              </a:spcAft>
              <a:buClr>
                <a:srgbClr val="222222"/>
              </a:buClr>
              <a:buSzPts val="1800"/>
              <a:buNone/>
            </a:pPr>
            <a:r>
              <a:rPr lang="en-GB" dirty="0"/>
              <a:t>Convince me.</a:t>
            </a:r>
            <a:endParaRPr dirty="0"/>
          </a:p>
        </p:txBody>
      </p:sp>
      <p:sp>
        <p:nvSpPr>
          <p:cNvPr id="337" name="Google Shape;337;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38" name="Google Shape;338;p12"/>
          <p:cNvSpPr txBox="1"/>
          <p:nvPr/>
        </p:nvSpPr>
        <p:spPr>
          <a:xfrm>
            <a:off x="263046" y="4918736"/>
            <a:ext cx="6865346" cy="17016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is not correct because there are 4 tens in one group and 2 tens and 5 ones in the other group.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This is 40 and 25 which equals 65.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whole is 65, the parts are 40 and 25.</a:t>
            </a:r>
            <a:endParaRPr/>
          </a:p>
        </p:txBody>
      </p:sp>
      <p:pic>
        <p:nvPicPr>
          <p:cNvPr id="339" name="Google Shape;339;p12"/>
          <p:cNvPicPr preferRelativeResize="0"/>
          <p:nvPr/>
        </p:nvPicPr>
        <p:blipFill rotWithShape="1">
          <a:blip r:embed="rId3">
            <a:alphaModFix/>
          </a:blip>
          <a:srcRect/>
          <a:stretch/>
        </p:blipFill>
        <p:spPr>
          <a:xfrm>
            <a:off x="9929344" y="4265256"/>
            <a:ext cx="1369888" cy="1391385"/>
          </a:xfrm>
          <a:prstGeom prst="rect">
            <a:avLst/>
          </a:prstGeom>
          <a:noFill/>
          <a:ln>
            <a:noFill/>
          </a:ln>
        </p:spPr>
      </p:pic>
      <p:sp>
        <p:nvSpPr>
          <p:cNvPr id="340" name="Google Shape;340;p12"/>
          <p:cNvSpPr/>
          <p:nvPr/>
        </p:nvSpPr>
        <p:spPr>
          <a:xfrm>
            <a:off x="3422362" y="3962439"/>
            <a:ext cx="6107620" cy="882728"/>
          </a:xfrm>
          <a:prstGeom prst="wedgeEllipseCallout">
            <a:avLst>
              <a:gd name="adj1" fmla="val 56396"/>
              <a:gd name="adj2" fmla="val 34249"/>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This shows 47 can be partitioned into 40 and 7.</a:t>
            </a:r>
            <a:endParaRPr/>
          </a:p>
        </p:txBody>
      </p:sp>
      <p:grpSp>
        <p:nvGrpSpPr>
          <p:cNvPr id="341" name="Google Shape;341;p12"/>
          <p:cNvGrpSpPr/>
          <p:nvPr/>
        </p:nvGrpSpPr>
        <p:grpSpPr>
          <a:xfrm>
            <a:off x="3559695" y="1853426"/>
            <a:ext cx="5832954" cy="1816244"/>
            <a:chOff x="4176841" y="1827653"/>
            <a:chExt cx="5832954" cy="1816244"/>
          </a:xfrm>
        </p:grpSpPr>
        <p:grpSp>
          <p:nvGrpSpPr>
            <p:cNvPr id="342" name="Google Shape;342;p12"/>
            <p:cNvGrpSpPr/>
            <p:nvPr/>
          </p:nvGrpSpPr>
          <p:grpSpPr>
            <a:xfrm>
              <a:off x="4176841" y="1827653"/>
              <a:ext cx="4829905" cy="1816244"/>
              <a:chOff x="4176841" y="1827653"/>
              <a:chExt cx="4829905" cy="1816244"/>
            </a:xfrm>
          </p:grpSpPr>
          <p:sp>
            <p:nvSpPr>
              <p:cNvPr id="343" name="Google Shape;343;p12"/>
              <p:cNvSpPr/>
              <p:nvPr/>
            </p:nvSpPr>
            <p:spPr>
              <a:xfrm>
                <a:off x="4176841" y="1827653"/>
                <a:ext cx="1919159" cy="1816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344" name="Google Shape;344;p12"/>
              <p:cNvPicPr preferRelativeResize="0"/>
              <p:nvPr/>
            </p:nvPicPr>
            <p:blipFill rotWithShape="1">
              <a:blip r:embed="rId4">
                <a:alphaModFix/>
              </a:blip>
              <a:srcRect/>
              <a:stretch/>
            </p:blipFill>
            <p:spPr>
              <a:xfrm>
                <a:off x="4330135" y="1941953"/>
                <a:ext cx="708376" cy="665444"/>
              </a:xfrm>
              <a:prstGeom prst="rect">
                <a:avLst/>
              </a:prstGeom>
              <a:noFill/>
              <a:ln>
                <a:noFill/>
              </a:ln>
            </p:spPr>
          </p:pic>
          <p:pic>
            <p:nvPicPr>
              <p:cNvPr id="345" name="Google Shape;345;p12"/>
              <p:cNvPicPr preferRelativeResize="0"/>
              <p:nvPr/>
            </p:nvPicPr>
            <p:blipFill rotWithShape="1">
              <a:blip r:embed="rId4">
                <a:alphaModFix/>
              </a:blip>
              <a:srcRect/>
              <a:stretch/>
            </p:blipFill>
            <p:spPr>
              <a:xfrm>
                <a:off x="5171646" y="1941953"/>
                <a:ext cx="708376" cy="665444"/>
              </a:xfrm>
              <a:prstGeom prst="rect">
                <a:avLst/>
              </a:prstGeom>
              <a:noFill/>
              <a:ln>
                <a:noFill/>
              </a:ln>
            </p:spPr>
          </p:pic>
          <p:pic>
            <p:nvPicPr>
              <p:cNvPr id="346" name="Google Shape;346;p12"/>
              <p:cNvPicPr preferRelativeResize="0"/>
              <p:nvPr/>
            </p:nvPicPr>
            <p:blipFill rotWithShape="1">
              <a:blip r:embed="rId4">
                <a:alphaModFix/>
              </a:blip>
              <a:srcRect/>
              <a:stretch/>
            </p:blipFill>
            <p:spPr>
              <a:xfrm>
                <a:off x="4330135" y="2796011"/>
                <a:ext cx="708376" cy="665444"/>
              </a:xfrm>
              <a:prstGeom prst="rect">
                <a:avLst/>
              </a:prstGeom>
              <a:noFill/>
              <a:ln>
                <a:noFill/>
              </a:ln>
            </p:spPr>
          </p:pic>
          <p:pic>
            <p:nvPicPr>
              <p:cNvPr id="347" name="Google Shape;347;p12"/>
              <p:cNvPicPr preferRelativeResize="0"/>
              <p:nvPr/>
            </p:nvPicPr>
            <p:blipFill rotWithShape="1">
              <a:blip r:embed="rId4">
                <a:alphaModFix/>
              </a:blip>
              <a:srcRect/>
              <a:stretch/>
            </p:blipFill>
            <p:spPr>
              <a:xfrm>
                <a:off x="5171646" y="2796011"/>
                <a:ext cx="708376" cy="665444"/>
              </a:xfrm>
              <a:prstGeom prst="rect">
                <a:avLst/>
              </a:prstGeom>
              <a:noFill/>
              <a:ln>
                <a:noFill/>
              </a:ln>
            </p:spPr>
          </p:pic>
          <p:pic>
            <p:nvPicPr>
              <p:cNvPr id="348" name="Google Shape;348;p12"/>
              <p:cNvPicPr preferRelativeResize="0"/>
              <p:nvPr/>
            </p:nvPicPr>
            <p:blipFill rotWithShape="1">
              <a:blip r:embed="rId4">
                <a:alphaModFix/>
              </a:blip>
              <a:srcRect/>
              <a:stretch/>
            </p:blipFill>
            <p:spPr>
              <a:xfrm>
                <a:off x="7435773" y="2721697"/>
                <a:ext cx="708376" cy="665444"/>
              </a:xfrm>
              <a:prstGeom prst="rect">
                <a:avLst/>
              </a:prstGeom>
              <a:noFill/>
              <a:ln>
                <a:noFill/>
              </a:ln>
            </p:spPr>
          </p:pic>
          <p:pic>
            <p:nvPicPr>
              <p:cNvPr id="349" name="Google Shape;349;p12"/>
              <p:cNvPicPr preferRelativeResize="0"/>
              <p:nvPr/>
            </p:nvPicPr>
            <p:blipFill rotWithShape="1">
              <a:blip r:embed="rId4">
                <a:alphaModFix/>
              </a:blip>
              <a:srcRect/>
              <a:stretch/>
            </p:blipFill>
            <p:spPr>
              <a:xfrm>
                <a:off x="8298370" y="2721697"/>
                <a:ext cx="708376" cy="665444"/>
              </a:xfrm>
              <a:prstGeom prst="rect">
                <a:avLst/>
              </a:prstGeom>
              <a:noFill/>
              <a:ln>
                <a:noFill/>
              </a:ln>
            </p:spPr>
          </p:pic>
        </p:grpSp>
        <p:sp>
          <p:nvSpPr>
            <p:cNvPr id="350" name="Google Shape;350;p12"/>
            <p:cNvSpPr/>
            <p:nvPr/>
          </p:nvSpPr>
          <p:spPr>
            <a:xfrm>
              <a:off x="6375982" y="1827653"/>
              <a:ext cx="3633813" cy="1816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351" name="Google Shape;351;p12"/>
            <p:cNvPicPr preferRelativeResize="0"/>
            <p:nvPr/>
          </p:nvPicPr>
          <p:blipFill rotWithShape="1">
            <a:blip r:embed="rId5">
              <a:alphaModFix/>
            </a:blip>
            <a:srcRect/>
            <a:stretch/>
          </p:blipFill>
          <p:spPr>
            <a:xfrm>
              <a:off x="6616108" y="2721697"/>
              <a:ext cx="665444" cy="665444"/>
            </a:xfrm>
            <a:prstGeom prst="rect">
              <a:avLst/>
            </a:prstGeom>
            <a:noFill/>
            <a:ln>
              <a:noFill/>
            </a:ln>
          </p:spPr>
        </p:pic>
        <p:pic>
          <p:nvPicPr>
            <p:cNvPr id="352" name="Google Shape;352;p12"/>
            <p:cNvPicPr preferRelativeResize="0"/>
            <p:nvPr/>
          </p:nvPicPr>
          <p:blipFill rotWithShape="1">
            <a:blip r:embed="rId5">
              <a:alphaModFix/>
            </a:blip>
            <a:srcRect/>
            <a:stretch/>
          </p:blipFill>
          <p:spPr>
            <a:xfrm>
              <a:off x="9172270" y="1946234"/>
              <a:ext cx="665444" cy="665444"/>
            </a:xfrm>
            <a:prstGeom prst="rect">
              <a:avLst/>
            </a:prstGeom>
            <a:noFill/>
            <a:ln>
              <a:noFill/>
            </a:ln>
          </p:spPr>
        </p:pic>
        <p:pic>
          <p:nvPicPr>
            <p:cNvPr id="353" name="Google Shape;353;p12"/>
            <p:cNvPicPr preferRelativeResize="0"/>
            <p:nvPr/>
          </p:nvPicPr>
          <p:blipFill rotWithShape="1">
            <a:blip r:embed="rId5">
              <a:alphaModFix/>
            </a:blip>
            <a:srcRect/>
            <a:stretch/>
          </p:blipFill>
          <p:spPr>
            <a:xfrm>
              <a:off x="6616108" y="1941953"/>
              <a:ext cx="665444" cy="665444"/>
            </a:xfrm>
            <a:prstGeom prst="rect">
              <a:avLst/>
            </a:prstGeom>
            <a:noFill/>
            <a:ln>
              <a:noFill/>
            </a:ln>
          </p:spPr>
        </p:pic>
        <p:pic>
          <p:nvPicPr>
            <p:cNvPr id="354" name="Google Shape;354;p12"/>
            <p:cNvPicPr preferRelativeResize="0"/>
            <p:nvPr/>
          </p:nvPicPr>
          <p:blipFill rotWithShape="1">
            <a:blip r:embed="rId5">
              <a:alphaModFix/>
            </a:blip>
            <a:srcRect/>
            <a:stretch/>
          </p:blipFill>
          <p:spPr>
            <a:xfrm>
              <a:off x="7468162" y="1941953"/>
              <a:ext cx="665444" cy="665444"/>
            </a:xfrm>
            <a:prstGeom prst="rect">
              <a:avLst/>
            </a:prstGeom>
            <a:noFill/>
            <a:ln>
              <a:noFill/>
            </a:ln>
          </p:spPr>
        </p:pic>
        <p:pic>
          <p:nvPicPr>
            <p:cNvPr id="355" name="Google Shape;355;p12"/>
            <p:cNvPicPr preferRelativeResize="0"/>
            <p:nvPr/>
          </p:nvPicPr>
          <p:blipFill rotWithShape="1">
            <a:blip r:embed="rId5">
              <a:alphaModFix/>
            </a:blip>
            <a:srcRect/>
            <a:stretch/>
          </p:blipFill>
          <p:spPr>
            <a:xfrm>
              <a:off x="8320216" y="1941953"/>
              <a:ext cx="665444" cy="665444"/>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childTnLst>
              </p:cTn>
              <p:nextCondLst>
                <p:cond evt="onClick" delay="0">
                  <p:tgtEl>
                    <p:spTgt spid="33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5" name="Picture 54" descr="Text&#10;&#10;Description automatically generated with medium confidence">
            <a:extLst>
              <a:ext uri="{FF2B5EF4-FFF2-40B4-BE49-F238E27FC236}">
                <a16:creationId xmlns:a16="http://schemas.microsoft.com/office/drawing/2014/main" id="{E847B5C3-446A-214C-B366-C4CFB71809E7}"/>
              </a:ext>
            </a:extLst>
          </p:cNvPr>
          <p:cNvPicPr>
            <a:picLocks noChangeAspect="1"/>
          </p:cNvPicPr>
          <p:nvPr/>
        </p:nvPicPr>
        <p:blipFill>
          <a:blip r:embed="rId3"/>
          <a:stretch>
            <a:fillRect/>
          </a:stretch>
        </p:blipFill>
        <p:spPr>
          <a:xfrm>
            <a:off x="263524" y="1077157"/>
            <a:ext cx="7872095" cy="42646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14"/>
          <p:cNvGrpSpPr/>
          <p:nvPr/>
        </p:nvGrpSpPr>
        <p:grpSpPr>
          <a:xfrm>
            <a:off x="3374159" y="1917700"/>
            <a:ext cx="4889500" cy="3022600"/>
            <a:chOff x="3374159" y="1917700"/>
            <a:chExt cx="4889500" cy="3022600"/>
          </a:xfrm>
        </p:grpSpPr>
        <p:pic>
          <p:nvPicPr>
            <p:cNvPr id="370" name="Google Shape;370;p14" descr="Icon&#10;&#10;Description automatically generated"/>
            <p:cNvPicPr preferRelativeResize="0"/>
            <p:nvPr/>
          </p:nvPicPr>
          <p:blipFill rotWithShape="1">
            <a:blip r:embed="rId3">
              <a:alphaModFix/>
            </a:blip>
            <a:srcRect/>
            <a:stretch/>
          </p:blipFill>
          <p:spPr>
            <a:xfrm>
              <a:off x="3374159" y="1917700"/>
              <a:ext cx="4889500" cy="3022600"/>
            </a:xfrm>
            <a:prstGeom prst="rect">
              <a:avLst/>
            </a:prstGeom>
            <a:noFill/>
            <a:ln>
              <a:noFill/>
            </a:ln>
          </p:spPr>
        </p:pic>
        <p:sp>
          <p:nvSpPr>
            <p:cNvPr id="371" name="Google Shape;371;p14"/>
            <p:cNvSpPr txBox="1"/>
            <p:nvPr/>
          </p:nvSpPr>
          <p:spPr>
            <a:xfrm>
              <a:off x="5768700" y="2098051"/>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Century Gothic"/>
                <a:buNone/>
              </a:pPr>
              <a:r>
                <a:rPr lang="en-GB" sz="2200">
                  <a:solidFill>
                    <a:schemeClr val="dk1"/>
                  </a:solidFill>
                  <a:latin typeface="Century Gothic"/>
                  <a:ea typeface="Century Gothic"/>
                  <a:cs typeface="Century Gothic"/>
                  <a:sym typeface="Century Gothic"/>
                </a:rPr>
                <a:t>93</a:t>
              </a:r>
              <a:endParaRPr sz="2200">
                <a:solidFill>
                  <a:schemeClr val="dk1"/>
                </a:solidFill>
                <a:latin typeface="Century Gothic"/>
                <a:ea typeface="Century Gothic"/>
                <a:cs typeface="Century Gothic"/>
                <a:sym typeface="Century Gothic"/>
              </a:endParaRPr>
            </a:p>
          </p:txBody>
        </p:sp>
        <p:sp>
          <p:nvSpPr>
            <p:cNvPr id="372" name="Google Shape;372;p14"/>
            <p:cNvSpPr txBox="1"/>
            <p:nvPr/>
          </p:nvSpPr>
          <p:spPr>
            <a:xfrm>
              <a:off x="4202566" y="4231650"/>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Century Gothic"/>
                <a:buNone/>
              </a:pPr>
              <a:r>
                <a:rPr lang="en-GB" sz="2200">
                  <a:solidFill>
                    <a:schemeClr val="dk1"/>
                  </a:solidFill>
                  <a:latin typeface="Century Gothic"/>
                  <a:ea typeface="Century Gothic"/>
                  <a:cs typeface="Century Gothic"/>
                  <a:sym typeface="Century Gothic"/>
                </a:rPr>
                <a:t>40</a:t>
              </a:r>
              <a:endParaRPr sz="2200">
                <a:solidFill>
                  <a:schemeClr val="dk1"/>
                </a:solidFill>
                <a:latin typeface="Century Gothic"/>
                <a:ea typeface="Century Gothic"/>
                <a:cs typeface="Century Gothic"/>
                <a:sym typeface="Century Gothic"/>
              </a:endParaRPr>
            </a:p>
          </p:txBody>
        </p:sp>
        <p:sp>
          <p:nvSpPr>
            <p:cNvPr id="373" name="Google Shape;373;p14"/>
            <p:cNvSpPr txBox="1"/>
            <p:nvPr/>
          </p:nvSpPr>
          <p:spPr>
            <a:xfrm>
              <a:off x="5685573" y="4231650"/>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Century Gothic"/>
                <a:buNone/>
              </a:pPr>
              <a:r>
                <a:rPr lang="en-GB" sz="2200">
                  <a:solidFill>
                    <a:schemeClr val="dk1"/>
                  </a:solidFill>
                  <a:latin typeface="Century Gothic"/>
                  <a:ea typeface="Century Gothic"/>
                  <a:cs typeface="Century Gothic"/>
                  <a:sym typeface="Century Gothic"/>
                </a:rPr>
                <a:t>20</a:t>
              </a:r>
              <a:endParaRPr sz="2200">
                <a:solidFill>
                  <a:schemeClr val="dk1"/>
                </a:solidFill>
                <a:latin typeface="Century Gothic"/>
                <a:ea typeface="Century Gothic"/>
                <a:cs typeface="Century Gothic"/>
                <a:sym typeface="Century Gothic"/>
              </a:endParaRPr>
            </a:p>
          </p:txBody>
        </p:sp>
      </p:grpSp>
      <p:sp>
        <p:nvSpPr>
          <p:cNvPr id="374" name="Google Shape;374;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375" name="Google Shape;375;p14"/>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extended part-whole model.</a:t>
            </a:r>
            <a:endParaRPr/>
          </a:p>
        </p:txBody>
      </p:sp>
      <p:sp>
        <p:nvSpPr>
          <p:cNvPr id="376" name="Google Shape;376;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77" name="Google Shape;377;p14"/>
          <p:cNvSpPr txBox="1"/>
          <p:nvPr/>
        </p:nvSpPr>
        <p:spPr>
          <a:xfrm>
            <a:off x="4968573" y="3195231"/>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2200"/>
              <a:buFont typeface="Century Gothic"/>
              <a:buNone/>
            </a:pPr>
            <a:r>
              <a:rPr lang="en-GB" sz="2200">
                <a:solidFill>
                  <a:srgbClr val="43A047"/>
                </a:solidFill>
                <a:latin typeface="Century Gothic"/>
                <a:ea typeface="Century Gothic"/>
                <a:cs typeface="Century Gothic"/>
                <a:sym typeface="Century Gothic"/>
              </a:rPr>
              <a:t>60</a:t>
            </a:r>
            <a:endParaRPr sz="2200">
              <a:solidFill>
                <a:srgbClr val="43A047"/>
              </a:solidFill>
              <a:latin typeface="Century Gothic"/>
              <a:ea typeface="Century Gothic"/>
              <a:cs typeface="Century Gothic"/>
              <a:sym typeface="Century Gothic"/>
            </a:endParaRPr>
          </a:p>
        </p:txBody>
      </p:sp>
      <p:sp>
        <p:nvSpPr>
          <p:cNvPr id="378" name="Google Shape;378;p14"/>
          <p:cNvSpPr txBox="1"/>
          <p:nvPr/>
        </p:nvSpPr>
        <p:spPr>
          <a:xfrm>
            <a:off x="6423300" y="3195231"/>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43A047"/>
              </a:buClr>
              <a:buSzPts val="2200"/>
              <a:buFont typeface="Century Gothic"/>
              <a:buNone/>
            </a:pPr>
            <a:r>
              <a:rPr lang="en-GB" sz="2200">
                <a:solidFill>
                  <a:srgbClr val="43A047"/>
                </a:solidFill>
                <a:latin typeface="Century Gothic"/>
                <a:ea typeface="Century Gothic"/>
                <a:cs typeface="Century Gothic"/>
                <a:sym typeface="Century Gothic"/>
              </a:rPr>
              <a:t>33</a:t>
            </a:r>
            <a:endParaRPr sz="220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par>
                                <p:cTn id="8" presetID="10" presetClass="entr" presetSubtype="0" fill="hold" nodeType="withEffect">
                                  <p:stCondLst>
                                    <p:cond delay="0"/>
                                  </p:stCondLst>
                                  <p:childTnLst>
                                    <p:set>
                                      <p:cBhvr>
                                        <p:cTn id="9" dur="1" fill="hold">
                                          <p:stCondLst>
                                            <p:cond delay="0"/>
                                          </p:stCondLst>
                                        </p:cTn>
                                        <p:tgtEl>
                                          <p:spTgt spid="377"/>
                                        </p:tgtEl>
                                        <p:attrNameLst>
                                          <p:attrName>style.visibility</p:attrName>
                                        </p:attrNameLst>
                                      </p:cBhvr>
                                      <p:to>
                                        <p:strVal val="visible"/>
                                      </p:to>
                                    </p:set>
                                    <p:animEffect transition="in" filter="fade">
                                      <p:cBhvr>
                                        <p:cTn id="10" dur="500"/>
                                        <p:tgtEl>
                                          <p:spTgt spid="377"/>
                                        </p:tgtEl>
                                      </p:cBhvr>
                                    </p:animEffect>
                                  </p:childTnLst>
                                </p:cTn>
                              </p:par>
                            </p:childTnLst>
                          </p:cTn>
                        </p:par>
                      </p:childTnLst>
                    </p:cTn>
                  </p:par>
                </p:childTnLst>
              </p:cTn>
              <p:nextCondLst>
                <p:cond evt="onClick" delay="0">
                  <p:tgtEl>
                    <p:spTgt spid="37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Partitioning numbers</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6"/>
          <p:cNvSpPr txBox="1">
            <a:spLocks noGrp="1"/>
          </p:cNvSpPr>
          <p:nvPr>
            <p:ph type="body" idx="2"/>
          </p:nvPr>
        </p:nvSpPr>
        <p:spPr>
          <a:xfrm>
            <a:off x="5881586" y="2454083"/>
            <a:ext cx="2777505" cy="4551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rgbClr val="222222"/>
              </a:buClr>
              <a:buSzPts val="1800"/>
              <a:buNone/>
            </a:pPr>
            <a:r>
              <a:rPr lang="en-GB"/>
              <a:t>= 35 	</a:t>
            </a:r>
            <a:r>
              <a:rPr lang="en-GB" b="1"/>
              <a:t>True or false? </a:t>
            </a:r>
            <a:endParaRPr/>
          </a:p>
        </p:txBody>
      </p:sp>
      <p:sp>
        <p:nvSpPr>
          <p:cNvPr id="390" name="Google Shape;390;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91" name="Google Shape;391;p16"/>
          <p:cNvGrpSpPr/>
          <p:nvPr/>
        </p:nvGrpSpPr>
        <p:grpSpPr>
          <a:xfrm>
            <a:off x="1776893" y="1579395"/>
            <a:ext cx="3695651" cy="2204503"/>
            <a:chOff x="1776893" y="1828781"/>
            <a:chExt cx="3695651" cy="2204503"/>
          </a:xfrm>
        </p:grpSpPr>
        <p:pic>
          <p:nvPicPr>
            <p:cNvPr id="392" name="Google Shape;392;p16" descr="A picture containing timeline&#10;&#10;Description automatically generated"/>
            <p:cNvPicPr preferRelativeResize="0"/>
            <p:nvPr/>
          </p:nvPicPr>
          <p:blipFill rotWithShape="1">
            <a:blip r:embed="rId3">
              <a:alphaModFix/>
            </a:blip>
            <a:srcRect/>
            <a:stretch/>
          </p:blipFill>
          <p:spPr>
            <a:xfrm>
              <a:off x="1776893" y="1828781"/>
              <a:ext cx="3695651" cy="2204503"/>
            </a:xfrm>
            <a:prstGeom prst="rect">
              <a:avLst/>
            </a:prstGeom>
            <a:noFill/>
            <a:ln>
              <a:noFill/>
            </a:ln>
          </p:spPr>
        </p:pic>
        <p:pic>
          <p:nvPicPr>
            <p:cNvPr id="393" name="Google Shape;393;p16"/>
            <p:cNvPicPr preferRelativeResize="0"/>
            <p:nvPr/>
          </p:nvPicPr>
          <p:blipFill rotWithShape="1">
            <a:blip r:embed="rId4">
              <a:alphaModFix/>
            </a:blip>
            <a:srcRect/>
            <a:stretch/>
          </p:blipFill>
          <p:spPr>
            <a:xfrm>
              <a:off x="4037149" y="2675843"/>
              <a:ext cx="207169" cy="228600"/>
            </a:xfrm>
            <a:prstGeom prst="rect">
              <a:avLst/>
            </a:prstGeom>
            <a:noFill/>
            <a:ln>
              <a:noFill/>
            </a:ln>
          </p:spPr>
        </p:pic>
        <p:pic>
          <p:nvPicPr>
            <p:cNvPr id="394" name="Google Shape;394;p16"/>
            <p:cNvPicPr preferRelativeResize="0"/>
            <p:nvPr/>
          </p:nvPicPr>
          <p:blipFill rotWithShape="1">
            <a:blip r:embed="rId5">
              <a:alphaModFix/>
            </a:blip>
            <a:srcRect/>
            <a:stretch/>
          </p:blipFill>
          <p:spPr>
            <a:xfrm>
              <a:off x="2185935" y="2437803"/>
              <a:ext cx="207169" cy="1221581"/>
            </a:xfrm>
            <a:prstGeom prst="rect">
              <a:avLst/>
            </a:prstGeom>
            <a:noFill/>
            <a:ln>
              <a:noFill/>
            </a:ln>
          </p:spPr>
        </p:pic>
        <p:pic>
          <p:nvPicPr>
            <p:cNvPr id="395" name="Google Shape;395;p16"/>
            <p:cNvPicPr preferRelativeResize="0"/>
            <p:nvPr/>
          </p:nvPicPr>
          <p:blipFill rotWithShape="1">
            <a:blip r:embed="rId5">
              <a:alphaModFix/>
            </a:blip>
            <a:srcRect/>
            <a:stretch/>
          </p:blipFill>
          <p:spPr>
            <a:xfrm>
              <a:off x="2591245" y="2437803"/>
              <a:ext cx="207169" cy="1221581"/>
            </a:xfrm>
            <a:prstGeom prst="rect">
              <a:avLst/>
            </a:prstGeom>
            <a:noFill/>
            <a:ln>
              <a:noFill/>
            </a:ln>
          </p:spPr>
        </p:pic>
        <p:pic>
          <p:nvPicPr>
            <p:cNvPr id="396" name="Google Shape;396;p16"/>
            <p:cNvPicPr preferRelativeResize="0"/>
            <p:nvPr/>
          </p:nvPicPr>
          <p:blipFill rotWithShape="1">
            <a:blip r:embed="rId5">
              <a:alphaModFix/>
            </a:blip>
            <a:srcRect/>
            <a:stretch/>
          </p:blipFill>
          <p:spPr>
            <a:xfrm>
              <a:off x="2996555" y="2437803"/>
              <a:ext cx="207169" cy="1221581"/>
            </a:xfrm>
            <a:prstGeom prst="rect">
              <a:avLst/>
            </a:prstGeom>
            <a:noFill/>
            <a:ln>
              <a:noFill/>
            </a:ln>
          </p:spPr>
        </p:pic>
        <p:pic>
          <p:nvPicPr>
            <p:cNvPr id="397" name="Google Shape;397;p16"/>
            <p:cNvPicPr preferRelativeResize="0"/>
            <p:nvPr/>
          </p:nvPicPr>
          <p:blipFill rotWithShape="1">
            <a:blip r:embed="rId4">
              <a:alphaModFix/>
            </a:blip>
            <a:srcRect/>
            <a:stretch/>
          </p:blipFill>
          <p:spPr>
            <a:xfrm>
              <a:off x="4442459" y="2680962"/>
              <a:ext cx="207169" cy="228600"/>
            </a:xfrm>
            <a:prstGeom prst="rect">
              <a:avLst/>
            </a:prstGeom>
            <a:noFill/>
            <a:ln>
              <a:noFill/>
            </a:ln>
          </p:spPr>
        </p:pic>
        <p:pic>
          <p:nvPicPr>
            <p:cNvPr id="398" name="Google Shape;398;p16"/>
            <p:cNvPicPr preferRelativeResize="0"/>
            <p:nvPr/>
          </p:nvPicPr>
          <p:blipFill rotWithShape="1">
            <a:blip r:embed="rId4">
              <a:alphaModFix/>
            </a:blip>
            <a:srcRect/>
            <a:stretch/>
          </p:blipFill>
          <p:spPr>
            <a:xfrm>
              <a:off x="4847769" y="2675843"/>
              <a:ext cx="207169" cy="228600"/>
            </a:xfrm>
            <a:prstGeom prst="rect">
              <a:avLst/>
            </a:prstGeom>
            <a:noFill/>
            <a:ln>
              <a:noFill/>
            </a:ln>
          </p:spPr>
        </p:pic>
        <p:pic>
          <p:nvPicPr>
            <p:cNvPr id="399" name="Google Shape;399;p16"/>
            <p:cNvPicPr preferRelativeResize="0"/>
            <p:nvPr/>
          </p:nvPicPr>
          <p:blipFill rotWithShape="1">
            <a:blip r:embed="rId4">
              <a:alphaModFix/>
            </a:blip>
            <a:srcRect/>
            <a:stretch/>
          </p:blipFill>
          <p:spPr>
            <a:xfrm>
              <a:off x="4042337" y="3101231"/>
              <a:ext cx="207169" cy="228600"/>
            </a:xfrm>
            <a:prstGeom prst="rect">
              <a:avLst/>
            </a:prstGeom>
            <a:noFill/>
            <a:ln>
              <a:noFill/>
            </a:ln>
          </p:spPr>
        </p:pic>
        <p:pic>
          <p:nvPicPr>
            <p:cNvPr id="400" name="Google Shape;400;p16"/>
            <p:cNvPicPr preferRelativeResize="0"/>
            <p:nvPr/>
          </p:nvPicPr>
          <p:blipFill rotWithShape="1">
            <a:blip r:embed="rId4">
              <a:alphaModFix/>
            </a:blip>
            <a:srcRect/>
            <a:stretch/>
          </p:blipFill>
          <p:spPr>
            <a:xfrm>
              <a:off x="4447647" y="3106350"/>
              <a:ext cx="207169" cy="228600"/>
            </a:xfrm>
            <a:prstGeom prst="rect">
              <a:avLst/>
            </a:prstGeom>
            <a:noFill/>
            <a:ln>
              <a:noFill/>
            </a:ln>
          </p:spPr>
        </p:pic>
        <p:pic>
          <p:nvPicPr>
            <p:cNvPr id="401" name="Google Shape;401;p16"/>
            <p:cNvPicPr preferRelativeResize="0"/>
            <p:nvPr/>
          </p:nvPicPr>
          <p:blipFill rotWithShape="1">
            <a:blip r:embed="rId4">
              <a:alphaModFix/>
            </a:blip>
            <a:srcRect/>
            <a:stretch/>
          </p:blipFill>
          <p:spPr>
            <a:xfrm>
              <a:off x="4852957" y="3101231"/>
              <a:ext cx="207169" cy="228600"/>
            </a:xfrm>
            <a:prstGeom prst="rect">
              <a:avLst/>
            </a:prstGeom>
            <a:noFill/>
            <a:ln>
              <a:noFill/>
            </a:ln>
          </p:spPr>
        </p:pic>
      </p:grpSp>
      <p:grpSp>
        <p:nvGrpSpPr>
          <p:cNvPr id="402" name="Google Shape;402;p16"/>
          <p:cNvGrpSpPr/>
          <p:nvPr/>
        </p:nvGrpSpPr>
        <p:grpSpPr>
          <a:xfrm>
            <a:off x="1787236" y="3980686"/>
            <a:ext cx="3695651" cy="2204503"/>
            <a:chOff x="1787236" y="4230072"/>
            <a:chExt cx="3695651" cy="2204503"/>
          </a:xfrm>
        </p:grpSpPr>
        <p:pic>
          <p:nvPicPr>
            <p:cNvPr id="403" name="Google Shape;403;p16" descr="A picture containing timeline&#10;&#10;Description automatically generated"/>
            <p:cNvPicPr preferRelativeResize="0"/>
            <p:nvPr/>
          </p:nvPicPr>
          <p:blipFill rotWithShape="1">
            <a:blip r:embed="rId3">
              <a:alphaModFix/>
            </a:blip>
            <a:srcRect/>
            <a:stretch/>
          </p:blipFill>
          <p:spPr>
            <a:xfrm>
              <a:off x="1787236" y="4230072"/>
              <a:ext cx="3695651" cy="2204503"/>
            </a:xfrm>
            <a:prstGeom prst="rect">
              <a:avLst/>
            </a:prstGeom>
            <a:noFill/>
            <a:ln>
              <a:noFill/>
            </a:ln>
          </p:spPr>
        </p:pic>
        <p:pic>
          <p:nvPicPr>
            <p:cNvPr id="404" name="Google Shape;404;p16"/>
            <p:cNvPicPr preferRelativeResize="0"/>
            <p:nvPr/>
          </p:nvPicPr>
          <p:blipFill rotWithShape="1">
            <a:blip r:embed="rId5">
              <a:alphaModFix/>
            </a:blip>
            <a:srcRect/>
            <a:stretch/>
          </p:blipFill>
          <p:spPr>
            <a:xfrm>
              <a:off x="1828789" y="4935775"/>
              <a:ext cx="207169" cy="1221581"/>
            </a:xfrm>
            <a:prstGeom prst="rect">
              <a:avLst/>
            </a:prstGeom>
            <a:noFill/>
            <a:ln>
              <a:noFill/>
            </a:ln>
          </p:spPr>
        </p:pic>
        <p:pic>
          <p:nvPicPr>
            <p:cNvPr id="405" name="Google Shape;405;p16"/>
            <p:cNvPicPr preferRelativeResize="0"/>
            <p:nvPr/>
          </p:nvPicPr>
          <p:blipFill rotWithShape="1">
            <a:blip r:embed="rId5">
              <a:alphaModFix/>
            </a:blip>
            <a:srcRect/>
            <a:stretch/>
          </p:blipFill>
          <p:spPr>
            <a:xfrm>
              <a:off x="2144165" y="4935775"/>
              <a:ext cx="207169" cy="1221581"/>
            </a:xfrm>
            <a:prstGeom prst="rect">
              <a:avLst/>
            </a:prstGeom>
            <a:noFill/>
            <a:ln>
              <a:noFill/>
            </a:ln>
          </p:spPr>
        </p:pic>
        <p:pic>
          <p:nvPicPr>
            <p:cNvPr id="406" name="Google Shape;406;p16"/>
            <p:cNvPicPr preferRelativeResize="0"/>
            <p:nvPr/>
          </p:nvPicPr>
          <p:blipFill rotWithShape="1">
            <a:blip r:embed="rId5">
              <a:alphaModFix/>
            </a:blip>
            <a:srcRect/>
            <a:stretch/>
          </p:blipFill>
          <p:spPr>
            <a:xfrm>
              <a:off x="2459541" y="4935775"/>
              <a:ext cx="207169" cy="1221581"/>
            </a:xfrm>
            <a:prstGeom prst="rect">
              <a:avLst/>
            </a:prstGeom>
            <a:noFill/>
            <a:ln>
              <a:noFill/>
            </a:ln>
          </p:spPr>
        </p:pic>
        <p:pic>
          <p:nvPicPr>
            <p:cNvPr id="407" name="Google Shape;407;p16"/>
            <p:cNvPicPr preferRelativeResize="0"/>
            <p:nvPr/>
          </p:nvPicPr>
          <p:blipFill rotWithShape="1">
            <a:blip r:embed="rId5">
              <a:alphaModFix/>
            </a:blip>
            <a:srcRect/>
            <a:stretch/>
          </p:blipFill>
          <p:spPr>
            <a:xfrm>
              <a:off x="2771834" y="4935775"/>
              <a:ext cx="207169" cy="1221581"/>
            </a:xfrm>
            <a:prstGeom prst="rect">
              <a:avLst/>
            </a:prstGeom>
            <a:noFill/>
            <a:ln>
              <a:noFill/>
            </a:ln>
          </p:spPr>
        </p:pic>
        <p:pic>
          <p:nvPicPr>
            <p:cNvPr id="408" name="Google Shape;408;p16"/>
            <p:cNvPicPr preferRelativeResize="0"/>
            <p:nvPr/>
          </p:nvPicPr>
          <p:blipFill rotWithShape="1">
            <a:blip r:embed="rId5">
              <a:alphaModFix/>
            </a:blip>
            <a:srcRect/>
            <a:stretch/>
          </p:blipFill>
          <p:spPr>
            <a:xfrm>
              <a:off x="3087210" y="4935775"/>
              <a:ext cx="207169" cy="1221581"/>
            </a:xfrm>
            <a:prstGeom prst="rect">
              <a:avLst/>
            </a:prstGeom>
            <a:noFill/>
            <a:ln>
              <a:noFill/>
            </a:ln>
          </p:spPr>
        </p:pic>
        <p:pic>
          <p:nvPicPr>
            <p:cNvPr id="409" name="Google Shape;409;p16"/>
            <p:cNvPicPr preferRelativeResize="0"/>
            <p:nvPr/>
          </p:nvPicPr>
          <p:blipFill rotWithShape="1">
            <a:blip r:embed="rId5">
              <a:alphaModFix/>
            </a:blip>
            <a:srcRect/>
            <a:stretch/>
          </p:blipFill>
          <p:spPr>
            <a:xfrm>
              <a:off x="3402586" y="4935775"/>
              <a:ext cx="207169" cy="1221581"/>
            </a:xfrm>
            <a:prstGeom prst="rect">
              <a:avLst/>
            </a:prstGeom>
            <a:noFill/>
            <a:ln>
              <a:noFill/>
            </a:ln>
          </p:spPr>
        </p:pic>
        <p:pic>
          <p:nvPicPr>
            <p:cNvPr id="410" name="Google Shape;410;p16"/>
            <p:cNvPicPr preferRelativeResize="0"/>
            <p:nvPr/>
          </p:nvPicPr>
          <p:blipFill rotWithShape="1">
            <a:blip r:embed="rId4">
              <a:alphaModFix/>
            </a:blip>
            <a:srcRect/>
            <a:stretch/>
          </p:blipFill>
          <p:spPr>
            <a:xfrm>
              <a:off x="4031961" y="4926661"/>
              <a:ext cx="207169" cy="228600"/>
            </a:xfrm>
            <a:prstGeom prst="rect">
              <a:avLst/>
            </a:prstGeom>
            <a:noFill/>
            <a:ln>
              <a:noFill/>
            </a:ln>
          </p:spPr>
        </p:pic>
        <p:pic>
          <p:nvPicPr>
            <p:cNvPr id="411" name="Google Shape;411;p16"/>
            <p:cNvPicPr preferRelativeResize="0"/>
            <p:nvPr/>
          </p:nvPicPr>
          <p:blipFill rotWithShape="1">
            <a:blip r:embed="rId4">
              <a:alphaModFix/>
            </a:blip>
            <a:srcRect/>
            <a:stretch/>
          </p:blipFill>
          <p:spPr>
            <a:xfrm>
              <a:off x="4437271" y="4931780"/>
              <a:ext cx="207169" cy="228600"/>
            </a:xfrm>
            <a:prstGeom prst="rect">
              <a:avLst/>
            </a:prstGeom>
            <a:noFill/>
            <a:ln>
              <a:noFill/>
            </a:ln>
          </p:spPr>
        </p:pic>
        <p:pic>
          <p:nvPicPr>
            <p:cNvPr id="412" name="Google Shape;412;p16"/>
            <p:cNvPicPr preferRelativeResize="0"/>
            <p:nvPr/>
          </p:nvPicPr>
          <p:blipFill rotWithShape="1">
            <a:blip r:embed="rId4">
              <a:alphaModFix/>
            </a:blip>
            <a:srcRect/>
            <a:stretch/>
          </p:blipFill>
          <p:spPr>
            <a:xfrm>
              <a:off x="4842581" y="4926661"/>
              <a:ext cx="207169" cy="228600"/>
            </a:xfrm>
            <a:prstGeom prst="rect">
              <a:avLst/>
            </a:prstGeom>
            <a:noFill/>
            <a:ln>
              <a:noFill/>
            </a:ln>
          </p:spPr>
        </p:pic>
        <p:pic>
          <p:nvPicPr>
            <p:cNvPr id="413" name="Google Shape;413;p16"/>
            <p:cNvPicPr preferRelativeResize="0"/>
            <p:nvPr/>
          </p:nvPicPr>
          <p:blipFill rotWithShape="1">
            <a:blip r:embed="rId4">
              <a:alphaModFix/>
            </a:blip>
            <a:srcRect/>
            <a:stretch/>
          </p:blipFill>
          <p:spPr>
            <a:xfrm>
              <a:off x="4037149" y="5352049"/>
              <a:ext cx="207169" cy="228600"/>
            </a:xfrm>
            <a:prstGeom prst="rect">
              <a:avLst/>
            </a:prstGeom>
            <a:noFill/>
            <a:ln>
              <a:noFill/>
            </a:ln>
          </p:spPr>
        </p:pic>
        <p:pic>
          <p:nvPicPr>
            <p:cNvPr id="414" name="Google Shape;414;p16"/>
            <p:cNvPicPr preferRelativeResize="0"/>
            <p:nvPr/>
          </p:nvPicPr>
          <p:blipFill rotWithShape="1">
            <a:blip r:embed="rId4">
              <a:alphaModFix/>
            </a:blip>
            <a:srcRect/>
            <a:stretch/>
          </p:blipFill>
          <p:spPr>
            <a:xfrm>
              <a:off x="4442459" y="5357168"/>
              <a:ext cx="207169" cy="228600"/>
            </a:xfrm>
            <a:prstGeom prst="rect">
              <a:avLst/>
            </a:prstGeom>
            <a:noFill/>
            <a:ln>
              <a:noFill/>
            </a:ln>
          </p:spPr>
        </p:pic>
        <p:pic>
          <p:nvPicPr>
            <p:cNvPr id="415" name="Google Shape;415;p16"/>
            <p:cNvPicPr preferRelativeResize="0"/>
            <p:nvPr/>
          </p:nvPicPr>
          <p:blipFill rotWithShape="1">
            <a:blip r:embed="rId4">
              <a:alphaModFix/>
            </a:blip>
            <a:srcRect/>
            <a:stretch/>
          </p:blipFill>
          <p:spPr>
            <a:xfrm>
              <a:off x="4847769" y="5352049"/>
              <a:ext cx="207169" cy="228600"/>
            </a:xfrm>
            <a:prstGeom prst="rect">
              <a:avLst/>
            </a:prstGeom>
            <a:noFill/>
            <a:ln>
              <a:noFill/>
            </a:ln>
          </p:spPr>
        </p:pic>
        <p:pic>
          <p:nvPicPr>
            <p:cNvPr id="416" name="Google Shape;416;p16"/>
            <p:cNvPicPr preferRelativeResize="0"/>
            <p:nvPr/>
          </p:nvPicPr>
          <p:blipFill rotWithShape="1">
            <a:blip r:embed="rId4">
              <a:alphaModFix/>
            </a:blip>
            <a:srcRect/>
            <a:stretch/>
          </p:blipFill>
          <p:spPr>
            <a:xfrm>
              <a:off x="4037149" y="5772318"/>
              <a:ext cx="207169" cy="228600"/>
            </a:xfrm>
            <a:prstGeom prst="rect">
              <a:avLst/>
            </a:prstGeom>
            <a:noFill/>
            <a:ln>
              <a:noFill/>
            </a:ln>
          </p:spPr>
        </p:pic>
        <p:pic>
          <p:nvPicPr>
            <p:cNvPr id="417" name="Google Shape;417;p16"/>
            <p:cNvPicPr preferRelativeResize="0"/>
            <p:nvPr/>
          </p:nvPicPr>
          <p:blipFill rotWithShape="1">
            <a:blip r:embed="rId4">
              <a:alphaModFix/>
            </a:blip>
            <a:srcRect/>
            <a:stretch/>
          </p:blipFill>
          <p:spPr>
            <a:xfrm>
              <a:off x="4442459" y="5777437"/>
              <a:ext cx="207169" cy="228600"/>
            </a:xfrm>
            <a:prstGeom prst="rect">
              <a:avLst/>
            </a:prstGeom>
            <a:noFill/>
            <a:ln>
              <a:noFill/>
            </a:ln>
          </p:spPr>
        </p:pic>
      </p:grpSp>
      <p:sp>
        <p:nvSpPr>
          <p:cNvPr id="418" name="Google Shape;418;p16"/>
          <p:cNvSpPr txBox="1"/>
          <p:nvPr/>
        </p:nvSpPr>
        <p:spPr>
          <a:xfrm>
            <a:off x="415446" y="853044"/>
            <a:ext cx="11736887" cy="45512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50000"/>
              </a:lnSpc>
              <a:spcBef>
                <a:spcPts val="0"/>
              </a:spcBef>
              <a:spcAft>
                <a:spcPts val="0"/>
              </a:spcAft>
              <a:buClr>
                <a:srgbClr val="222222"/>
              </a:buClr>
              <a:buSzPts val="1800"/>
              <a:buFont typeface="Arial"/>
              <a:buNone/>
            </a:pPr>
            <a:r>
              <a:rPr lang="en-GB" sz="1800" b="1">
                <a:solidFill>
                  <a:srgbClr val="222222"/>
                </a:solidFill>
                <a:latin typeface="Century Gothic"/>
                <a:ea typeface="Century Gothic"/>
                <a:cs typeface="Century Gothic"/>
                <a:sym typeface="Century Gothic"/>
              </a:rPr>
              <a:t>True or false? </a:t>
            </a:r>
            <a:endParaRPr sz="1800" b="1">
              <a:solidFill>
                <a:srgbClr val="222222"/>
              </a:solidFill>
              <a:latin typeface="Century Gothic"/>
              <a:ea typeface="Century Gothic"/>
              <a:cs typeface="Century Gothic"/>
              <a:sym typeface="Century Gothic"/>
            </a:endParaRPr>
          </a:p>
        </p:txBody>
      </p:sp>
      <p:sp>
        <p:nvSpPr>
          <p:cNvPr id="419" name="Google Shape;419;p16"/>
          <p:cNvSpPr txBox="1"/>
          <p:nvPr/>
        </p:nvSpPr>
        <p:spPr>
          <a:xfrm>
            <a:off x="5881586" y="4791575"/>
            <a:ext cx="2777505" cy="45512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 68 	</a:t>
            </a:r>
            <a:r>
              <a:rPr lang="en-GB" sz="1800" b="1">
                <a:solidFill>
                  <a:srgbClr val="222222"/>
                </a:solidFill>
                <a:latin typeface="Century Gothic"/>
                <a:ea typeface="Century Gothic"/>
                <a:cs typeface="Century Gothic"/>
                <a:sym typeface="Century Gothic"/>
              </a:rPr>
              <a:t>True or false? </a:t>
            </a:r>
            <a:endParaRPr/>
          </a:p>
        </p:txBody>
      </p:sp>
      <p:sp>
        <p:nvSpPr>
          <p:cNvPr id="420" name="Google Shape;420;p16"/>
          <p:cNvSpPr txBox="1"/>
          <p:nvPr/>
        </p:nvSpPr>
        <p:spPr>
          <a:xfrm>
            <a:off x="8548255" y="2276000"/>
            <a:ext cx="3331695" cy="6984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False</a:t>
            </a:r>
            <a:endParaRPr sz="1800" b="0" i="0" u="none" strike="noStrike" cap="none">
              <a:solidFill>
                <a:srgbClr val="43A047"/>
              </a:solidFill>
              <a:latin typeface="Century Gothic"/>
              <a:ea typeface="Century Gothic"/>
              <a:cs typeface="Century Gothic"/>
              <a:sym typeface="Century Gothic"/>
            </a:endParaRPr>
          </a:p>
          <a:p>
            <a:pPr marL="0" marR="0" lvl="0" indent="0" algn="ctr"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 tens and 6 ones = 36</a:t>
            </a:r>
            <a:endParaRPr sz="1800" b="0" i="0" u="none" strike="noStrike" cap="none">
              <a:solidFill>
                <a:srgbClr val="43A047"/>
              </a:solidFill>
              <a:latin typeface="Century Gothic"/>
              <a:ea typeface="Century Gothic"/>
              <a:cs typeface="Century Gothic"/>
              <a:sym typeface="Century Gothic"/>
            </a:endParaRPr>
          </a:p>
        </p:txBody>
      </p:sp>
      <p:sp>
        <p:nvSpPr>
          <p:cNvPr id="421" name="Google Shape;421;p16"/>
          <p:cNvSpPr txBox="1"/>
          <p:nvPr/>
        </p:nvSpPr>
        <p:spPr>
          <a:xfrm>
            <a:off x="9227481" y="4957800"/>
            <a:ext cx="2319919" cy="48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True</a:t>
            </a:r>
            <a:endParaRPr sz="1800" b="0"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1000"/>
                                        <p:tgtEl>
                                          <p:spTgt spid="421"/>
                                        </p:tgtEl>
                                      </p:cBhvr>
                                    </p:animEffect>
                                  </p:childTnLst>
                                </p:cTn>
                              </p:par>
                            </p:childTnLst>
                          </p:cTn>
                        </p:par>
                      </p:childTnLst>
                    </p:cTn>
                  </p:par>
                </p:childTnLst>
              </p:cTn>
              <p:nextCondLst>
                <p:cond evt="onClick" delay="0">
                  <p:tgtEl>
                    <p:spTgt spid="39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7"/>
          <p:cNvSpPr txBox="1">
            <a:spLocks noGrp="1"/>
          </p:cNvSpPr>
          <p:nvPr>
            <p:ph type="body" idx="2"/>
          </p:nvPr>
        </p:nvSpPr>
        <p:spPr>
          <a:xfrm>
            <a:off x="263046" y="700645"/>
            <a:ext cx="11736887" cy="71099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these part-whole models.</a:t>
            </a:r>
            <a:endParaRPr dirty="0"/>
          </a:p>
        </p:txBody>
      </p:sp>
      <p:sp>
        <p:nvSpPr>
          <p:cNvPr id="428" name="Google Shape;428;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429" name="Google Shape;429;p17"/>
          <p:cNvSpPr txBox="1"/>
          <p:nvPr/>
        </p:nvSpPr>
        <p:spPr>
          <a:xfrm>
            <a:off x="2579864" y="2268828"/>
            <a:ext cx="500660" cy="5761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4</a:t>
            </a:r>
            <a:endParaRPr sz="1800">
              <a:solidFill>
                <a:srgbClr val="43A047"/>
              </a:solidFill>
              <a:latin typeface="Century Gothic"/>
              <a:ea typeface="Century Gothic"/>
              <a:cs typeface="Century Gothic"/>
              <a:sym typeface="Century Gothic"/>
            </a:endParaRPr>
          </a:p>
        </p:txBody>
      </p:sp>
      <p:grpSp>
        <p:nvGrpSpPr>
          <p:cNvPr id="430" name="Google Shape;430;p17"/>
          <p:cNvGrpSpPr/>
          <p:nvPr/>
        </p:nvGrpSpPr>
        <p:grpSpPr>
          <a:xfrm>
            <a:off x="928255" y="2085002"/>
            <a:ext cx="3934690" cy="2722525"/>
            <a:chOff x="928255" y="2085002"/>
            <a:chExt cx="3934690" cy="2722525"/>
          </a:xfrm>
        </p:grpSpPr>
        <p:grpSp>
          <p:nvGrpSpPr>
            <p:cNvPr id="431" name="Google Shape;431;p17"/>
            <p:cNvGrpSpPr/>
            <p:nvPr/>
          </p:nvGrpSpPr>
          <p:grpSpPr>
            <a:xfrm>
              <a:off x="928255" y="2085002"/>
              <a:ext cx="3934690" cy="2722525"/>
              <a:chOff x="152400" y="630275"/>
              <a:chExt cx="2943225" cy="1762125"/>
            </a:xfrm>
          </p:grpSpPr>
          <p:pic>
            <p:nvPicPr>
              <p:cNvPr id="432" name="Google Shape;432;p17"/>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433" name="Google Shape;433;p17"/>
              <p:cNvSpPr txBox="1"/>
              <p:nvPr/>
            </p:nvSpPr>
            <p:spPr>
              <a:xfrm>
                <a:off x="1120022" y="778924"/>
                <a:ext cx="1008000" cy="398400"/>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Clr>
                    <a:schemeClr val="dk1"/>
                  </a:buClr>
                  <a:buSzPts val="2800"/>
                  <a:buFont typeface="Century Gothic"/>
                  <a:buNone/>
                </a:pPr>
                <a:r>
                  <a:rPr lang="en-GB" sz="2800">
                    <a:solidFill>
                      <a:schemeClr val="dk1"/>
                    </a:solidFill>
                    <a:latin typeface="Century Gothic"/>
                    <a:ea typeface="Century Gothic"/>
                    <a:cs typeface="Century Gothic"/>
                    <a:sym typeface="Century Gothic"/>
                  </a:rPr>
                  <a:t>___5</a:t>
                </a:r>
                <a:endParaRPr sz="2800">
                  <a:solidFill>
                    <a:schemeClr val="dk1"/>
                  </a:solidFill>
                  <a:latin typeface="Century Gothic"/>
                  <a:ea typeface="Century Gothic"/>
                  <a:cs typeface="Century Gothic"/>
                  <a:sym typeface="Century Gothic"/>
                </a:endParaRPr>
              </a:p>
            </p:txBody>
          </p:sp>
        </p:grpSp>
        <p:pic>
          <p:nvPicPr>
            <p:cNvPr id="434" name="Google Shape;434;p17"/>
            <p:cNvPicPr preferRelativeResize="0"/>
            <p:nvPr/>
          </p:nvPicPr>
          <p:blipFill rotWithShape="1">
            <a:blip r:embed="rId4">
              <a:alphaModFix/>
            </a:blip>
            <a:srcRect/>
            <a:stretch/>
          </p:blipFill>
          <p:spPr>
            <a:xfrm>
              <a:off x="1226948" y="3895283"/>
              <a:ext cx="477161" cy="448242"/>
            </a:xfrm>
            <a:prstGeom prst="rect">
              <a:avLst/>
            </a:prstGeom>
            <a:noFill/>
            <a:ln>
              <a:noFill/>
            </a:ln>
          </p:spPr>
        </p:pic>
        <p:pic>
          <p:nvPicPr>
            <p:cNvPr id="435" name="Google Shape;435;p17"/>
            <p:cNvPicPr preferRelativeResize="0"/>
            <p:nvPr/>
          </p:nvPicPr>
          <p:blipFill rotWithShape="1">
            <a:blip r:embed="rId4">
              <a:alphaModFix/>
            </a:blip>
            <a:srcRect/>
            <a:stretch/>
          </p:blipFill>
          <p:spPr>
            <a:xfrm>
              <a:off x="1704109" y="3824681"/>
              <a:ext cx="477161" cy="448242"/>
            </a:xfrm>
            <a:prstGeom prst="rect">
              <a:avLst/>
            </a:prstGeom>
            <a:noFill/>
            <a:ln>
              <a:noFill/>
            </a:ln>
          </p:spPr>
        </p:pic>
        <p:pic>
          <p:nvPicPr>
            <p:cNvPr id="436" name="Google Shape;436;p17"/>
            <p:cNvPicPr preferRelativeResize="0"/>
            <p:nvPr/>
          </p:nvPicPr>
          <p:blipFill rotWithShape="1">
            <a:blip r:embed="rId4">
              <a:alphaModFix/>
            </a:blip>
            <a:srcRect/>
            <a:stretch/>
          </p:blipFill>
          <p:spPr>
            <a:xfrm>
              <a:off x="2002802" y="4154543"/>
              <a:ext cx="477161" cy="448242"/>
            </a:xfrm>
            <a:prstGeom prst="rect">
              <a:avLst/>
            </a:prstGeom>
            <a:noFill/>
            <a:ln>
              <a:noFill/>
            </a:ln>
          </p:spPr>
        </p:pic>
        <p:pic>
          <p:nvPicPr>
            <p:cNvPr id="437" name="Google Shape;437;p17"/>
            <p:cNvPicPr preferRelativeResize="0"/>
            <p:nvPr/>
          </p:nvPicPr>
          <p:blipFill rotWithShape="1">
            <a:blip r:embed="rId4">
              <a:alphaModFix/>
            </a:blip>
            <a:srcRect/>
            <a:stretch/>
          </p:blipFill>
          <p:spPr>
            <a:xfrm>
              <a:off x="1449466" y="4300095"/>
              <a:ext cx="477161" cy="448242"/>
            </a:xfrm>
            <a:prstGeom prst="rect">
              <a:avLst/>
            </a:prstGeom>
            <a:noFill/>
            <a:ln>
              <a:noFill/>
            </a:ln>
          </p:spPr>
        </p:pic>
      </p:grpSp>
      <p:grpSp>
        <p:nvGrpSpPr>
          <p:cNvPr id="438" name="Google Shape;438;p17"/>
          <p:cNvGrpSpPr/>
          <p:nvPr/>
        </p:nvGrpSpPr>
        <p:grpSpPr>
          <a:xfrm>
            <a:off x="7489203" y="3932373"/>
            <a:ext cx="954322" cy="550947"/>
            <a:chOff x="7489203" y="3932373"/>
            <a:chExt cx="954322" cy="550947"/>
          </a:xfrm>
        </p:grpSpPr>
        <p:pic>
          <p:nvPicPr>
            <p:cNvPr id="439" name="Google Shape;439;p17"/>
            <p:cNvPicPr preferRelativeResize="0"/>
            <p:nvPr/>
          </p:nvPicPr>
          <p:blipFill rotWithShape="1">
            <a:blip r:embed="rId4">
              <a:alphaModFix/>
            </a:blip>
            <a:srcRect/>
            <a:stretch/>
          </p:blipFill>
          <p:spPr>
            <a:xfrm>
              <a:off x="7489203" y="3932373"/>
              <a:ext cx="477161" cy="448242"/>
            </a:xfrm>
            <a:prstGeom prst="rect">
              <a:avLst/>
            </a:prstGeom>
            <a:noFill/>
            <a:ln>
              <a:noFill/>
            </a:ln>
          </p:spPr>
        </p:pic>
        <p:pic>
          <p:nvPicPr>
            <p:cNvPr id="440" name="Google Shape;440;p17"/>
            <p:cNvPicPr preferRelativeResize="0"/>
            <p:nvPr/>
          </p:nvPicPr>
          <p:blipFill rotWithShape="1">
            <a:blip r:embed="rId4">
              <a:alphaModFix/>
            </a:blip>
            <a:srcRect/>
            <a:stretch/>
          </p:blipFill>
          <p:spPr>
            <a:xfrm>
              <a:off x="7966364" y="4035078"/>
              <a:ext cx="477161" cy="448242"/>
            </a:xfrm>
            <a:prstGeom prst="rect">
              <a:avLst/>
            </a:prstGeom>
            <a:noFill/>
            <a:ln>
              <a:noFill/>
            </a:ln>
          </p:spPr>
        </p:pic>
      </p:grpSp>
      <p:grpSp>
        <p:nvGrpSpPr>
          <p:cNvPr id="442" name="Google Shape;442;p17"/>
          <p:cNvGrpSpPr/>
          <p:nvPr/>
        </p:nvGrpSpPr>
        <p:grpSpPr>
          <a:xfrm>
            <a:off x="7170738" y="2085002"/>
            <a:ext cx="3934690" cy="2722525"/>
            <a:chOff x="7170738" y="2085002"/>
            <a:chExt cx="3934690" cy="2722525"/>
          </a:xfrm>
        </p:grpSpPr>
        <p:grpSp>
          <p:nvGrpSpPr>
            <p:cNvPr id="443" name="Google Shape;443;p17"/>
            <p:cNvGrpSpPr/>
            <p:nvPr/>
          </p:nvGrpSpPr>
          <p:grpSpPr>
            <a:xfrm>
              <a:off x="7170738" y="2085002"/>
              <a:ext cx="3934690" cy="2722525"/>
              <a:chOff x="152400" y="630275"/>
              <a:chExt cx="2943225" cy="1762125"/>
            </a:xfrm>
          </p:grpSpPr>
          <p:pic>
            <p:nvPicPr>
              <p:cNvPr id="444" name="Google Shape;444;p17"/>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445" name="Google Shape;445;p17"/>
              <p:cNvSpPr txBox="1"/>
              <p:nvPr/>
            </p:nvSpPr>
            <p:spPr>
              <a:xfrm>
                <a:off x="1104432" y="723768"/>
                <a:ext cx="1191900" cy="398400"/>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Clr>
                    <a:schemeClr val="dk1"/>
                  </a:buClr>
                  <a:buSzPts val="2800"/>
                  <a:buFont typeface="Century Gothic"/>
                  <a:buNone/>
                </a:pPr>
                <a:r>
                  <a:rPr lang="en-GB" sz="2800" dirty="0">
                    <a:solidFill>
                      <a:schemeClr val="dk1"/>
                    </a:solidFill>
                    <a:latin typeface="Century Gothic"/>
                    <a:ea typeface="Century Gothic"/>
                    <a:cs typeface="Century Gothic"/>
                    <a:sym typeface="Century Gothic"/>
                  </a:rPr>
                  <a:t>2___</a:t>
                </a:r>
                <a:endParaRPr sz="2800" dirty="0">
                  <a:solidFill>
                    <a:schemeClr val="dk1"/>
                  </a:solidFill>
                  <a:latin typeface="Century Gothic"/>
                  <a:ea typeface="Century Gothic"/>
                  <a:cs typeface="Century Gothic"/>
                  <a:sym typeface="Century Gothic"/>
                </a:endParaRPr>
              </a:p>
            </p:txBody>
          </p:sp>
        </p:grpSp>
        <p:pic>
          <p:nvPicPr>
            <p:cNvPr id="446" name="Google Shape;446;p17"/>
            <p:cNvPicPr preferRelativeResize="0"/>
            <p:nvPr/>
          </p:nvPicPr>
          <p:blipFill rotWithShape="1">
            <a:blip r:embed="rId5">
              <a:alphaModFix/>
            </a:blip>
            <a:srcRect/>
            <a:stretch/>
          </p:blipFill>
          <p:spPr>
            <a:xfrm>
              <a:off x="9474398" y="3964678"/>
              <a:ext cx="448242" cy="448242"/>
            </a:xfrm>
            <a:prstGeom prst="rect">
              <a:avLst/>
            </a:prstGeom>
            <a:noFill/>
            <a:ln>
              <a:noFill/>
            </a:ln>
          </p:spPr>
        </p:pic>
        <p:pic>
          <p:nvPicPr>
            <p:cNvPr id="447" name="Google Shape;447;p17"/>
            <p:cNvPicPr preferRelativeResize="0"/>
            <p:nvPr/>
          </p:nvPicPr>
          <p:blipFill rotWithShape="1">
            <a:blip r:embed="rId5">
              <a:alphaModFix/>
            </a:blip>
            <a:srcRect/>
            <a:stretch/>
          </p:blipFill>
          <p:spPr>
            <a:xfrm>
              <a:off x="9906001" y="3757968"/>
              <a:ext cx="448242" cy="448242"/>
            </a:xfrm>
            <a:prstGeom prst="rect">
              <a:avLst/>
            </a:prstGeom>
            <a:noFill/>
            <a:ln>
              <a:noFill/>
            </a:ln>
          </p:spPr>
        </p:pic>
        <p:pic>
          <p:nvPicPr>
            <p:cNvPr id="448" name="Google Shape;448;p17"/>
            <p:cNvPicPr preferRelativeResize="0"/>
            <p:nvPr/>
          </p:nvPicPr>
          <p:blipFill rotWithShape="1">
            <a:blip r:embed="rId5">
              <a:alphaModFix/>
            </a:blip>
            <a:srcRect/>
            <a:stretch/>
          </p:blipFill>
          <p:spPr>
            <a:xfrm>
              <a:off x="10379840" y="3824681"/>
              <a:ext cx="448242" cy="448242"/>
            </a:xfrm>
            <a:prstGeom prst="rect">
              <a:avLst/>
            </a:prstGeom>
            <a:noFill/>
            <a:ln>
              <a:noFill/>
            </a:ln>
          </p:spPr>
        </p:pic>
        <p:pic>
          <p:nvPicPr>
            <p:cNvPr id="449" name="Google Shape;449;p17"/>
            <p:cNvPicPr preferRelativeResize="0"/>
            <p:nvPr/>
          </p:nvPicPr>
          <p:blipFill rotWithShape="1">
            <a:blip r:embed="rId5">
              <a:alphaModFix/>
            </a:blip>
            <a:srcRect/>
            <a:stretch/>
          </p:blipFill>
          <p:spPr>
            <a:xfrm>
              <a:off x="9832022" y="4300095"/>
              <a:ext cx="448242" cy="448242"/>
            </a:xfrm>
            <a:prstGeom prst="rect">
              <a:avLst/>
            </a:prstGeom>
            <a:noFill/>
            <a:ln>
              <a:noFill/>
            </a:ln>
          </p:spPr>
        </p:pic>
        <p:pic>
          <p:nvPicPr>
            <p:cNvPr id="450" name="Google Shape;450;p17"/>
            <p:cNvPicPr preferRelativeResize="0"/>
            <p:nvPr/>
          </p:nvPicPr>
          <p:blipFill rotWithShape="1">
            <a:blip r:embed="rId5">
              <a:alphaModFix/>
            </a:blip>
            <a:srcRect/>
            <a:stretch/>
          </p:blipFill>
          <p:spPr>
            <a:xfrm>
              <a:off x="10307127" y="4282747"/>
              <a:ext cx="448242" cy="448242"/>
            </a:xfrm>
            <a:prstGeom prst="rect">
              <a:avLst/>
            </a:prstGeom>
            <a:noFill/>
            <a:ln>
              <a:noFill/>
            </a:ln>
          </p:spPr>
        </p:pic>
      </p:grpSp>
      <p:sp>
        <p:nvSpPr>
          <p:cNvPr id="441" name="Google Shape;441;p17"/>
          <p:cNvSpPr txBox="1"/>
          <p:nvPr/>
        </p:nvSpPr>
        <p:spPr>
          <a:xfrm>
            <a:off x="9111476" y="2177931"/>
            <a:ext cx="500660" cy="5761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400" dirty="0">
                <a:solidFill>
                  <a:srgbClr val="43A047"/>
                </a:solidFill>
                <a:latin typeface="Century Gothic"/>
                <a:ea typeface="Century Gothic"/>
                <a:cs typeface="Century Gothic"/>
                <a:sym typeface="Century Gothic"/>
              </a:rPr>
              <a:t>5</a:t>
            </a:r>
            <a:endParaRPr sz="1800" dirty="0">
              <a:solidFill>
                <a:srgbClr val="43A047"/>
              </a:solidFill>
              <a:latin typeface="Century Gothic"/>
              <a:ea typeface="Century Gothic"/>
              <a:cs typeface="Century Gothic"/>
              <a:sym typeface="Century Gothic"/>
            </a:endParaRPr>
          </a:p>
        </p:txBody>
      </p:sp>
      <p:grpSp>
        <p:nvGrpSpPr>
          <p:cNvPr id="451" name="Google Shape;451;p17"/>
          <p:cNvGrpSpPr/>
          <p:nvPr/>
        </p:nvGrpSpPr>
        <p:grpSpPr>
          <a:xfrm>
            <a:off x="3267926" y="3757968"/>
            <a:ext cx="1353684" cy="990369"/>
            <a:chOff x="3267926" y="3757968"/>
            <a:chExt cx="1353684" cy="990369"/>
          </a:xfrm>
        </p:grpSpPr>
        <p:pic>
          <p:nvPicPr>
            <p:cNvPr id="452" name="Google Shape;452;p17"/>
            <p:cNvPicPr preferRelativeResize="0"/>
            <p:nvPr/>
          </p:nvPicPr>
          <p:blipFill rotWithShape="1">
            <a:blip r:embed="rId5">
              <a:alphaModFix/>
            </a:blip>
            <a:srcRect/>
            <a:stretch/>
          </p:blipFill>
          <p:spPr>
            <a:xfrm>
              <a:off x="3267926" y="3964678"/>
              <a:ext cx="448242" cy="448242"/>
            </a:xfrm>
            <a:prstGeom prst="rect">
              <a:avLst/>
            </a:prstGeom>
            <a:noFill/>
            <a:ln>
              <a:noFill/>
            </a:ln>
          </p:spPr>
        </p:pic>
        <p:pic>
          <p:nvPicPr>
            <p:cNvPr id="453" name="Google Shape;453;p17"/>
            <p:cNvPicPr preferRelativeResize="0"/>
            <p:nvPr/>
          </p:nvPicPr>
          <p:blipFill rotWithShape="1">
            <a:blip r:embed="rId5">
              <a:alphaModFix/>
            </a:blip>
            <a:srcRect/>
            <a:stretch/>
          </p:blipFill>
          <p:spPr>
            <a:xfrm>
              <a:off x="3699529" y="3757968"/>
              <a:ext cx="448242" cy="448242"/>
            </a:xfrm>
            <a:prstGeom prst="rect">
              <a:avLst/>
            </a:prstGeom>
            <a:noFill/>
            <a:ln>
              <a:noFill/>
            </a:ln>
          </p:spPr>
        </p:pic>
        <p:pic>
          <p:nvPicPr>
            <p:cNvPr id="454" name="Google Shape;454;p17"/>
            <p:cNvPicPr preferRelativeResize="0"/>
            <p:nvPr/>
          </p:nvPicPr>
          <p:blipFill rotWithShape="1">
            <a:blip r:embed="rId5">
              <a:alphaModFix/>
            </a:blip>
            <a:srcRect/>
            <a:stretch/>
          </p:blipFill>
          <p:spPr>
            <a:xfrm>
              <a:off x="4173368" y="3824681"/>
              <a:ext cx="448242" cy="448242"/>
            </a:xfrm>
            <a:prstGeom prst="rect">
              <a:avLst/>
            </a:prstGeom>
            <a:noFill/>
            <a:ln>
              <a:noFill/>
            </a:ln>
          </p:spPr>
        </p:pic>
        <p:pic>
          <p:nvPicPr>
            <p:cNvPr id="455" name="Google Shape;455;p17"/>
            <p:cNvPicPr preferRelativeResize="0"/>
            <p:nvPr/>
          </p:nvPicPr>
          <p:blipFill rotWithShape="1">
            <a:blip r:embed="rId5">
              <a:alphaModFix/>
            </a:blip>
            <a:srcRect/>
            <a:stretch/>
          </p:blipFill>
          <p:spPr>
            <a:xfrm>
              <a:off x="3625550" y="4300095"/>
              <a:ext cx="448242" cy="448242"/>
            </a:xfrm>
            <a:prstGeom prst="rect">
              <a:avLst/>
            </a:prstGeom>
            <a:noFill/>
            <a:ln>
              <a:noFill/>
            </a:ln>
          </p:spPr>
        </p:pic>
        <p:pic>
          <p:nvPicPr>
            <p:cNvPr id="456" name="Google Shape;456;p17"/>
            <p:cNvPicPr preferRelativeResize="0"/>
            <p:nvPr/>
          </p:nvPicPr>
          <p:blipFill rotWithShape="1">
            <a:blip r:embed="rId5">
              <a:alphaModFix/>
            </a:blip>
            <a:srcRect/>
            <a:stretch/>
          </p:blipFill>
          <p:spPr>
            <a:xfrm>
              <a:off x="4100655" y="4282747"/>
              <a:ext cx="448242" cy="448242"/>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500"/>
                                        <p:tgtEl>
                                          <p:spTgt spid="429"/>
                                        </p:tgtEl>
                                      </p:cBhvr>
                                    </p:animEffect>
                                  </p:childTnLst>
                                </p:cTn>
                              </p:par>
                              <p:par>
                                <p:cTn id="8" presetID="10" presetClass="entr" presetSubtype="0" fill="hold"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fade">
                                      <p:cBhvr>
                                        <p:cTn id="10" dur="500"/>
                                        <p:tgtEl>
                                          <p:spTgt spid="451"/>
                                        </p:tgtEl>
                                      </p:cBhvr>
                                    </p:animEffect>
                                  </p:childTnLst>
                                </p:cTn>
                              </p:par>
                              <p:par>
                                <p:cTn id="11" presetID="10" presetClass="entr" presetSubtype="0" fill="hold" nodeType="withEffect">
                                  <p:stCondLst>
                                    <p:cond delay="0"/>
                                  </p:stCondLst>
                                  <p:childTnLst>
                                    <p:set>
                                      <p:cBhvr>
                                        <p:cTn id="12" dur="1" fill="hold">
                                          <p:stCondLst>
                                            <p:cond delay="0"/>
                                          </p:stCondLst>
                                        </p:cTn>
                                        <p:tgtEl>
                                          <p:spTgt spid="438"/>
                                        </p:tgtEl>
                                        <p:attrNameLst>
                                          <p:attrName>style.visibility</p:attrName>
                                        </p:attrNameLst>
                                      </p:cBhvr>
                                      <p:to>
                                        <p:strVal val="visible"/>
                                      </p:to>
                                    </p:set>
                                    <p:animEffect transition="in" filter="fade">
                                      <p:cBhvr>
                                        <p:cTn id="13" dur="500"/>
                                        <p:tgtEl>
                                          <p:spTgt spid="438"/>
                                        </p:tgtEl>
                                      </p:cBhvr>
                                    </p:animEffect>
                                  </p:childTnLst>
                                </p:cTn>
                              </p:par>
                              <p:par>
                                <p:cTn id="14" presetID="10" presetClass="entr" presetSubtype="0" fill="hold" nodeType="withEffect">
                                  <p:stCondLst>
                                    <p:cond delay="0"/>
                                  </p:stCondLst>
                                  <p:childTnLst>
                                    <p:set>
                                      <p:cBhvr>
                                        <p:cTn id="15" dur="1" fill="hold">
                                          <p:stCondLst>
                                            <p:cond delay="0"/>
                                          </p:stCondLst>
                                        </p:cTn>
                                        <p:tgtEl>
                                          <p:spTgt spid="441"/>
                                        </p:tgtEl>
                                        <p:attrNameLst>
                                          <p:attrName>style.visibility</p:attrName>
                                        </p:attrNameLst>
                                      </p:cBhvr>
                                      <p:to>
                                        <p:strVal val="visible"/>
                                      </p:to>
                                    </p:set>
                                    <p:animEffect transition="in" filter="fade">
                                      <p:cBhvr>
                                        <p:cTn id="16" dur="500"/>
                                        <p:tgtEl>
                                          <p:spTgt spid="441"/>
                                        </p:tgtEl>
                                      </p:cBhvr>
                                    </p:animEffect>
                                  </p:childTnLst>
                                </p:cTn>
                              </p:par>
                            </p:childTnLst>
                          </p:cTn>
                        </p:par>
                      </p:childTnLst>
                    </p:cTn>
                  </p:par>
                </p:childTnLst>
              </p:cTn>
              <p:nextCondLst>
                <p:cond evt="onClick" delay="0">
                  <p:tgtEl>
                    <p:spTgt spid="4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8"/>
          <p:cNvSpPr txBox="1">
            <a:spLocks noGrp="1"/>
          </p:cNvSpPr>
          <p:nvPr>
            <p:ph type="body" idx="2"/>
          </p:nvPr>
        </p:nvSpPr>
        <p:spPr>
          <a:xfrm>
            <a:off x="263046" y="700645"/>
            <a:ext cx="11736887" cy="48827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rgbClr val="222222"/>
              </a:buClr>
              <a:buSzPct val="100000"/>
              <a:buNone/>
            </a:pPr>
            <a:r>
              <a:rPr lang="en-GB" b="1"/>
              <a:t>Complete the sentences. </a:t>
            </a:r>
            <a:endParaRPr/>
          </a:p>
          <a:p>
            <a:pPr marL="0" lvl="0" indent="0" algn="l" rtl="0">
              <a:lnSpc>
                <a:spcPct val="150000"/>
              </a:lnSpc>
              <a:spcBef>
                <a:spcPts val="1000"/>
              </a:spcBef>
              <a:spcAft>
                <a:spcPts val="0"/>
              </a:spcAft>
              <a:buClr>
                <a:srgbClr val="222222"/>
              </a:buClr>
              <a:buSzPct val="100000"/>
              <a:buNone/>
            </a:pPr>
            <a:endParaRPr/>
          </a:p>
          <a:p>
            <a:pPr marL="0" lvl="0" indent="0" algn="l" rtl="0">
              <a:lnSpc>
                <a:spcPct val="150000"/>
              </a:lnSpc>
              <a:spcBef>
                <a:spcPts val="1000"/>
              </a:spcBef>
              <a:spcAft>
                <a:spcPts val="0"/>
              </a:spcAft>
              <a:buClr>
                <a:srgbClr val="222222"/>
              </a:buClr>
              <a:buSzPct val="100000"/>
              <a:buNone/>
            </a:pPr>
            <a:r>
              <a:rPr lang="en-GB" sz="2400" b="1"/>
              <a:t>24</a:t>
            </a:r>
            <a:r>
              <a:rPr lang="en-GB"/>
              <a:t> has _____ tens and _____ ones. </a:t>
            </a:r>
            <a:endParaRPr/>
          </a:p>
          <a:p>
            <a:pPr marL="0" lvl="0" indent="0" algn="l" rtl="0">
              <a:lnSpc>
                <a:spcPct val="150000"/>
              </a:lnSpc>
              <a:spcBef>
                <a:spcPts val="1000"/>
              </a:spcBef>
              <a:spcAft>
                <a:spcPts val="0"/>
              </a:spcAft>
              <a:buClr>
                <a:srgbClr val="222222"/>
              </a:buClr>
              <a:buSzPct val="100000"/>
              <a:buNone/>
            </a:pPr>
            <a:endParaRPr/>
          </a:p>
          <a:p>
            <a:pPr marL="0" lvl="0" indent="0" algn="l" rtl="0">
              <a:lnSpc>
                <a:spcPct val="150000"/>
              </a:lnSpc>
              <a:spcBef>
                <a:spcPts val="1000"/>
              </a:spcBef>
              <a:spcAft>
                <a:spcPts val="0"/>
              </a:spcAft>
              <a:buClr>
                <a:srgbClr val="222222"/>
              </a:buClr>
              <a:buSzPct val="100000"/>
              <a:buNone/>
            </a:pPr>
            <a:r>
              <a:rPr lang="en-GB"/>
              <a:t>_____ has </a:t>
            </a:r>
            <a:r>
              <a:rPr lang="en-GB" sz="2400" b="1"/>
              <a:t>5</a:t>
            </a:r>
            <a:r>
              <a:rPr lang="en-GB"/>
              <a:t> tens and </a:t>
            </a:r>
            <a:r>
              <a:rPr lang="en-GB" sz="2400" b="1"/>
              <a:t>8</a:t>
            </a:r>
            <a:r>
              <a:rPr lang="en-GB"/>
              <a:t> ones. </a:t>
            </a:r>
            <a:endParaRPr/>
          </a:p>
          <a:p>
            <a:pPr marL="0" lvl="0" indent="0" algn="l" rtl="0">
              <a:lnSpc>
                <a:spcPct val="150000"/>
              </a:lnSpc>
              <a:spcBef>
                <a:spcPts val="1000"/>
              </a:spcBef>
              <a:spcAft>
                <a:spcPts val="0"/>
              </a:spcAft>
              <a:buClr>
                <a:srgbClr val="222222"/>
              </a:buClr>
              <a:buSzPct val="100000"/>
              <a:buNone/>
            </a:pPr>
            <a:endParaRPr/>
          </a:p>
          <a:p>
            <a:pPr marL="0" lvl="0" indent="0" algn="l" rtl="0">
              <a:lnSpc>
                <a:spcPct val="150000"/>
              </a:lnSpc>
              <a:spcBef>
                <a:spcPts val="1000"/>
              </a:spcBef>
              <a:spcAft>
                <a:spcPts val="0"/>
              </a:spcAft>
              <a:buClr>
                <a:srgbClr val="222222"/>
              </a:buClr>
              <a:buSzPct val="100000"/>
              <a:buNone/>
            </a:pPr>
            <a:r>
              <a:rPr lang="en-GB" sz="2400" b="1"/>
              <a:t>41</a:t>
            </a:r>
            <a:r>
              <a:rPr lang="en-GB"/>
              <a:t>has _____ tens and _____ ones. </a:t>
            </a:r>
            <a:endParaRPr/>
          </a:p>
          <a:p>
            <a:pPr marL="0" lvl="0" indent="0" algn="l" rtl="0">
              <a:lnSpc>
                <a:spcPct val="150000"/>
              </a:lnSpc>
              <a:spcBef>
                <a:spcPts val="1000"/>
              </a:spcBef>
              <a:spcAft>
                <a:spcPts val="0"/>
              </a:spcAft>
              <a:buClr>
                <a:srgbClr val="222222"/>
              </a:buClr>
              <a:buSzPct val="100000"/>
              <a:buNone/>
            </a:pPr>
            <a:endParaRPr/>
          </a:p>
          <a:p>
            <a:pPr marL="0" lvl="0" indent="0" algn="l" rtl="0">
              <a:lnSpc>
                <a:spcPct val="150000"/>
              </a:lnSpc>
              <a:spcBef>
                <a:spcPts val="1000"/>
              </a:spcBef>
              <a:spcAft>
                <a:spcPts val="0"/>
              </a:spcAft>
              <a:buClr>
                <a:srgbClr val="222222"/>
              </a:buClr>
              <a:buSzPct val="100000"/>
              <a:buNone/>
            </a:pPr>
            <a:r>
              <a:rPr lang="en-GB"/>
              <a:t>_____ has </a:t>
            </a:r>
            <a:r>
              <a:rPr lang="en-GB" sz="2200" b="1"/>
              <a:t>8</a:t>
            </a:r>
            <a:r>
              <a:rPr lang="en-GB"/>
              <a:t> tens and </a:t>
            </a:r>
            <a:r>
              <a:rPr lang="en-GB" sz="2200" b="1"/>
              <a:t>9</a:t>
            </a:r>
            <a:r>
              <a:rPr lang="en-GB"/>
              <a:t> ones. </a:t>
            </a:r>
            <a:endParaRPr/>
          </a:p>
        </p:txBody>
      </p:sp>
      <p:sp>
        <p:nvSpPr>
          <p:cNvPr id="463" name="Google Shape;463;p1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464" name="Google Shape;464;p18"/>
          <p:cNvSpPr txBox="1"/>
          <p:nvPr/>
        </p:nvSpPr>
        <p:spPr>
          <a:xfrm>
            <a:off x="1129904" y="1514394"/>
            <a:ext cx="518788"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2</a:t>
            </a:r>
            <a:endParaRPr/>
          </a:p>
        </p:txBody>
      </p:sp>
      <p:sp>
        <p:nvSpPr>
          <p:cNvPr id="465" name="Google Shape;465;p18"/>
          <p:cNvSpPr txBox="1"/>
          <p:nvPr/>
        </p:nvSpPr>
        <p:spPr>
          <a:xfrm>
            <a:off x="2764740" y="1514394"/>
            <a:ext cx="518788"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4</a:t>
            </a:r>
            <a:endParaRPr/>
          </a:p>
        </p:txBody>
      </p:sp>
      <p:sp>
        <p:nvSpPr>
          <p:cNvPr id="466" name="Google Shape;466;p18"/>
          <p:cNvSpPr txBox="1"/>
          <p:nvPr/>
        </p:nvSpPr>
        <p:spPr>
          <a:xfrm>
            <a:off x="304611" y="2579749"/>
            <a:ext cx="623646"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58</a:t>
            </a:r>
            <a:endParaRPr/>
          </a:p>
        </p:txBody>
      </p:sp>
      <p:sp>
        <p:nvSpPr>
          <p:cNvPr id="467" name="Google Shape;467;p18"/>
          <p:cNvSpPr txBox="1"/>
          <p:nvPr/>
        </p:nvSpPr>
        <p:spPr>
          <a:xfrm>
            <a:off x="304611" y="4746913"/>
            <a:ext cx="623646"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89</a:t>
            </a:r>
            <a:endParaRPr/>
          </a:p>
        </p:txBody>
      </p:sp>
      <p:sp>
        <p:nvSpPr>
          <p:cNvPr id="468" name="Google Shape;468;p18"/>
          <p:cNvSpPr txBox="1"/>
          <p:nvPr/>
        </p:nvSpPr>
        <p:spPr>
          <a:xfrm>
            <a:off x="1074486" y="3689558"/>
            <a:ext cx="518788"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4</a:t>
            </a:r>
            <a:endParaRPr/>
          </a:p>
        </p:txBody>
      </p:sp>
      <p:sp>
        <p:nvSpPr>
          <p:cNvPr id="469" name="Google Shape;469;p18"/>
          <p:cNvSpPr txBox="1"/>
          <p:nvPr/>
        </p:nvSpPr>
        <p:spPr>
          <a:xfrm>
            <a:off x="2709322" y="3689558"/>
            <a:ext cx="518788" cy="57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a:solidFill>
                  <a:srgbClr val="43A047"/>
                </a:solidFill>
                <a:latin typeface="Century Gothic"/>
                <a:ea typeface="Century Gothic"/>
                <a:cs typeface="Century Gothic"/>
                <a:sym typeface="Century Gothic"/>
              </a:rPr>
              <a:t>1</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
                                        <p:tgtEl>
                                          <p:spTgt spid="464"/>
                                        </p:tgtEl>
                                      </p:cBhvr>
                                    </p:animEffect>
                                  </p:childTnLst>
                                </p:cTn>
                              </p:par>
                              <p:par>
                                <p:cTn id="8" presetID="10" presetClass="entr" presetSubtype="0" fill="hold" nodeType="withEffect">
                                  <p:stCondLst>
                                    <p:cond delay="0"/>
                                  </p:stCondLst>
                                  <p:childTnLst>
                                    <p:set>
                                      <p:cBhvr>
                                        <p:cTn id="9" dur="1" fill="hold">
                                          <p:stCondLst>
                                            <p:cond delay="0"/>
                                          </p:stCondLst>
                                        </p:cTn>
                                        <p:tgtEl>
                                          <p:spTgt spid="465"/>
                                        </p:tgtEl>
                                        <p:attrNameLst>
                                          <p:attrName>style.visibility</p:attrName>
                                        </p:attrNameLst>
                                      </p:cBhvr>
                                      <p:to>
                                        <p:strVal val="visible"/>
                                      </p:to>
                                    </p:set>
                                    <p:animEffect transition="in" filter="fade">
                                      <p:cBhvr>
                                        <p:cTn id="10" dur="500"/>
                                        <p:tgtEl>
                                          <p:spTgt spid="465"/>
                                        </p:tgtEl>
                                      </p:cBhvr>
                                    </p:animEffect>
                                  </p:childTnLst>
                                </p:cTn>
                              </p:par>
                              <p:par>
                                <p:cTn id="11" presetID="10" presetClass="entr" presetSubtype="0" fill="hold" nodeType="withEffect">
                                  <p:stCondLst>
                                    <p:cond delay="0"/>
                                  </p:stCondLst>
                                  <p:childTnLst>
                                    <p:set>
                                      <p:cBhvr>
                                        <p:cTn id="12" dur="1" fill="hold">
                                          <p:stCondLst>
                                            <p:cond delay="0"/>
                                          </p:stCondLst>
                                        </p:cTn>
                                        <p:tgtEl>
                                          <p:spTgt spid="466"/>
                                        </p:tgtEl>
                                        <p:attrNameLst>
                                          <p:attrName>style.visibility</p:attrName>
                                        </p:attrNameLst>
                                      </p:cBhvr>
                                      <p:to>
                                        <p:strVal val="visible"/>
                                      </p:to>
                                    </p:set>
                                    <p:animEffect transition="in" filter="fade">
                                      <p:cBhvr>
                                        <p:cTn id="13" dur="500"/>
                                        <p:tgtEl>
                                          <p:spTgt spid="466"/>
                                        </p:tgtEl>
                                      </p:cBhvr>
                                    </p:animEffect>
                                  </p:childTnLst>
                                </p:cTn>
                              </p:par>
                              <p:par>
                                <p:cTn id="14" presetID="10" presetClass="entr" presetSubtype="0" fill="hold" nodeType="withEffect">
                                  <p:stCondLst>
                                    <p:cond delay="0"/>
                                  </p:stCondLst>
                                  <p:childTnLst>
                                    <p:set>
                                      <p:cBhvr>
                                        <p:cTn id="15" dur="1" fill="hold">
                                          <p:stCondLst>
                                            <p:cond delay="0"/>
                                          </p:stCondLst>
                                        </p:cTn>
                                        <p:tgtEl>
                                          <p:spTgt spid="467"/>
                                        </p:tgtEl>
                                        <p:attrNameLst>
                                          <p:attrName>style.visibility</p:attrName>
                                        </p:attrNameLst>
                                      </p:cBhvr>
                                      <p:to>
                                        <p:strVal val="visible"/>
                                      </p:to>
                                    </p:set>
                                    <p:animEffect transition="in" filter="fade">
                                      <p:cBhvr>
                                        <p:cTn id="16" dur="500"/>
                                        <p:tgtEl>
                                          <p:spTgt spid="467"/>
                                        </p:tgtEl>
                                      </p:cBhvr>
                                    </p:animEffect>
                                  </p:childTnLst>
                                </p:cTn>
                              </p:par>
                              <p:par>
                                <p:cTn id="17" presetID="10" presetClass="entr" presetSubtype="0" fill="hold" nodeType="withEffect">
                                  <p:stCondLst>
                                    <p:cond delay="0"/>
                                  </p:stCondLst>
                                  <p:childTnLst>
                                    <p:set>
                                      <p:cBhvr>
                                        <p:cTn id="18" dur="1" fill="hold">
                                          <p:stCondLst>
                                            <p:cond delay="0"/>
                                          </p:stCondLst>
                                        </p:cTn>
                                        <p:tgtEl>
                                          <p:spTgt spid="468"/>
                                        </p:tgtEl>
                                        <p:attrNameLst>
                                          <p:attrName>style.visibility</p:attrName>
                                        </p:attrNameLst>
                                      </p:cBhvr>
                                      <p:to>
                                        <p:strVal val="visible"/>
                                      </p:to>
                                    </p:set>
                                    <p:animEffect transition="in" filter="fade">
                                      <p:cBhvr>
                                        <p:cTn id="19" dur="500"/>
                                        <p:tgtEl>
                                          <p:spTgt spid="468"/>
                                        </p:tgtEl>
                                      </p:cBhvr>
                                    </p:animEffect>
                                  </p:childTnLst>
                                </p:cTn>
                              </p:par>
                              <p:par>
                                <p:cTn id="20" presetID="10" presetClass="entr" presetSubtype="0" fill="hold" nodeType="withEffect">
                                  <p:stCondLst>
                                    <p:cond delay="0"/>
                                  </p:stCondLst>
                                  <p:childTnLst>
                                    <p:set>
                                      <p:cBhvr>
                                        <p:cTn id="21" dur="1" fill="hold">
                                          <p:stCondLst>
                                            <p:cond delay="0"/>
                                          </p:stCondLst>
                                        </p:cTn>
                                        <p:tgtEl>
                                          <p:spTgt spid="469"/>
                                        </p:tgtEl>
                                        <p:attrNameLst>
                                          <p:attrName>style.visibility</p:attrName>
                                        </p:attrNameLst>
                                      </p:cBhvr>
                                      <p:to>
                                        <p:strVal val="visible"/>
                                      </p:to>
                                    </p:set>
                                    <p:animEffect transition="in" filter="fade">
                                      <p:cBhvr>
                                        <p:cTn id="22" dur="500"/>
                                        <p:tgtEl>
                                          <p:spTgt spid="469"/>
                                        </p:tgtEl>
                                      </p:cBhvr>
                                    </p:animEffect>
                                  </p:childTnLst>
                                </p:cTn>
                              </p:par>
                            </p:childTnLst>
                          </p:cTn>
                        </p:par>
                      </p:childTnLst>
                    </p:cTn>
                  </p:par>
                </p:childTnLst>
              </p:cTn>
              <p:nextCondLst>
                <p:cond evt="onClick" delay="0">
                  <p:tgtEl>
                    <p:spTgt spid="46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Continue a sequence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Using Base 10 to partition in different ways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Using Base 10 to partition in different ways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Using part-whole models to partition in different ways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Using part-whole models to partition in different ways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Is the Mathling correct?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Is the Mathling correct?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partitioning numbers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618778"/>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4042792"/>
            <a:ext cx="11736388" cy="17016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is/ are (digit) ten(s) and (digit) one(s). The number is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There are 3 tens and 1 one. The number is 31.</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(digit) ten(s) + (digit) one(s) =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3 tens + 1 one = 31</a:t>
            </a:r>
            <a:endParaRPr/>
          </a:p>
        </p:txBody>
      </p:sp>
      <p:graphicFrame>
        <p:nvGraphicFramePr>
          <p:cNvPr id="63" name="Google Shape;63;p3"/>
          <p:cNvGraphicFramePr/>
          <p:nvPr>
            <p:extLst>
              <p:ext uri="{D42A27DB-BD31-4B8C-83A1-F6EECF244321}">
                <p14:modId xmlns:p14="http://schemas.microsoft.com/office/powerpoint/2010/main" val="3267955233"/>
              </p:ext>
            </p:extLst>
          </p:nvPr>
        </p:nvGraphicFramePr>
        <p:xfrm>
          <a:off x="263524" y="1155866"/>
          <a:ext cx="11736400" cy="2285850"/>
        </p:xfrm>
        <a:graphic>
          <a:graphicData uri="http://schemas.openxmlformats.org/drawingml/2006/table">
            <a:tbl>
              <a:tblPr firstRow="1" bandRow="1">
                <a:noFill/>
                <a:tableStyleId>{AD02933B-A94C-44A4-9D0D-DC5B04878D12}</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numeral</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numbers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part-whole</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tens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ones</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partitioning</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add/ addition</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equals</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number sentence</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chemeClr val="dk1"/>
                        </a:buClr>
                        <a:buSzPts val="1800"/>
                        <a:buFont typeface="Calibri"/>
                        <a:buNone/>
                      </a:pP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Which of these is </a:t>
            </a:r>
            <a:r>
              <a:rPr lang="en-GB" b="1"/>
              <a:t>not</a:t>
            </a:r>
            <a:r>
              <a:rPr lang="en-GB"/>
              <a:t> a way to partition 36?</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 and 6 </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10 and 26</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20 and 16</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 and 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partition numbers in different ways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5" name="Google Shape;85;p6"/>
          <p:cNvSpPr txBox="1">
            <a:spLocks noGrp="1"/>
          </p:cNvSpPr>
          <p:nvPr>
            <p:ph type="body" idx="2"/>
          </p:nvPr>
        </p:nvSpPr>
        <p:spPr>
          <a:xfrm>
            <a:off x="263046" y="1176339"/>
            <a:ext cx="11736887" cy="43100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Fill in the missing numbers.</a:t>
            </a:r>
            <a:endParaRPr/>
          </a:p>
          <a:p>
            <a:pPr marL="0" lvl="0" indent="0" algn="l" rtl="0">
              <a:lnSpc>
                <a:spcPct val="150000"/>
              </a:lnSpc>
              <a:spcBef>
                <a:spcPts val="1000"/>
              </a:spcBef>
              <a:spcAft>
                <a:spcPts val="0"/>
              </a:spcAft>
              <a:buClr>
                <a:srgbClr val="222222"/>
              </a:buClr>
              <a:buSzPts val="1800"/>
              <a:buNone/>
            </a:pPr>
            <a:r>
              <a:rPr lang="en-GB"/>
              <a:t>1 ten  and 4 ones =  14</a:t>
            </a:r>
            <a:endParaRPr/>
          </a:p>
          <a:p>
            <a:pPr marL="0" lvl="0" indent="0" algn="l" rtl="0">
              <a:lnSpc>
                <a:spcPct val="150000"/>
              </a:lnSpc>
              <a:spcBef>
                <a:spcPts val="1000"/>
              </a:spcBef>
              <a:spcAft>
                <a:spcPts val="0"/>
              </a:spcAft>
              <a:buClr>
                <a:srgbClr val="222222"/>
              </a:buClr>
              <a:buSzPts val="1800"/>
              <a:buNone/>
            </a:pPr>
            <a:r>
              <a:rPr lang="en-GB"/>
              <a:t>2 tens and _____ ones = 24</a:t>
            </a:r>
            <a:endParaRPr/>
          </a:p>
          <a:p>
            <a:pPr marL="0" lvl="0" indent="0" algn="l" rtl="0">
              <a:lnSpc>
                <a:spcPct val="150000"/>
              </a:lnSpc>
              <a:spcBef>
                <a:spcPts val="1000"/>
              </a:spcBef>
              <a:spcAft>
                <a:spcPts val="0"/>
              </a:spcAft>
              <a:buClr>
                <a:srgbClr val="222222"/>
              </a:buClr>
              <a:buSzPts val="1800"/>
              <a:buNone/>
            </a:pPr>
            <a:r>
              <a:rPr lang="en-GB"/>
              <a:t>_____ tens and 4 ones = 34</a:t>
            </a:r>
            <a:endParaRPr/>
          </a:p>
          <a:p>
            <a:pPr marL="0" lvl="0" indent="0" algn="l" rtl="0">
              <a:lnSpc>
                <a:spcPct val="150000"/>
              </a:lnSpc>
              <a:spcBef>
                <a:spcPts val="1000"/>
              </a:spcBef>
              <a:spcAft>
                <a:spcPts val="0"/>
              </a:spcAft>
              <a:buClr>
                <a:srgbClr val="222222"/>
              </a:buClr>
              <a:buSzPts val="1800"/>
              <a:buNone/>
            </a:pPr>
            <a:r>
              <a:rPr lang="en-GB"/>
              <a:t>_____ tens and _____ ones = _____</a:t>
            </a:r>
            <a:endParaRPr/>
          </a:p>
          <a:p>
            <a:pPr marL="0" lvl="0" indent="0" algn="l" rtl="0">
              <a:lnSpc>
                <a:spcPct val="150000"/>
              </a:lnSpc>
              <a:spcBef>
                <a:spcPts val="1000"/>
              </a:spcBef>
              <a:spcAft>
                <a:spcPts val="0"/>
              </a:spcAft>
              <a:buClr>
                <a:srgbClr val="222222"/>
              </a:buClr>
              <a:buSzPts val="1800"/>
              <a:buNone/>
            </a:pPr>
            <a:r>
              <a:rPr lang="en-GB"/>
              <a:t>_____ tens and _____ ones = _____</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b="1"/>
              <a:t>What would the next number in the pattern be?</a:t>
            </a:r>
            <a:endParaRPr/>
          </a:p>
        </p:txBody>
      </p:sp>
      <p:sp>
        <p:nvSpPr>
          <p:cNvPr id="86" name="Google Shape;86;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87" name="Google Shape;87;p6"/>
          <p:cNvGrpSpPr/>
          <p:nvPr/>
        </p:nvGrpSpPr>
        <p:grpSpPr>
          <a:xfrm>
            <a:off x="346365" y="2151704"/>
            <a:ext cx="3726873" cy="2117795"/>
            <a:chOff x="346365" y="2151704"/>
            <a:chExt cx="3726873" cy="2117795"/>
          </a:xfrm>
        </p:grpSpPr>
        <p:sp>
          <p:nvSpPr>
            <p:cNvPr id="88" name="Google Shape;88;p6"/>
            <p:cNvSpPr txBox="1"/>
            <p:nvPr/>
          </p:nvSpPr>
          <p:spPr>
            <a:xfrm>
              <a:off x="1551710" y="2151704"/>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a:t>
              </a:r>
              <a:endParaRPr/>
            </a:p>
          </p:txBody>
        </p:sp>
        <p:sp>
          <p:nvSpPr>
            <p:cNvPr id="89" name="Google Shape;89;p6"/>
            <p:cNvSpPr txBox="1"/>
            <p:nvPr/>
          </p:nvSpPr>
          <p:spPr>
            <a:xfrm>
              <a:off x="1995056" y="3260067"/>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a:t>
              </a:r>
              <a:endParaRPr/>
            </a:p>
          </p:txBody>
        </p:sp>
        <p:sp>
          <p:nvSpPr>
            <p:cNvPr id="90" name="Google Shape;90;p6"/>
            <p:cNvSpPr txBox="1"/>
            <p:nvPr/>
          </p:nvSpPr>
          <p:spPr>
            <a:xfrm>
              <a:off x="1995056" y="3814374"/>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a:t>
              </a:r>
              <a:endParaRPr/>
            </a:p>
          </p:txBody>
        </p:sp>
        <p:sp>
          <p:nvSpPr>
            <p:cNvPr id="91" name="Google Shape;91;p6"/>
            <p:cNvSpPr txBox="1"/>
            <p:nvPr/>
          </p:nvSpPr>
          <p:spPr>
            <a:xfrm>
              <a:off x="346365" y="3260066"/>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a:t>
              </a:r>
              <a:endParaRPr/>
            </a:p>
          </p:txBody>
        </p:sp>
        <p:sp>
          <p:nvSpPr>
            <p:cNvPr id="92" name="Google Shape;92;p6"/>
            <p:cNvSpPr txBox="1"/>
            <p:nvPr/>
          </p:nvSpPr>
          <p:spPr>
            <a:xfrm>
              <a:off x="346365" y="2700057"/>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a:t>
              </a:r>
              <a:endParaRPr/>
            </a:p>
          </p:txBody>
        </p:sp>
        <p:sp>
          <p:nvSpPr>
            <p:cNvPr id="93" name="Google Shape;93;p6"/>
            <p:cNvSpPr txBox="1"/>
            <p:nvPr/>
          </p:nvSpPr>
          <p:spPr>
            <a:xfrm>
              <a:off x="346365" y="3813224"/>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a:t>
              </a:r>
              <a:endParaRPr/>
            </a:p>
          </p:txBody>
        </p:sp>
        <p:sp>
          <p:nvSpPr>
            <p:cNvPr id="94" name="Google Shape;94;p6"/>
            <p:cNvSpPr txBox="1"/>
            <p:nvPr/>
          </p:nvSpPr>
          <p:spPr>
            <a:xfrm>
              <a:off x="3477492" y="3260066"/>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44</a:t>
              </a:r>
              <a:endParaRPr/>
            </a:p>
          </p:txBody>
        </p:sp>
        <p:sp>
          <p:nvSpPr>
            <p:cNvPr id="95" name="Google Shape;95;p6"/>
            <p:cNvSpPr txBox="1"/>
            <p:nvPr/>
          </p:nvSpPr>
          <p:spPr>
            <a:xfrm>
              <a:off x="3477492" y="3814373"/>
              <a:ext cx="59574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54</a:t>
              </a:r>
              <a:endParaRPr/>
            </a:p>
          </p:txBody>
        </p:sp>
      </p:grpSp>
      <p:sp>
        <p:nvSpPr>
          <p:cNvPr id="96" name="Google Shape;96;p6"/>
          <p:cNvSpPr txBox="1"/>
          <p:nvPr/>
        </p:nvSpPr>
        <p:spPr>
          <a:xfrm>
            <a:off x="5715000" y="4922738"/>
            <a:ext cx="3276600"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6 tens and 4 ones = 64</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childTnLst>
              </p:cTn>
              <p:nextCondLst>
                <p:cond evt="onClick" delay="0">
                  <p:tgtEl>
                    <p:spTgt spid="8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03" name="Google Shape;103;p7"/>
          <p:cNvSpPr txBox="1">
            <a:spLocks noGrp="1"/>
          </p:cNvSpPr>
          <p:nvPr>
            <p:ph type="body" idx="2"/>
          </p:nvPr>
        </p:nvSpPr>
        <p:spPr>
          <a:xfrm>
            <a:off x="263046" y="1176338"/>
            <a:ext cx="11736887" cy="264751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a:t>We can make numbers in lots of different ways. </a:t>
            </a:r>
            <a:endParaRPr/>
          </a:p>
          <a:p>
            <a:pPr marL="0" lvl="0" indent="0" algn="l" rtl="0">
              <a:lnSpc>
                <a:spcPct val="150000"/>
              </a:lnSpc>
              <a:spcBef>
                <a:spcPts val="1000"/>
              </a:spcBef>
              <a:spcAft>
                <a:spcPts val="0"/>
              </a:spcAft>
              <a:buClr>
                <a:srgbClr val="222222"/>
              </a:buClr>
              <a:buSzPts val="1800"/>
              <a:buNone/>
            </a:pPr>
            <a:r>
              <a:rPr lang="en-GB"/>
              <a:t>Let’s look at 42.</a:t>
            </a:r>
            <a:endParaRPr/>
          </a:p>
          <a:p>
            <a:pPr marL="0" lvl="0" indent="0" algn="l" rtl="0">
              <a:lnSpc>
                <a:spcPct val="150000"/>
              </a:lnSpc>
              <a:spcBef>
                <a:spcPts val="1000"/>
              </a:spcBef>
              <a:spcAft>
                <a:spcPts val="0"/>
              </a:spcAft>
              <a:buClr>
                <a:srgbClr val="222222"/>
              </a:buClr>
              <a:buSzPts val="1800"/>
              <a:buNone/>
            </a:pPr>
            <a:r>
              <a:rPr lang="en-GB"/>
              <a:t>We can partition 42 into 40 and 2. </a:t>
            </a:r>
            <a:endParaRPr/>
          </a:p>
          <a:p>
            <a:pPr marL="0" lvl="0" indent="0" algn="l" rtl="0">
              <a:lnSpc>
                <a:spcPct val="150000"/>
              </a:lnSpc>
              <a:spcBef>
                <a:spcPts val="1000"/>
              </a:spcBef>
              <a:spcAft>
                <a:spcPts val="0"/>
              </a:spcAft>
              <a:buClr>
                <a:srgbClr val="222222"/>
              </a:buClr>
              <a:buSzPts val="1800"/>
              <a:buNone/>
            </a:pPr>
            <a:r>
              <a:rPr lang="en-GB"/>
              <a:t>We can also partition it into 30 and 12. </a:t>
            </a:r>
            <a:endParaRPr/>
          </a:p>
          <a:p>
            <a:pPr marL="0" lvl="0" indent="0" algn="l" rtl="0">
              <a:lnSpc>
                <a:spcPct val="150000"/>
              </a:lnSpc>
              <a:spcBef>
                <a:spcPts val="1000"/>
              </a:spcBef>
              <a:spcAft>
                <a:spcPts val="0"/>
              </a:spcAft>
              <a:buClr>
                <a:srgbClr val="222222"/>
              </a:buClr>
              <a:buSzPts val="1800"/>
              <a:buNone/>
            </a:pPr>
            <a:r>
              <a:rPr lang="en-GB" b="1"/>
              <a:t>How else could we partition 42?</a:t>
            </a:r>
            <a:endParaRPr/>
          </a:p>
        </p:txBody>
      </p:sp>
      <p:sp>
        <p:nvSpPr>
          <p:cNvPr id="104" name="Google Shape;104;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05" name="Google Shape;105;p7"/>
          <p:cNvGrpSpPr/>
          <p:nvPr/>
        </p:nvGrpSpPr>
        <p:grpSpPr>
          <a:xfrm>
            <a:off x="6442366" y="1160971"/>
            <a:ext cx="2124858" cy="3106668"/>
            <a:chOff x="6608621" y="1424294"/>
            <a:chExt cx="2124858" cy="3106668"/>
          </a:xfrm>
        </p:grpSpPr>
        <p:pic>
          <p:nvPicPr>
            <p:cNvPr id="106" name="Google Shape;106;p7"/>
            <p:cNvPicPr preferRelativeResize="0"/>
            <p:nvPr/>
          </p:nvPicPr>
          <p:blipFill rotWithShape="1">
            <a:blip r:embed="rId3">
              <a:alphaModFix/>
            </a:blip>
            <a:srcRect/>
            <a:stretch/>
          </p:blipFill>
          <p:spPr>
            <a:xfrm>
              <a:off x="8354951" y="2587315"/>
              <a:ext cx="207169" cy="228600"/>
            </a:xfrm>
            <a:prstGeom prst="rect">
              <a:avLst/>
            </a:prstGeom>
            <a:noFill/>
            <a:ln>
              <a:noFill/>
            </a:ln>
          </p:spPr>
        </p:pic>
        <p:pic>
          <p:nvPicPr>
            <p:cNvPr id="107" name="Google Shape;107;p7"/>
            <p:cNvPicPr preferRelativeResize="0"/>
            <p:nvPr/>
          </p:nvPicPr>
          <p:blipFill rotWithShape="1">
            <a:blip r:embed="rId4">
              <a:alphaModFix/>
            </a:blip>
            <a:srcRect/>
            <a:stretch/>
          </p:blipFill>
          <p:spPr>
            <a:xfrm>
              <a:off x="7961208" y="1594334"/>
              <a:ext cx="207169" cy="1221581"/>
            </a:xfrm>
            <a:prstGeom prst="rect">
              <a:avLst/>
            </a:prstGeom>
            <a:noFill/>
            <a:ln>
              <a:noFill/>
            </a:ln>
          </p:spPr>
        </p:pic>
        <p:pic>
          <p:nvPicPr>
            <p:cNvPr id="108" name="Google Shape;108;p7"/>
            <p:cNvPicPr preferRelativeResize="0"/>
            <p:nvPr/>
          </p:nvPicPr>
          <p:blipFill rotWithShape="1">
            <a:blip r:embed="rId4">
              <a:alphaModFix/>
            </a:blip>
            <a:srcRect/>
            <a:stretch/>
          </p:blipFill>
          <p:spPr>
            <a:xfrm>
              <a:off x="7567465" y="1594334"/>
              <a:ext cx="207169" cy="1221581"/>
            </a:xfrm>
            <a:prstGeom prst="rect">
              <a:avLst/>
            </a:prstGeom>
            <a:noFill/>
            <a:ln>
              <a:noFill/>
            </a:ln>
          </p:spPr>
        </p:pic>
        <p:pic>
          <p:nvPicPr>
            <p:cNvPr id="109" name="Google Shape;109;p7"/>
            <p:cNvPicPr preferRelativeResize="0"/>
            <p:nvPr/>
          </p:nvPicPr>
          <p:blipFill rotWithShape="1">
            <a:blip r:embed="rId4">
              <a:alphaModFix/>
            </a:blip>
            <a:srcRect/>
            <a:stretch/>
          </p:blipFill>
          <p:spPr>
            <a:xfrm>
              <a:off x="7173722" y="1594336"/>
              <a:ext cx="207169" cy="1221581"/>
            </a:xfrm>
            <a:prstGeom prst="rect">
              <a:avLst/>
            </a:prstGeom>
            <a:noFill/>
            <a:ln>
              <a:noFill/>
            </a:ln>
          </p:spPr>
        </p:pic>
        <p:pic>
          <p:nvPicPr>
            <p:cNvPr id="110" name="Google Shape;110;p7"/>
            <p:cNvPicPr preferRelativeResize="0"/>
            <p:nvPr/>
          </p:nvPicPr>
          <p:blipFill rotWithShape="1">
            <a:blip r:embed="rId4">
              <a:alphaModFix/>
            </a:blip>
            <a:srcRect/>
            <a:stretch/>
          </p:blipFill>
          <p:spPr>
            <a:xfrm>
              <a:off x="6779979" y="1594335"/>
              <a:ext cx="207169" cy="1221581"/>
            </a:xfrm>
            <a:prstGeom prst="rect">
              <a:avLst/>
            </a:prstGeom>
            <a:noFill/>
            <a:ln>
              <a:noFill/>
            </a:ln>
          </p:spPr>
        </p:pic>
        <p:pic>
          <p:nvPicPr>
            <p:cNvPr id="111" name="Google Shape;111;p7"/>
            <p:cNvPicPr preferRelativeResize="0"/>
            <p:nvPr/>
          </p:nvPicPr>
          <p:blipFill rotWithShape="1">
            <a:blip r:embed="rId3">
              <a:alphaModFix/>
            </a:blip>
            <a:srcRect/>
            <a:stretch/>
          </p:blipFill>
          <p:spPr>
            <a:xfrm>
              <a:off x="8354951" y="2205124"/>
              <a:ext cx="207169" cy="228600"/>
            </a:xfrm>
            <a:prstGeom prst="rect">
              <a:avLst/>
            </a:prstGeom>
            <a:noFill/>
            <a:ln>
              <a:noFill/>
            </a:ln>
          </p:spPr>
        </p:pic>
        <p:pic>
          <p:nvPicPr>
            <p:cNvPr id="112" name="Google Shape;112;p7"/>
            <p:cNvPicPr preferRelativeResize="0"/>
            <p:nvPr/>
          </p:nvPicPr>
          <p:blipFill rotWithShape="1">
            <a:blip r:embed="rId3">
              <a:alphaModFix/>
            </a:blip>
            <a:srcRect/>
            <a:stretch/>
          </p:blipFill>
          <p:spPr>
            <a:xfrm>
              <a:off x="8359408" y="4099222"/>
              <a:ext cx="207169" cy="228600"/>
            </a:xfrm>
            <a:prstGeom prst="rect">
              <a:avLst/>
            </a:prstGeom>
            <a:noFill/>
            <a:ln>
              <a:noFill/>
            </a:ln>
          </p:spPr>
        </p:pic>
        <p:pic>
          <p:nvPicPr>
            <p:cNvPr id="113" name="Google Shape;113;p7"/>
            <p:cNvPicPr preferRelativeResize="0"/>
            <p:nvPr/>
          </p:nvPicPr>
          <p:blipFill rotWithShape="1">
            <a:blip r:embed="rId4">
              <a:alphaModFix/>
            </a:blip>
            <a:srcRect/>
            <a:stretch/>
          </p:blipFill>
          <p:spPr>
            <a:xfrm>
              <a:off x="7965665" y="3106241"/>
              <a:ext cx="207169" cy="1221581"/>
            </a:xfrm>
            <a:prstGeom prst="rect">
              <a:avLst/>
            </a:prstGeom>
            <a:noFill/>
            <a:ln>
              <a:noFill/>
            </a:ln>
          </p:spPr>
        </p:pic>
        <p:pic>
          <p:nvPicPr>
            <p:cNvPr id="114" name="Google Shape;114;p7"/>
            <p:cNvPicPr preferRelativeResize="0"/>
            <p:nvPr/>
          </p:nvPicPr>
          <p:blipFill rotWithShape="1">
            <a:blip r:embed="rId4">
              <a:alphaModFix/>
            </a:blip>
            <a:srcRect/>
            <a:stretch/>
          </p:blipFill>
          <p:spPr>
            <a:xfrm>
              <a:off x="7571922" y="3106241"/>
              <a:ext cx="207169" cy="1221581"/>
            </a:xfrm>
            <a:prstGeom prst="rect">
              <a:avLst/>
            </a:prstGeom>
            <a:noFill/>
            <a:ln>
              <a:noFill/>
            </a:ln>
          </p:spPr>
        </p:pic>
        <p:pic>
          <p:nvPicPr>
            <p:cNvPr id="115" name="Google Shape;115;p7"/>
            <p:cNvPicPr preferRelativeResize="0"/>
            <p:nvPr/>
          </p:nvPicPr>
          <p:blipFill rotWithShape="1">
            <a:blip r:embed="rId4">
              <a:alphaModFix/>
            </a:blip>
            <a:srcRect/>
            <a:stretch/>
          </p:blipFill>
          <p:spPr>
            <a:xfrm>
              <a:off x="7178179" y="3106243"/>
              <a:ext cx="207169" cy="1221581"/>
            </a:xfrm>
            <a:prstGeom prst="rect">
              <a:avLst/>
            </a:prstGeom>
            <a:noFill/>
            <a:ln>
              <a:noFill/>
            </a:ln>
          </p:spPr>
        </p:pic>
        <p:pic>
          <p:nvPicPr>
            <p:cNvPr id="116" name="Google Shape;116;p7"/>
            <p:cNvPicPr preferRelativeResize="0"/>
            <p:nvPr/>
          </p:nvPicPr>
          <p:blipFill rotWithShape="1">
            <a:blip r:embed="rId4">
              <a:alphaModFix/>
            </a:blip>
            <a:srcRect/>
            <a:stretch/>
          </p:blipFill>
          <p:spPr>
            <a:xfrm>
              <a:off x="6784436" y="3106242"/>
              <a:ext cx="207169" cy="1221581"/>
            </a:xfrm>
            <a:prstGeom prst="rect">
              <a:avLst/>
            </a:prstGeom>
            <a:noFill/>
            <a:ln>
              <a:noFill/>
            </a:ln>
          </p:spPr>
        </p:pic>
        <p:pic>
          <p:nvPicPr>
            <p:cNvPr id="117" name="Google Shape;117;p7"/>
            <p:cNvPicPr preferRelativeResize="0"/>
            <p:nvPr/>
          </p:nvPicPr>
          <p:blipFill rotWithShape="1">
            <a:blip r:embed="rId3">
              <a:alphaModFix/>
            </a:blip>
            <a:srcRect/>
            <a:stretch/>
          </p:blipFill>
          <p:spPr>
            <a:xfrm>
              <a:off x="8359408" y="3717031"/>
              <a:ext cx="207169" cy="228600"/>
            </a:xfrm>
            <a:prstGeom prst="rect">
              <a:avLst/>
            </a:prstGeom>
            <a:noFill/>
            <a:ln>
              <a:noFill/>
            </a:ln>
          </p:spPr>
        </p:pic>
        <p:sp>
          <p:nvSpPr>
            <p:cNvPr id="118" name="Google Shape;118;p7"/>
            <p:cNvSpPr/>
            <p:nvPr/>
          </p:nvSpPr>
          <p:spPr>
            <a:xfrm>
              <a:off x="6608621" y="1424294"/>
              <a:ext cx="1656741"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19" name="Google Shape;119;p7"/>
            <p:cNvSpPr/>
            <p:nvPr/>
          </p:nvSpPr>
          <p:spPr>
            <a:xfrm>
              <a:off x="8265363" y="1440946"/>
              <a:ext cx="468116"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20" name="Google Shape;120;p7"/>
            <p:cNvSpPr/>
            <p:nvPr/>
          </p:nvSpPr>
          <p:spPr>
            <a:xfrm>
              <a:off x="6608621" y="2985954"/>
              <a:ext cx="1264515"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21" name="Google Shape;121;p7"/>
            <p:cNvSpPr/>
            <p:nvPr/>
          </p:nvSpPr>
          <p:spPr>
            <a:xfrm>
              <a:off x="7873136" y="3002606"/>
              <a:ext cx="860343"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grpSp>
        <p:nvGrpSpPr>
          <p:cNvPr id="122" name="Google Shape;122;p7"/>
          <p:cNvGrpSpPr/>
          <p:nvPr/>
        </p:nvGrpSpPr>
        <p:grpSpPr>
          <a:xfrm>
            <a:off x="437095" y="4270402"/>
            <a:ext cx="5694394" cy="2087116"/>
            <a:chOff x="192067" y="4267639"/>
            <a:chExt cx="5694394" cy="2087116"/>
          </a:xfrm>
        </p:grpSpPr>
        <p:sp>
          <p:nvSpPr>
            <p:cNvPr id="123" name="Google Shape;123;p7"/>
            <p:cNvSpPr txBox="1"/>
            <p:nvPr/>
          </p:nvSpPr>
          <p:spPr>
            <a:xfrm>
              <a:off x="192067" y="5899630"/>
              <a:ext cx="22307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20 and 22</a:t>
              </a:r>
              <a:endParaRPr/>
            </a:p>
          </p:txBody>
        </p:sp>
        <p:pic>
          <p:nvPicPr>
            <p:cNvPr id="124" name="Google Shape;124;p7"/>
            <p:cNvPicPr preferRelativeResize="0"/>
            <p:nvPr/>
          </p:nvPicPr>
          <p:blipFill rotWithShape="1">
            <a:blip r:embed="rId3">
              <a:alphaModFix/>
            </a:blip>
            <a:srcRect/>
            <a:stretch/>
          </p:blipFill>
          <p:spPr>
            <a:xfrm>
              <a:off x="2048753" y="5380907"/>
              <a:ext cx="207169" cy="228600"/>
            </a:xfrm>
            <a:prstGeom prst="rect">
              <a:avLst/>
            </a:prstGeom>
            <a:noFill/>
            <a:ln>
              <a:noFill/>
            </a:ln>
          </p:spPr>
        </p:pic>
        <p:pic>
          <p:nvPicPr>
            <p:cNvPr id="125" name="Google Shape;125;p7"/>
            <p:cNvPicPr preferRelativeResize="0"/>
            <p:nvPr/>
          </p:nvPicPr>
          <p:blipFill rotWithShape="1">
            <a:blip r:embed="rId4">
              <a:alphaModFix/>
            </a:blip>
            <a:srcRect/>
            <a:stretch/>
          </p:blipFill>
          <p:spPr>
            <a:xfrm>
              <a:off x="1655010" y="4387926"/>
              <a:ext cx="207169" cy="1221581"/>
            </a:xfrm>
            <a:prstGeom prst="rect">
              <a:avLst/>
            </a:prstGeom>
            <a:noFill/>
            <a:ln>
              <a:noFill/>
            </a:ln>
          </p:spPr>
        </p:pic>
        <p:pic>
          <p:nvPicPr>
            <p:cNvPr id="126" name="Google Shape;126;p7"/>
            <p:cNvPicPr preferRelativeResize="0"/>
            <p:nvPr/>
          </p:nvPicPr>
          <p:blipFill rotWithShape="1">
            <a:blip r:embed="rId4">
              <a:alphaModFix/>
            </a:blip>
            <a:srcRect/>
            <a:stretch/>
          </p:blipFill>
          <p:spPr>
            <a:xfrm>
              <a:off x="1261267" y="4387926"/>
              <a:ext cx="207169" cy="1221581"/>
            </a:xfrm>
            <a:prstGeom prst="rect">
              <a:avLst/>
            </a:prstGeom>
            <a:noFill/>
            <a:ln>
              <a:noFill/>
            </a:ln>
          </p:spPr>
        </p:pic>
        <p:pic>
          <p:nvPicPr>
            <p:cNvPr id="127" name="Google Shape;127;p7"/>
            <p:cNvPicPr preferRelativeResize="0"/>
            <p:nvPr/>
          </p:nvPicPr>
          <p:blipFill rotWithShape="1">
            <a:blip r:embed="rId4">
              <a:alphaModFix/>
            </a:blip>
            <a:srcRect/>
            <a:stretch/>
          </p:blipFill>
          <p:spPr>
            <a:xfrm>
              <a:off x="867524" y="4387928"/>
              <a:ext cx="207169" cy="1221581"/>
            </a:xfrm>
            <a:prstGeom prst="rect">
              <a:avLst/>
            </a:prstGeom>
            <a:noFill/>
            <a:ln>
              <a:noFill/>
            </a:ln>
          </p:spPr>
        </p:pic>
        <p:pic>
          <p:nvPicPr>
            <p:cNvPr id="128" name="Google Shape;128;p7"/>
            <p:cNvPicPr preferRelativeResize="0"/>
            <p:nvPr/>
          </p:nvPicPr>
          <p:blipFill rotWithShape="1">
            <a:blip r:embed="rId4">
              <a:alphaModFix/>
            </a:blip>
            <a:srcRect/>
            <a:stretch/>
          </p:blipFill>
          <p:spPr>
            <a:xfrm>
              <a:off x="473781" y="4387927"/>
              <a:ext cx="207169" cy="1221581"/>
            </a:xfrm>
            <a:prstGeom prst="rect">
              <a:avLst/>
            </a:prstGeom>
            <a:noFill/>
            <a:ln>
              <a:noFill/>
            </a:ln>
          </p:spPr>
        </p:pic>
        <p:pic>
          <p:nvPicPr>
            <p:cNvPr id="129" name="Google Shape;129;p7"/>
            <p:cNvPicPr preferRelativeResize="0"/>
            <p:nvPr/>
          </p:nvPicPr>
          <p:blipFill rotWithShape="1">
            <a:blip r:embed="rId3">
              <a:alphaModFix/>
            </a:blip>
            <a:srcRect/>
            <a:stretch/>
          </p:blipFill>
          <p:spPr>
            <a:xfrm>
              <a:off x="2048753" y="4998716"/>
              <a:ext cx="207169" cy="228600"/>
            </a:xfrm>
            <a:prstGeom prst="rect">
              <a:avLst/>
            </a:prstGeom>
            <a:noFill/>
            <a:ln>
              <a:noFill/>
            </a:ln>
          </p:spPr>
        </p:pic>
        <p:sp>
          <p:nvSpPr>
            <p:cNvPr id="130" name="Google Shape;130;p7"/>
            <p:cNvSpPr/>
            <p:nvPr/>
          </p:nvSpPr>
          <p:spPr>
            <a:xfrm>
              <a:off x="297967" y="4267639"/>
              <a:ext cx="860344"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31" name="Google Shape;131;p7"/>
            <p:cNvSpPr/>
            <p:nvPr/>
          </p:nvSpPr>
          <p:spPr>
            <a:xfrm>
              <a:off x="1158311" y="4284291"/>
              <a:ext cx="1264513"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132" name="Google Shape;132;p7"/>
            <p:cNvPicPr preferRelativeResize="0"/>
            <p:nvPr/>
          </p:nvPicPr>
          <p:blipFill rotWithShape="1">
            <a:blip r:embed="rId3">
              <a:alphaModFix/>
            </a:blip>
            <a:srcRect/>
            <a:stretch/>
          </p:blipFill>
          <p:spPr>
            <a:xfrm>
              <a:off x="5512389" y="5393372"/>
              <a:ext cx="207169" cy="228600"/>
            </a:xfrm>
            <a:prstGeom prst="rect">
              <a:avLst/>
            </a:prstGeom>
            <a:noFill/>
            <a:ln>
              <a:noFill/>
            </a:ln>
          </p:spPr>
        </p:pic>
        <p:pic>
          <p:nvPicPr>
            <p:cNvPr id="133" name="Google Shape;133;p7"/>
            <p:cNvPicPr preferRelativeResize="0"/>
            <p:nvPr/>
          </p:nvPicPr>
          <p:blipFill rotWithShape="1">
            <a:blip r:embed="rId4">
              <a:alphaModFix/>
            </a:blip>
            <a:srcRect/>
            <a:stretch/>
          </p:blipFill>
          <p:spPr>
            <a:xfrm>
              <a:off x="5118646" y="4400391"/>
              <a:ext cx="207169" cy="1221581"/>
            </a:xfrm>
            <a:prstGeom prst="rect">
              <a:avLst/>
            </a:prstGeom>
            <a:noFill/>
            <a:ln>
              <a:noFill/>
            </a:ln>
          </p:spPr>
        </p:pic>
        <p:pic>
          <p:nvPicPr>
            <p:cNvPr id="134" name="Google Shape;134;p7"/>
            <p:cNvPicPr preferRelativeResize="0"/>
            <p:nvPr/>
          </p:nvPicPr>
          <p:blipFill rotWithShape="1">
            <a:blip r:embed="rId4">
              <a:alphaModFix/>
            </a:blip>
            <a:srcRect/>
            <a:stretch/>
          </p:blipFill>
          <p:spPr>
            <a:xfrm>
              <a:off x="4724903" y="4400391"/>
              <a:ext cx="207169" cy="1221581"/>
            </a:xfrm>
            <a:prstGeom prst="rect">
              <a:avLst/>
            </a:prstGeom>
            <a:noFill/>
            <a:ln>
              <a:noFill/>
            </a:ln>
          </p:spPr>
        </p:pic>
        <p:pic>
          <p:nvPicPr>
            <p:cNvPr id="135" name="Google Shape;135;p7"/>
            <p:cNvPicPr preferRelativeResize="0"/>
            <p:nvPr/>
          </p:nvPicPr>
          <p:blipFill rotWithShape="1">
            <a:blip r:embed="rId4">
              <a:alphaModFix/>
            </a:blip>
            <a:srcRect/>
            <a:stretch/>
          </p:blipFill>
          <p:spPr>
            <a:xfrm>
              <a:off x="4331160" y="4400393"/>
              <a:ext cx="207169" cy="1221581"/>
            </a:xfrm>
            <a:prstGeom prst="rect">
              <a:avLst/>
            </a:prstGeom>
            <a:noFill/>
            <a:ln>
              <a:noFill/>
            </a:ln>
          </p:spPr>
        </p:pic>
        <p:pic>
          <p:nvPicPr>
            <p:cNvPr id="136" name="Google Shape;136;p7"/>
            <p:cNvPicPr preferRelativeResize="0"/>
            <p:nvPr/>
          </p:nvPicPr>
          <p:blipFill rotWithShape="1">
            <a:blip r:embed="rId4">
              <a:alphaModFix/>
            </a:blip>
            <a:srcRect/>
            <a:stretch/>
          </p:blipFill>
          <p:spPr>
            <a:xfrm>
              <a:off x="3937417" y="4400392"/>
              <a:ext cx="207169" cy="1221581"/>
            </a:xfrm>
            <a:prstGeom prst="rect">
              <a:avLst/>
            </a:prstGeom>
            <a:noFill/>
            <a:ln>
              <a:noFill/>
            </a:ln>
          </p:spPr>
        </p:pic>
        <p:pic>
          <p:nvPicPr>
            <p:cNvPr id="137" name="Google Shape;137;p7"/>
            <p:cNvPicPr preferRelativeResize="0"/>
            <p:nvPr/>
          </p:nvPicPr>
          <p:blipFill rotWithShape="1">
            <a:blip r:embed="rId3">
              <a:alphaModFix/>
            </a:blip>
            <a:srcRect/>
            <a:stretch/>
          </p:blipFill>
          <p:spPr>
            <a:xfrm>
              <a:off x="5512389" y="5011181"/>
              <a:ext cx="207169" cy="228600"/>
            </a:xfrm>
            <a:prstGeom prst="rect">
              <a:avLst/>
            </a:prstGeom>
            <a:noFill/>
            <a:ln>
              <a:noFill/>
            </a:ln>
          </p:spPr>
        </p:pic>
        <p:sp>
          <p:nvSpPr>
            <p:cNvPr id="138" name="Google Shape;138;p7"/>
            <p:cNvSpPr/>
            <p:nvPr/>
          </p:nvSpPr>
          <p:spPr>
            <a:xfrm>
              <a:off x="3761603" y="4280104"/>
              <a:ext cx="485939"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39" name="Google Shape;139;p7"/>
            <p:cNvSpPr/>
            <p:nvPr/>
          </p:nvSpPr>
          <p:spPr>
            <a:xfrm>
              <a:off x="4247543" y="4296756"/>
              <a:ext cx="1638918" cy="152835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40" name="Google Shape;140;p7"/>
            <p:cNvSpPr txBox="1"/>
            <p:nvPr/>
          </p:nvSpPr>
          <p:spPr>
            <a:xfrm>
              <a:off x="3609524" y="5899630"/>
              <a:ext cx="22307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10 and 32</a:t>
              </a: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nextCondLst>
                <p:cond evt="onClick" delay="0">
                  <p:tgtEl>
                    <p:spTgt spid="10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47" name="Google Shape;147;p8"/>
          <p:cNvSpPr txBox="1">
            <a:spLocks noGrp="1"/>
          </p:cNvSpPr>
          <p:nvPr>
            <p:ph type="body" idx="2"/>
          </p:nvPr>
        </p:nvSpPr>
        <p:spPr>
          <a:xfrm>
            <a:off x="263046" y="1176339"/>
            <a:ext cx="11736887" cy="158071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Use the Base 10 to create different ways to make 76.</a:t>
            </a:r>
            <a:endParaRPr dirty="0"/>
          </a:p>
          <a:p>
            <a:pPr marL="0" lvl="0" indent="0" algn="l" rtl="0">
              <a:lnSpc>
                <a:spcPct val="150000"/>
              </a:lnSpc>
              <a:spcBef>
                <a:spcPts val="1000"/>
              </a:spcBef>
              <a:spcAft>
                <a:spcPts val="0"/>
              </a:spcAft>
              <a:buClr>
                <a:srgbClr val="222222"/>
              </a:buClr>
              <a:buSzPts val="1800"/>
              <a:buNone/>
            </a:pPr>
            <a:r>
              <a:rPr lang="en-GB" dirty="0"/>
              <a:t>Find 5 possibilities.</a:t>
            </a:r>
            <a:endParaRPr dirty="0"/>
          </a:p>
        </p:txBody>
      </p:sp>
      <p:sp>
        <p:nvSpPr>
          <p:cNvPr id="148" name="Google Shape;148;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49" name="Google Shape;149;p8"/>
          <p:cNvGrpSpPr/>
          <p:nvPr/>
        </p:nvGrpSpPr>
        <p:grpSpPr>
          <a:xfrm>
            <a:off x="4477478" y="1859991"/>
            <a:ext cx="3235882" cy="1221584"/>
            <a:chOff x="3239322" y="2146261"/>
            <a:chExt cx="3235882" cy="1221584"/>
          </a:xfrm>
        </p:grpSpPr>
        <p:pic>
          <p:nvPicPr>
            <p:cNvPr id="150" name="Google Shape;150;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151" name="Google Shape;151;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152" name="Google Shape;152;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153" name="Google Shape;153;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154" name="Google Shape;154;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155" name="Google Shape;155;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156" name="Google Shape;156;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157" name="Google Shape;157;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158" name="Google Shape;158;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159" name="Google Shape;159;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160" name="Google Shape;160;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161" name="Google Shape;161;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162" name="Google Shape;162;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grpSp>
        <p:nvGrpSpPr>
          <p:cNvPr id="163" name="Google Shape;163;p8"/>
          <p:cNvGrpSpPr/>
          <p:nvPr/>
        </p:nvGrpSpPr>
        <p:grpSpPr>
          <a:xfrm>
            <a:off x="304356" y="3429944"/>
            <a:ext cx="11553064" cy="3037501"/>
            <a:chOff x="304356" y="3429944"/>
            <a:chExt cx="11553064" cy="3037501"/>
          </a:xfrm>
        </p:grpSpPr>
        <p:sp>
          <p:nvSpPr>
            <p:cNvPr id="164" name="Google Shape;164;p8"/>
            <p:cNvSpPr txBox="1"/>
            <p:nvPr/>
          </p:nvSpPr>
          <p:spPr>
            <a:xfrm>
              <a:off x="384961" y="4383382"/>
              <a:ext cx="263551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70 and 6</a:t>
              </a:r>
              <a:endParaRPr/>
            </a:p>
          </p:txBody>
        </p:sp>
        <p:grpSp>
          <p:nvGrpSpPr>
            <p:cNvPr id="165" name="Google Shape;165;p8"/>
            <p:cNvGrpSpPr/>
            <p:nvPr/>
          </p:nvGrpSpPr>
          <p:grpSpPr>
            <a:xfrm>
              <a:off x="424119" y="3433524"/>
              <a:ext cx="2596358" cy="1007889"/>
              <a:chOff x="496491" y="3828684"/>
              <a:chExt cx="2596358" cy="1007889"/>
            </a:xfrm>
          </p:grpSpPr>
          <p:grpSp>
            <p:nvGrpSpPr>
              <p:cNvPr id="166" name="Google Shape;166;p8"/>
              <p:cNvGrpSpPr/>
              <p:nvPr/>
            </p:nvGrpSpPr>
            <p:grpSpPr>
              <a:xfrm>
                <a:off x="620814" y="3890268"/>
                <a:ext cx="2359891" cy="890887"/>
                <a:chOff x="3239322" y="2146261"/>
                <a:chExt cx="3235882" cy="1221584"/>
              </a:xfrm>
            </p:grpSpPr>
            <p:pic>
              <p:nvPicPr>
                <p:cNvPr id="167" name="Google Shape;167;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168" name="Google Shape;168;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169" name="Google Shape;169;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170" name="Google Shape;170;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171" name="Google Shape;171;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172" name="Google Shape;172;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173" name="Google Shape;173;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174" name="Google Shape;174;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175" name="Google Shape;175;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176" name="Google Shape;176;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177" name="Google Shape;177;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178" name="Google Shape;178;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179" name="Google Shape;179;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sp>
            <p:nvSpPr>
              <p:cNvPr id="180" name="Google Shape;180;p8"/>
              <p:cNvSpPr/>
              <p:nvPr/>
            </p:nvSpPr>
            <p:spPr>
              <a:xfrm>
                <a:off x="496491" y="3828684"/>
                <a:ext cx="1939176"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81" name="Google Shape;181;p8"/>
              <p:cNvSpPr/>
              <p:nvPr/>
            </p:nvSpPr>
            <p:spPr>
              <a:xfrm>
                <a:off x="2451589" y="3828684"/>
                <a:ext cx="641260"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grpSp>
          <p:nvGrpSpPr>
            <p:cNvPr id="182" name="Google Shape;182;p8"/>
            <p:cNvGrpSpPr/>
            <p:nvPr/>
          </p:nvGrpSpPr>
          <p:grpSpPr>
            <a:xfrm>
              <a:off x="3329323" y="3429944"/>
              <a:ext cx="2554793" cy="1007889"/>
              <a:chOff x="3538134" y="3828684"/>
              <a:chExt cx="2554793" cy="1007889"/>
            </a:xfrm>
          </p:grpSpPr>
          <p:grpSp>
            <p:nvGrpSpPr>
              <p:cNvPr id="183" name="Google Shape;183;p8"/>
              <p:cNvGrpSpPr/>
              <p:nvPr/>
            </p:nvGrpSpPr>
            <p:grpSpPr>
              <a:xfrm>
                <a:off x="3620892" y="3890268"/>
                <a:ext cx="2359891" cy="890887"/>
                <a:chOff x="3239322" y="2146261"/>
                <a:chExt cx="3235882" cy="1221584"/>
              </a:xfrm>
            </p:grpSpPr>
            <p:pic>
              <p:nvPicPr>
                <p:cNvPr id="184" name="Google Shape;184;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185" name="Google Shape;185;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186" name="Google Shape;186;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187" name="Google Shape;187;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188" name="Google Shape;188;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189" name="Google Shape;189;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190" name="Google Shape;190;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191" name="Google Shape;191;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192" name="Google Shape;192;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193" name="Google Shape;193;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194" name="Google Shape;194;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195" name="Google Shape;195;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196" name="Google Shape;196;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sp>
            <p:nvSpPr>
              <p:cNvPr id="197" name="Google Shape;197;p8"/>
              <p:cNvSpPr/>
              <p:nvPr/>
            </p:nvSpPr>
            <p:spPr>
              <a:xfrm>
                <a:off x="3538134" y="3828684"/>
                <a:ext cx="1584290"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98" name="Google Shape;198;p8"/>
              <p:cNvSpPr/>
              <p:nvPr/>
            </p:nvSpPr>
            <p:spPr>
              <a:xfrm>
                <a:off x="5122424" y="3828684"/>
                <a:ext cx="970503"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grpSp>
          <p:nvGrpSpPr>
            <p:cNvPr id="199" name="Google Shape;199;p8"/>
            <p:cNvGrpSpPr/>
            <p:nvPr/>
          </p:nvGrpSpPr>
          <p:grpSpPr>
            <a:xfrm>
              <a:off x="6255098" y="3429944"/>
              <a:ext cx="2554794" cy="1007889"/>
              <a:chOff x="6656504" y="3832341"/>
              <a:chExt cx="2554794" cy="1007889"/>
            </a:xfrm>
          </p:grpSpPr>
          <p:grpSp>
            <p:nvGrpSpPr>
              <p:cNvPr id="200" name="Google Shape;200;p8"/>
              <p:cNvGrpSpPr/>
              <p:nvPr/>
            </p:nvGrpSpPr>
            <p:grpSpPr>
              <a:xfrm>
                <a:off x="6739262" y="3893925"/>
                <a:ext cx="2359891" cy="890887"/>
                <a:chOff x="3239322" y="2146261"/>
                <a:chExt cx="3235882" cy="1221584"/>
              </a:xfrm>
            </p:grpSpPr>
            <p:pic>
              <p:nvPicPr>
                <p:cNvPr id="201" name="Google Shape;201;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202" name="Google Shape;202;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203" name="Google Shape;203;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204" name="Google Shape;204;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205" name="Google Shape;205;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206" name="Google Shape;206;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207" name="Google Shape;207;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208" name="Google Shape;208;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209" name="Google Shape;209;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210" name="Google Shape;210;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211" name="Google Shape;211;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212" name="Google Shape;212;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213" name="Google Shape;213;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sp>
            <p:nvSpPr>
              <p:cNvPr id="214" name="Google Shape;214;p8"/>
              <p:cNvSpPr/>
              <p:nvPr/>
            </p:nvSpPr>
            <p:spPr>
              <a:xfrm>
                <a:off x="6656504" y="3832341"/>
                <a:ext cx="1322061"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15" name="Google Shape;215;p8"/>
              <p:cNvSpPr/>
              <p:nvPr/>
            </p:nvSpPr>
            <p:spPr>
              <a:xfrm>
                <a:off x="7978566" y="3832341"/>
                <a:ext cx="1232732"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grpSp>
          <p:nvGrpSpPr>
            <p:cNvPr id="216" name="Google Shape;216;p8"/>
            <p:cNvGrpSpPr/>
            <p:nvPr/>
          </p:nvGrpSpPr>
          <p:grpSpPr>
            <a:xfrm>
              <a:off x="9348663" y="3491528"/>
              <a:ext cx="2359891" cy="890887"/>
              <a:chOff x="3239322" y="2146261"/>
              <a:chExt cx="3235882" cy="1221584"/>
            </a:xfrm>
          </p:grpSpPr>
          <p:pic>
            <p:nvPicPr>
              <p:cNvPr id="217" name="Google Shape;217;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218" name="Google Shape;218;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219" name="Google Shape;219;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220" name="Google Shape;220;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221" name="Google Shape;221;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222" name="Google Shape;222;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223" name="Google Shape;223;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224" name="Google Shape;224;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225" name="Google Shape;225;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226" name="Google Shape;226;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227" name="Google Shape;227;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228" name="Google Shape;228;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229" name="Google Shape;229;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sp>
          <p:nvSpPr>
            <p:cNvPr id="230" name="Google Shape;230;p8"/>
            <p:cNvSpPr/>
            <p:nvPr/>
          </p:nvSpPr>
          <p:spPr>
            <a:xfrm>
              <a:off x="9265906" y="3429944"/>
              <a:ext cx="1059832"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31" name="Google Shape;231;p8"/>
            <p:cNvSpPr/>
            <p:nvPr/>
          </p:nvSpPr>
          <p:spPr>
            <a:xfrm>
              <a:off x="10325556" y="3429944"/>
              <a:ext cx="1495143"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232" name="Google Shape;232;p8"/>
            <p:cNvGrpSpPr/>
            <p:nvPr/>
          </p:nvGrpSpPr>
          <p:grpSpPr>
            <a:xfrm>
              <a:off x="548441" y="5066015"/>
              <a:ext cx="2359891" cy="890887"/>
              <a:chOff x="3239322" y="2146261"/>
              <a:chExt cx="3235882" cy="1221584"/>
            </a:xfrm>
          </p:grpSpPr>
          <p:pic>
            <p:nvPicPr>
              <p:cNvPr id="233" name="Google Shape;233;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234" name="Google Shape;234;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235" name="Google Shape;235;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236" name="Google Shape;236;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237" name="Google Shape;237;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238" name="Google Shape;238;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239" name="Google Shape;239;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240" name="Google Shape;240;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241" name="Google Shape;241;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242" name="Google Shape;242;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243" name="Google Shape;243;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244" name="Google Shape;244;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245" name="Google Shape;245;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sp>
          <p:nvSpPr>
            <p:cNvPr id="246" name="Google Shape;246;p8"/>
            <p:cNvSpPr/>
            <p:nvPr/>
          </p:nvSpPr>
          <p:spPr>
            <a:xfrm>
              <a:off x="465684" y="5004431"/>
              <a:ext cx="812316"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47" name="Google Shape;247;p8"/>
            <p:cNvSpPr/>
            <p:nvPr/>
          </p:nvSpPr>
          <p:spPr>
            <a:xfrm>
              <a:off x="1278000" y="5004431"/>
              <a:ext cx="1742477"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48" name="Google Shape;248;p8"/>
            <p:cNvSpPr txBox="1"/>
            <p:nvPr/>
          </p:nvSpPr>
          <p:spPr>
            <a:xfrm>
              <a:off x="3210952" y="4383382"/>
              <a:ext cx="263551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60 and 16</a:t>
              </a:r>
              <a:endParaRPr/>
            </a:p>
          </p:txBody>
        </p:sp>
        <p:sp>
          <p:nvSpPr>
            <p:cNvPr id="249" name="Google Shape;249;p8"/>
            <p:cNvSpPr txBox="1"/>
            <p:nvPr/>
          </p:nvSpPr>
          <p:spPr>
            <a:xfrm>
              <a:off x="6157988" y="4383382"/>
              <a:ext cx="263551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50 and 26</a:t>
              </a:r>
              <a:endParaRPr/>
            </a:p>
          </p:txBody>
        </p:sp>
        <p:sp>
          <p:nvSpPr>
            <p:cNvPr id="250" name="Google Shape;250;p8"/>
            <p:cNvSpPr txBox="1"/>
            <p:nvPr/>
          </p:nvSpPr>
          <p:spPr>
            <a:xfrm>
              <a:off x="9221904" y="4383382"/>
              <a:ext cx="263551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40 and 36</a:t>
              </a:r>
              <a:endParaRPr/>
            </a:p>
          </p:txBody>
        </p:sp>
        <p:sp>
          <p:nvSpPr>
            <p:cNvPr id="251" name="Google Shape;251;p8"/>
            <p:cNvSpPr txBox="1"/>
            <p:nvPr/>
          </p:nvSpPr>
          <p:spPr>
            <a:xfrm>
              <a:off x="304356" y="6012320"/>
              <a:ext cx="263551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30 and 46</a:t>
              </a:r>
              <a:endParaRPr/>
            </a:p>
          </p:txBody>
        </p:sp>
        <p:grpSp>
          <p:nvGrpSpPr>
            <p:cNvPr id="252" name="Google Shape;252;p8"/>
            <p:cNvGrpSpPr/>
            <p:nvPr/>
          </p:nvGrpSpPr>
          <p:grpSpPr>
            <a:xfrm>
              <a:off x="3442323" y="5066015"/>
              <a:ext cx="2359891" cy="890887"/>
              <a:chOff x="3239322" y="2146261"/>
              <a:chExt cx="3235882" cy="1221584"/>
            </a:xfrm>
          </p:grpSpPr>
          <p:pic>
            <p:nvPicPr>
              <p:cNvPr id="253" name="Google Shape;253;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254" name="Google Shape;254;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255" name="Google Shape;255;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256" name="Google Shape;256;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257" name="Google Shape;257;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258" name="Google Shape;258;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259" name="Google Shape;259;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260" name="Google Shape;260;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261" name="Google Shape;261;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262" name="Google Shape;262;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263" name="Google Shape;263;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264" name="Google Shape;264;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265" name="Google Shape;265;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sp>
          <p:nvSpPr>
            <p:cNvPr id="266" name="Google Shape;266;p8"/>
            <p:cNvSpPr/>
            <p:nvPr/>
          </p:nvSpPr>
          <p:spPr>
            <a:xfrm>
              <a:off x="3359566" y="5004431"/>
              <a:ext cx="547758"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67" name="Google Shape;267;p8"/>
            <p:cNvSpPr/>
            <p:nvPr/>
          </p:nvSpPr>
          <p:spPr>
            <a:xfrm>
              <a:off x="3907324" y="5004431"/>
              <a:ext cx="2007035"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68" name="Google Shape;268;p8"/>
            <p:cNvSpPr txBox="1"/>
            <p:nvPr/>
          </p:nvSpPr>
          <p:spPr>
            <a:xfrm>
              <a:off x="3198238" y="6012320"/>
              <a:ext cx="263551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20 and 56</a:t>
              </a:r>
              <a:endParaRPr/>
            </a:p>
          </p:txBody>
        </p:sp>
        <p:grpSp>
          <p:nvGrpSpPr>
            <p:cNvPr id="269" name="Google Shape;269;p8"/>
            <p:cNvGrpSpPr/>
            <p:nvPr/>
          </p:nvGrpSpPr>
          <p:grpSpPr>
            <a:xfrm>
              <a:off x="6337855" y="5066015"/>
              <a:ext cx="2359891" cy="890887"/>
              <a:chOff x="3239322" y="2146261"/>
              <a:chExt cx="3235882" cy="1221584"/>
            </a:xfrm>
          </p:grpSpPr>
          <p:pic>
            <p:nvPicPr>
              <p:cNvPr id="270" name="Google Shape;270;p8"/>
              <p:cNvPicPr preferRelativeResize="0"/>
              <p:nvPr/>
            </p:nvPicPr>
            <p:blipFill rotWithShape="1">
              <a:blip r:embed="rId3">
                <a:alphaModFix/>
              </a:blip>
              <a:srcRect/>
              <a:stretch/>
            </p:blipFill>
            <p:spPr>
              <a:xfrm>
                <a:off x="5913355" y="2228664"/>
                <a:ext cx="207169" cy="228600"/>
              </a:xfrm>
              <a:prstGeom prst="rect">
                <a:avLst/>
              </a:prstGeom>
              <a:noFill/>
              <a:ln>
                <a:noFill/>
              </a:ln>
            </p:spPr>
          </p:pic>
          <p:pic>
            <p:nvPicPr>
              <p:cNvPr id="271" name="Google Shape;271;p8"/>
              <p:cNvPicPr preferRelativeResize="0"/>
              <p:nvPr/>
            </p:nvPicPr>
            <p:blipFill rotWithShape="1">
              <a:blip r:embed="rId4">
                <a:alphaModFix/>
              </a:blip>
              <a:srcRect/>
              <a:stretch/>
            </p:blipFill>
            <p:spPr>
              <a:xfrm>
                <a:off x="4305681" y="2146264"/>
                <a:ext cx="207169" cy="1221581"/>
              </a:xfrm>
              <a:prstGeom prst="rect">
                <a:avLst/>
              </a:prstGeom>
              <a:noFill/>
              <a:ln>
                <a:noFill/>
              </a:ln>
            </p:spPr>
          </p:pic>
          <p:pic>
            <p:nvPicPr>
              <p:cNvPr id="272" name="Google Shape;272;p8"/>
              <p:cNvPicPr preferRelativeResize="0"/>
              <p:nvPr/>
            </p:nvPicPr>
            <p:blipFill rotWithShape="1">
              <a:blip r:embed="rId3">
                <a:alphaModFix/>
              </a:blip>
              <a:srcRect/>
              <a:stretch/>
            </p:blipFill>
            <p:spPr>
              <a:xfrm>
                <a:off x="6268035" y="2228664"/>
                <a:ext cx="207169" cy="228600"/>
              </a:xfrm>
              <a:prstGeom prst="rect">
                <a:avLst/>
              </a:prstGeom>
              <a:noFill/>
              <a:ln>
                <a:noFill/>
              </a:ln>
            </p:spPr>
          </p:pic>
          <p:pic>
            <p:nvPicPr>
              <p:cNvPr id="273" name="Google Shape;273;p8"/>
              <p:cNvPicPr preferRelativeResize="0"/>
              <p:nvPr/>
            </p:nvPicPr>
            <p:blipFill rotWithShape="1">
              <a:blip r:embed="rId4">
                <a:alphaModFix/>
              </a:blip>
              <a:srcRect/>
              <a:stretch/>
            </p:blipFill>
            <p:spPr>
              <a:xfrm>
                <a:off x="4665250" y="2146263"/>
                <a:ext cx="207169" cy="1221581"/>
              </a:xfrm>
              <a:prstGeom prst="rect">
                <a:avLst/>
              </a:prstGeom>
              <a:noFill/>
              <a:ln>
                <a:noFill/>
              </a:ln>
            </p:spPr>
          </p:pic>
          <p:pic>
            <p:nvPicPr>
              <p:cNvPr id="274" name="Google Shape;274;p8"/>
              <p:cNvPicPr preferRelativeResize="0"/>
              <p:nvPr/>
            </p:nvPicPr>
            <p:blipFill rotWithShape="1">
              <a:blip r:embed="rId4">
                <a:alphaModFix/>
              </a:blip>
              <a:srcRect/>
              <a:stretch/>
            </p:blipFill>
            <p:spPr>
              <a:xfrm>
                <a:off x="5024819" y="2146262"/>
                <a:ext cx="207169" cy="1221581"/>
              </a:xfrm>
              <a:prstGeom prst="rect">
                <a:avLst/>
              </a:prstGeom>
              <a:noFill/>
              <a:ln>
                <a:noFill/>
              </a:ln>
            </p:spPr>
          </p:pic>
          <p:pic>
            <p:nvPicPr>
              <p:cNvPr id="275" name="Google Shape;275;p8"/>
              <p:cNvPicPr preferRelativeResize="0"/>
              <p:nvPr/>
            </p:nvPicPr>
            <p:blipFill rotWithShape="1">
              <a:blip r:embed="rId4">
                <a:alphaModFix/>
              </a:blip>
              <a:srcRect/>
              <a:stretch/>
            </p:blipFill>
            <p:spPr>
              <a:xfrm>
                <a:off x="5380656" y="2146261"/>
                <a:ext cx="207169" cy="1221581"/>
              </a:xfrm>
              <a:prstGeom prst="rect">
                <a:avLst/>
              </a:prstGeom>
              <a:noFill/>
              <a:ln>
                <a:noFill/>
              </a:ln>
            </p:spPr>
          </p:pic>
          <p:pic>
            <p:nvPicPr>
              <p:cNvPr id="276" name="Google Shape;276;p8"/>
              <p:cNvPicPr preferRelativeResize="0"/>
              <p:nvPr/>
            </p:nvPicPr>
            <p:blipFill rotWithShape="1">
              <a:blip r:embed="rId4">
                <a:alphaModFix/>
              </a:blip>
              <a:srcRect/>
              <a:stretch/>
            </p:blipFill>
            <p:spPr>
              <a:xfrm>
                <a:off x="3239322" y="2146263"/>
                <a:ext cx="207169" cy="1221581"/>
              </a:xfrm>
              <a:prstGeom prst="rect">
                <a:avLst/>
              </a:prstGeom>
              <a:noFill/>
              <a:ln>
                <a:noFill/>
              </a:ln>
            </p:spPr>
          </p:pic>
          <p:pic>
            <p:nvPicPr>
              <p:cNvPr id="277" name="Google Shape;277;p8"/>
              <p:cNvPicPr preferRelativeResize="0"/>
              <p:nvPr/>
            </p:nvPicPr>
            <p:blipFill rotWithShape="1">
              <a:blip r:embed="rId4">
                <a:alphaModFix/>
              </a:blip>
              <a:srcRect/>
              <a:stretch/>
            </p:blipFill>
            <p:spPr>
              <a:xfrm>
                <a:off x="3598891" y="2146262"/>
                <a:ext cx="207169" cy="1221581"/>
              </a:xfrm>
              <a:prstGeom prst="rect">
                <a:avLst/>
              </a:prstGeom>
              <a:noFill/>
              <a:ln>
                <a:noFill/>
              </a:ln>
            </p:spPr>
          </p:pic>
          <p:pic>
            <p:nvPicPr>
              <p:cNvPr id="278" name="Google Shape;278;p8"/>
              <p:cNvPicPr preferRelativeResize="0"/>
              <p:nvPr/>
            </p:nvPicPr>
            <p:blipFill rotWithShape="1">
              <a:blip r:embed="rId4">
                <a:alphaModFix/>
              </a:blip>
              <a:srcRect/>
              <a:stretch/>
            </p:blipFill>
            <p:spPr>
              <a:xfrm>
                <a:off x="3954728" y="2146261"/>
                <a:ext cx="207169" cy="1221581"/>
              </a:xfrm>
              <a:prstGeom prst="rect">
                <a:avLst/>
              </a:prstGeom>
              <a:noFill/>
              <a:ln>
                <a:noFill/>
              </a:ln>
            </p:spPr>
          </p:pic>
          <p:pic>
            <p:nvPicPr>
              <p:cNvPr id="279" name="Google Shape;279;p8"/>
              <p:cNvPicPr preferRelativeResize="0"/>
              <p:nvPr/>
            </p:nvPicPr>
            <p:blipFill rotWithShape="1">
              <a:blip r:embed="rId3">
                <a:alphaModFix/>
              </a:blip>
              <a:srcRect/>
              <a:stretch/>
            </p:blipFill>
            <p:spPr>
              <a:xfrm>
                <a:off x="5913355" y="2589892"/>
                <a:ext cx="207169" cy="228600"/>
              </a:xfrm>
              <a:prstGeom prst="rect">
                <a:avLst/>
              </a:prstGeom>
              <a:noFill/>
              <a:ln>
                <a:noFill/>
              </a:ln>
            </p:spPr>
          </p:pic>
          <p:pic>
            <p:nvPicPr>
              <p:cNvPr id="280" name="Google Shape;280;p8"/>
              <p:cNvPicPr preferRelativeResize="0"/>
              <p:nvPr/>
            </p:nvPicPr>
            <p:blipFill rotWithShape="1">
              <a:blip r:embed="rId3">
                <a:alphaModFix/>
              </a:blip>
              <a:srcRect/>
              <a:stretch/>
            </p:blipFill>
            <p:spPr>
              <a:xfrm>
                <a:off x="6268035" y="2589892"/>
                <a:ext cx="207169" cy="228600"/>
              </a:xfrm>
              <a:prstGeom prst="rect">
                <a:avLst/>
              </a:prstGeom>
              <a:noFill/>
              <a:ln>
                <a:noFill/>
              </a:ln>
            </p:spPr>
          </p:pic>
          <p:pic>
            <p:nvPicPr>
              <p:cNvPr id="281" name="Google Shape;281;p8"/>
              <p:cNvPicPr preferRelativeResize="0"/>
              <p:nvPr/>
            </p:nvPicPr>
            <p:blipFill rotWithShape="1">
              <a:blip r:embed="rId3">
                <a:alphaModFix/>
              </a:blip>
              <a:srcRect/>
              <a:stretch/>
            </p:blipFill>
            <p:spPr>
              <a:xfrm>
                <a:off x="5913355" y="2972083"/>
                <a:ext cx="207169" cy="228600"/>
              </a:xfrm>
              <a:prstGeom prst="rect">
                <a:avLst/>
              </a:prstGeom>
              <a:noFill/>
              <a:ln>
                <a:noFill/>
              </a:ln>
            </p:spPr>
          </p:pic>
          <p:pic>
            <p:nvPicPr>
              <p:cNvPr id="282" name="Google Shape;282;p8"/>
              <p:cNvPicPr preferRelativeResize="0"/>
              <p:nvPr/>
            </p:nvPicPr>
            <p:blipFill rotWithShape="1">
              <a:blip r:embed="rId3">
                <a:alphaModFix/>
              </a:blip>
              <a:srcRect/>
              <a:stretch/>
            </p:blipFill>
            <p:spPr>
              <a:xfrm>
                <a:off x="6268035" y="2972083"/>
                <a:ext cx="207169" cy="228600"/>
              </a:xfrm>
              <a:prstGeom prst="rect">
                <a:avLst/>
              </a:prstGeom>
              <a:noFill/>
              <a:ln>
                <a:noFill/>
              </a:ln>
            </p:spPr>
          </p:pic>
        </p:grpSp>
        <p:sp>
          <p:nvSpPr>
            <p:cNvPr id="283" name="Google Shape;283;p8"/>
            <p:cNvSpPr/>
            <p:nvPr/>
          </p:nvSpPr>
          <p:spPr>
            <a:xfrm>
              <a:off x="6255098" y="5004431"/>
              <a:ext cx="287742"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84" name="Google Shape;284;p8"/>
            <p:cNvSpPr/>
            <p:nvPr/>
          </p:nvSpPr>
          <p:spPr>
            <a:xfrm>
              <a:off x="6542840" y="5004431"/>
              <a:ext cx="2267051" cy="100788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85" name="Google Shape;285;p8"/>
            <p:cNvSpPr txBox="1"/>
            <p:nvPr/>
          </p:nvSpPr>
          <p:spPr>
            <a:xfrm>
              <a:off x="6093770" y="6012320"/>
              <a:ext cx="2635516"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10 and 66</a:t>
              </a: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nextCondLst>
                <p:cond evt="onClick" delay="0">
                  <p:tgtEl>
                    <p:spTgt spid="14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Text, letter&#10;&#10;Description automatically generated">
            <a:extLst>
              <a:ext uri="{FF2B5EF4-FFF2-40B4-BE49-F238E27FC236}">
                <a16:creationId xmlns:a16="http://schemas.microsoft.com/office/drawing/2014/main" id="{3E1972F5-76B7-9E4F-9E56-9C25CE296F69}"/>
              </a:ext>
            </a:extLst>
          </p:cNvPr>
          <p:cNvPicPr>
            <a:picLocks noChangeAspect="1"/>
          </p:cNvPicPr>
          <p:nvPr/>
        </p:nvPicPr>
        <p:blipFill>
          <a:blip r:embed="rId3"/>
          <a:stretch>
            <a:fillRect/>
          </a:stretch>
        </p:blipFill>
        <p:spPr>
          <a:xfrm>
            <a:off x="263525" y="1077157"/>
            <a:ext cx="7521575" cy="143129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2000</Words>
  <Application>Microsoft Macintosh PowerPoint</Application>
  <PresentationFormat>Widescreen</PresentationFormat>
  <Paragraphs>215</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partition numbers in different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Partitioning numbers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2022-08-24T16:03:40Z</dcterms:modified>
</cp:coreProperties>
</file>