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48" r:id="rId2"/>
  </p:sldMasterIdLst>
  <p:notesMasterIdLst>
    <p:notesMasterId r:id="rId20"/>
  </p:notesMasterIdLst>
  <p:sldIdLst>
    <p:sldId id="260" r:id="rId3"/>
    <p:sldId id="261" r:id="rId4"/>
    <p:sldId id="262" r:id="rId5"/>
    <p:sldId id="264" r:id="rId6"/>
    <p:sldId id="266" r:id="rId7"/>
    <p:sldId id="263" r:id="rId8"/>
    <p:sldId id="268" r:id="rId9"/>
    <p:sldId id="267" r:id="rId10"/>
    <p:sldId id="269" r:id="rId11"/>
    <p:sldId id="271" r:id="rId12"/>
    <p:sldId id="272" r:id="rId13"/>
    <p:sldId id="273" r:id="rId14"/>
    <p:sldId id="274" r:id="rId15"/>
    <p:sldId id="275" r:id="rId16"/>
    <p:sldId id="265" r:id="rId17"/>
    <p:sldId id="276"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96F3"/>
    <a:srgbClr val="0277BD"/>
    <a:srgbClr val="222222"/>
    <a:srgbClr val="CCD4F4"/>
    <a:srgbClr val="F8FBFF"/>
    <a:srgbClr val="F8FCFF"/>
    <a:srgbClr val="E4F2FF"/>
    <a:srgbClr val="E8EAF6"/>
    <a:srgbClr val="E1F5FE"/>
    <a:srgbClr val="F5F5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7279"/>
  </p:normalViewPr>
  <p:slideViewPr>
    <p:cSldViewPr snapToGrid="0" snapToObjects="1">
      <p:cViewPr varScale="1">
        <p:scale>
          <a:sx n="93" d="100"/>
          <a:sy n="93" d="100"/>
        </p:scale>
        <p:origin x="56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03805F-7D1E-E94C-BB55-3B101E5AFAED}" type="datetimeFigureOut">
              <a:rPr lang="en-GB" smtClean="0"/>
              <a:t>25/08/2022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B76D0C-E1F7-C24C-9F61-F920AE9184C6}" type="slidenum">
              <a:rPr lang="en-GB" smtClean="0"/>
              <a:t>‹#›</a:t>
            </a:fld>
            <a:endParaRPr lang="en-GB"/>
          </a:p>
        </p:txBody>
      </p:sp>
    </p:spTree>
    <p:extLst>
      <p:ext uri="{BB962C8B-B14F-4D97-AF65-F5344CB8AC3E}">
        <p14:creationId xmlns:p14="http://schemas.microsoft.com/office/powerpoint/2010/main" val="2797417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3</a:t>
            </a:fld>
            <a:endParaRPr lang="en-GB"/>
          </a:p>
        </p:txBody>
      </p:sp>
    </p:spTree>
    <p:extLst>
      <p:ext uri="{BB962C8B-B14F-4D97-AF65-F5344CB8AC3E}">
        <p14:creationId xmlns:p14="http://schemas.microsoft.com/office/powerpoint/2010/main" val="1947234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dirty="0"/>
              <a:t>The following counters should be added: </a:t>
            </a:r>
          </a:p>
          <a:p>
            <a:pPr marL="228600" indent="-228600" rtl="0">
              <a:buAutoNum type="alphaLcParenR"/>
            </a:pPr>
            <a:r>
              <a:rPr lang="en-GB" dirty="0"/>
              <a:t>1 thousand, 1 hundred, 4 tens, 3 ones</a:t>
            </a:r>
          </a:p>
          <a:p>
            <a:pPr marL="228600" indent="-228600" rtl="0">
              <a:buAutoNum type="alphaLcParenR"/>
            </a:pPr>
            <a:r>
              <a:rPr lang="en-GB" dirty="0"/>
              <a:t>4 hundreds, 1 ten, 5 ones</a:t>
            </a:r>
          </a:p>
          <a:p>
            <a:pPr marL="228600" indent="-228600" rtl="0">
              <a:buAutoNum type="alphaLcParenR"/>
            </a:pPr>
            <a:r>
              <a:rPr lang="en-GB" dirty="0"/>
              <a:t>3 thousands, 3 hundreds, 3 ones</a:t>
            </a:r>
          </a:p>
          <a:p>
            <a:pPr marL="228600" indent="-228600" rtl="0">
              <a:buAutoNum type="alphaLcParenR"/>
            </a:pPr>
            <a:r>
              <a:rPr lang="en-GB" dirty="0"/>
              <a:t>1 thousand, 3 hundreds, 4 tens, 5 ones</a:t>
            </a:r>
          </a:p>
          <a:p>
            <a:pPr marL="228600" indent="-228600" rtl="0">
              <a:buAutoNum type="alphaLcParenR"/>
            </a:pPr>
            <a:r>
              <a:rPr lang="en-GB" dirty="0"/>
              <a:t>4 thousands, 4 hundreds, 2 ones</a:t>
            </a:r>
          </a:p>
        </p:txBody>
      </p:sp>
      <p:sp>
        <p:nvSpPr>
          <p:cNvPr id="4" name="Slide Number Placeholder 3"/>
          <p:cNvSpPr>
            <a:spLocks noGrp="1"/>
          </p:cNvSpPr>
          <p:nvPr>
            <p:ph type="sldNum" sz="quarter" idx="5"/>
          </p:nvPr>
        </p:nvSpPr>
        <p:spPr/>
        <p:txBody>
          <a:bodyPr/>
          <a:lstStyle/>
          <a:p>
            <a:fld id="{9FB76D0C-E1F7-C24C-9F61-F920AE9184C6}" type="slidenum">
              <a:rPr lang="en-GB" smtClean="0"/>
              <a:t>13</a:t>
            </a:fld>
            <a:endParaRPr lang="en-GB"/>
          </a:p>
        </p:txBody>
      </p:sp>
    </p:spTree>
    <p:extLst>
      <p:ext uri="{BB962C8B-B14F-4D97-AF65-F5344CB8AC3E}">
        <p14:creationId xmlns:p14="http://schemas.microsoft.com/office/powerpoint/2010/main" val="2405352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Place value counters</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How many thousands/ hundreds/ tens/ ones are there in the number? How would you represent the number? How is your way different to the one shown? </a:t>
            </a:r>
            <a:endParaRPr lang="en-GB" b="0" dirty="0">
              <a:effectLst/>
            </a:endParaRPr>
          </a:p>
          <a:p>
            <a:r>
              <a:rPr lang="en-GB" sz="1200" b="1" i="0" u="none" strike="noStrike" kern="1200" dirty="0">
                <a:solidFill>
                  <a:schemeClr val="tx1"/>
                </a:solidFill>
                <a:effectLst/>
                <a:latin typeface="+mn-lt"/>
                <a:ea typeface="+mn-ea"/>
                <a:cs typeface="+mn-cs"/>
              </a:rPr>
              <a:t>Extension</a:t>
            </a:r>
            <a:r>
              <a:rPr lang="en-GB" sz="1200" b="0" i="0" u="none" strike="noStrike" kern="1200" dirty="0">
                <a:solidFill>
                  <a:schemeClr val="tx1"/>
                </a:solidFill>
                <a:effectLst/>
                <a:latin typeface="+mn-lt"/>
                <a:ea typeface="+mn-ea"/>
                <a:cs typeface="+mn-cs"/>
              </a:rPr>
              <a:t> – Represent 5,062 and make a different mistake. Explain your mistake.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14</a:t>
            </a:fld>
            <a:endParaRPr lang="en-GB"/>
          </a:p>
        </p:txBody>
      </p:sp>
    </p:spTree>
    <p:extLst>
      <p:ext uri="{BB962C8B-B14F-4D97-AF65-F5344CB8AC3E}">
        <p14:creationId xmlns:p14="http://schemas.microsoft.com/office/powerpoint/2010/main" val="534038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How and when to use these slides </a:t>
            </a:r>
            <a:r>
              <a:rPr lang="en-GB" sz="1200" b="0" i="0" u="none" strike="noStrike" kern="1200" dirty="0">
                <a:solidFill>
                  <a:schemeClr val="tx1"/>
                </a:solidFill>
                <a:effectLst/>
                <a:latin typeface="+mn-lt"/>
                <a:ea typeface="+mn-ea"/>
                <a:cs typeface="+mn-cs"/>
              </a:rPr>
              <a:t>– Use these slides to ensure pupils have a strong understanding of the relative size of numbers using concrete resources.  </a:t>
            </a:r>
          </a:p>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Base 10 equipment</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How many ones cubes would I need to make 1 ten? How many ones would I need to make 1 hundred/ 1 thousand? How do you know? Which has the larger value, 1 ten or 1 one? Which has the larger value 5 tens or 7 ones? </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say the column with the largest digit has the greatest value (e.g. 4 ones is greater than 1 hundred). </a:t>
            </a:r>
          </a:p>
          <a:p>
            <a:pPr rtl="0"/>
            <a:r>
              <a:rPr lang="en-GB" sz="1200" b="1" i="0" u="none" strike="noStrike" kern="1200" dirty="0">
                <a:solidFill>
                  <a:schemeClr val="tx1"/>
                </a:solidFill>
                <a:effectLst/>
                <a:latin typeface="+mn-lt"/>
                <a:ea typeface="+mn-ea"/>
                <a:cs typeface="+mn-cs"/>
              </a:rPr>
              <a:t>Further Practice </a:t>
            </a:r>
            <a:r>
              <a:rPr lang="en-GB" sz="1200" b="0" i="0" u="none" strike="noStrike" kern="1200" dirty="0">
                <a:solidFill>
                  <a:schemeClr val="tx1"/>
                </a:solidFill>
                <a:effectLst/>
                <a:latin typeface="+mn-lt"/>
                <a:ea typeface="+mn-ea"/>
                <a:cs typeface="+mn-cs"/>
              </a:rPr>
              <a:t>– Make a number using the Base 10, possibly using the same digits to demonstrate that when the digits move in a number, the value of the digit changes.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16</a:t>
            </a:fld>
            <a:endParaRPr lang="en-GB"/>
          </a:p>
        </p:txBody>
      </p:sp>
    </p:spTree>
    <p:extLst>
      <p:ext uri="{BB962C8B-B14F-4D97-AF65-F5344CB8AC3E}">
        <p14:creationId xmlns:p14="http://schemas.microsoft.com/office/powerpoint/2010/main" val="370264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dirty="0">
                <a:solidFill>
                  <a:schemeClr val="tx1"/>
                </a:solidFill>
                <a:effectLst/>
                <a:latin typeface="+mn-lt"/>
                <a:ea typeface="+mn-ea"/>
                <a:cs typeface="+mn-cs"/>
              </a:rPr>
              <a:t>How and when to use these slides </a:t>
            </a:r>
            <a:r>
              <a:rPr lang="en-GB" sz="1200" b="0" i="0" u="none" strike="noStrike" kern="1200" dirty="0">
                <a:solidFill>
                  <a:schemeClr val="tx1"/>
                </a:solidFill>
                <a:effectLst/>
                <a:latin typeface="+mn-lt"/>
                <a:ea typeface="+mn-ea"/>
                <a:cs typeface="+mn-cs"/>
              </a:rPr>
              <a:t>– Use this slide to ensure pupils understand the relative size of digits in a number. While there are more tens counters, they do not have a value greater than 1 hundred. </a:t>
            </a:r>
          </a:p>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Place value counters and place value chart</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Which number has been represented? How do you know? What is the value of the tens column? What is the value of the hundred/ ones column? Which column has the highest value? Is the Mathling correct? </a:t>
            </a:r>
            <a:endParaRPr lang="en-GB" b="0" dirty="0">
              <a:effectLst/>
            </a:endParaRPr>
          </a:p>
        </p:txBody>
      </p:sp>
      <p:sp>
        <p:nvSpPr>
          <p:cNvPr id="4" name="Slide Number Placeholder 3"/>
          <p:cNvSpPr>
            <a:spLocks noGrp="1"/>
          </p:cNvSpPr>
          <p:nvPr>
            <p:ph type="sldNum" sz="quarter" idx="5"/>
          </p:nvPr>
        </p:nvSpPr>
        <p:spPr/>
        <p:txBody>
          <a:bodyPr/>
          <a:lstStyle/>
          <a:p>
            <a:fld id="{9FB76D0C-E1F7-C24C-9F61-F920AE9184C6}" type="slidenum">
              <a:rPr lang="en-GB" smtClean="0"/>
              <a:t>17</a:t>
            </a:fld>
            <a:endParaRPr lang="en-GB"/>
          </a:p>
        </p:txBody>
      </p:sp>
    </p:spTree>
    <p:extLst>
      <p:ext uri="{BB962C8B-B14F-4D97-AF65-F5344CB8AC3E}">
        <p14:creationId xmlns:p14="http://schemas.microsoft.com/office/powerpoint/2010/main" val="2339027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a:solidFill>
                  <a:schemeClr val="tx1"/>
                </a:solidFill>
                <a:effectLst/>
                <a:latin typeface="+mn-lt"/>
                <a:ea typeface="+mn-ea"/>
                <a:cs typeface="+mn-cs"/>
              </a:rPr>
              <a:t>Assessment point for the lesson – ask the pupils to vote for the answer they think is correct. </a:t>
            </a:r>
            <a:endParaRPr lang="en-GB" b="0" dirty="0">
              <a:effectLst/>
            </a:endParaRPr>
          </a:p>
          <a:p>
            <a:pPr rtl="0"/>
            <a:br>
              <a:rPr lang="en-GB" b="0" dirty="0">
                <a:effectLst/>
              </a:rPr>
            </a:br>
            <a:r>
              <a:rPr lang="en-GB" sz="1200" b="0" i="0" u="none" strike="noStrike" kern="1200" dirty="0">
                <a:solidFill>
                  <a:schemeClr val="tx1"/>
                </a:solidFill>
                <a:effectLst/>
                <a:latin typeface="+mn-lt"/>
                <a:ea typeface="+mn-ea"/>
                <a:cs typeface="+mn-cs"/>
              </a:rPr>
              <a:t>A – Correct answer</a:t>
            </a:r>
            <a:endParaRPr lang="en-GB" b="0" dirty="0">
              <a:effectLst/>
            </a:endParaRPr>
          </a:p>
          <a:p>
            <a:pPr rtl="0"/>
            <a:r>
              <a:rPr lang="en-GB" sz="1200" b="0" i="0" u="none" strike="noStrike" kern="1200" dirty="0">
                <a:solidFill>
                  <a:schemeClr val="tx1"/>
                </a:solidFill>
                <a:effectLst/>
                <a:latin typeface="+mn-lt"/>
                <a:ea typeface="+mn-ea"/>
                <a:cs typeface="+mn-cs"/>
              </a:rPr>
              <a:t>B – The pupil has not included the third thousands counter in their final number.</a:t>
            </a:r>
          </a:p>
          <a:p>
            <a:pPr rtl="0"/>
            <a:r>
              <a:rPr lang="en-GB" sz="1200" b="0" i="0" u="none" strike="noStrike" kern="1200" dirty="0">
                <a:solidFill>
                  <a:schemeClr val="tx1"/>
                </a:solidFill>
                <a:effectLst/>
                <a:latin typeface="+mn-lt"/>
                <a:ea typeface="+mn-ea"/>
                <a:cs typeface="+mn-cs"/>
              </a:rPr>
              <a:t>C – The pupil has counted the tens as hundreds and hundreds/ final thousand as tens. </a:t>
            </a:r>
          </a:p>
          <a:p>
            <a:pPr rtl="0"/>
            <a:r>
              <a:rPr lang="en-GB" sz="1200" b="0" i="0" u="none" strike="noStrike" kern="1200" dirty="0">
                <a:solidFill>
                  <a:schemeClr val="tx1"/>
                </a:solidFill>
                <a:effectLst/>
                <a:latin typeface="+mn-lt"/>
                <a:ea typeface="+mn-ea"/>
                <a:cs typeface="+mn-cs"/>
              </a:rPr>
              <a:t>D – The pupil has counted the thousands and ones correctly but has confused the hundreds and tens.</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4</a:t>
            </a:fld>
            <a:endParaRPr lang="en-GB"/>
          </a:p>
        </p:txBody>
      </p:sp>
    </p:spTree>
    <p:extLst>
      <p:ext uri="{BB962C8B-B14F-4D97-AF65-F5344CB8AC3E}">
        <p14:creationId xmlns:p14="http://schemas.microsoft.com/office/powerpoint/2010/main" val="1551278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Base 10</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Which numbers are represented? How do you know? How many ones make 1 ten? How many tens make 1 hundred? How can this help explain why both representations show 216?</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say the first image only represents 216.</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6</a:t>
            </a:fld>
            <a:endParaRPr lang="en-GB"/>
          </a:p>
        </p:txBody>
      </p:sp>
    </p:spTree>
    <p:extLst>
      <p:ext uri="{BB962C8B-B14F-4D97-AF65-F5344CB8AC3E}">
        <p14:creationId xmlns:p14="http://schemas.microsoft.com/office/powerpoint/2010/main" val="1128734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1" u="none" strike="noStrike" kern="1200" dirty="0">
                <a:solidFill>
                  <a:schemeClr val="tx1"/>
                </a:solidFill>
                <a:effectLst/>
                <a:latin typeface="+mn-lt"/>
                <a:ea typeface="+mn-ea"/>
                <a:cs typeface="+mn-cs"/>
              </a:rPr>
              <a:t>Use Base 10 with pupils to make 5,247. This is an opportunity to discuss the relative size of numbers. Pupils may try to partition in different ways (e.g. 4 thousands, 12 hundreds) but encourage basic partitioning into thousands/ hundreds/ tens/ ones to ensure they understand the value of each digit in a number. </a:t>
            </a:r>
          </a:p>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Base 10</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How many thousands/ hundreds/ tens/ ones are in this number? How many of each type of Base 10 will you need? How do you know? What do you notice about the way you have made the number? </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use incorrect resources (e.g. using all ones). </a:t>
            </a:r>
          </a:p>
          <a:p>
            <a:r>
              <a:rPr lang="en-GB" sz="1200" b="1" i="0" u="none" strike="noStrike" kern="1200" dirty="0">
                <a:solidFill>
                  <a:schemeClr val="tx1"/>
                </a:solidFill>
                <a:effectLst/>
                <a:latin typeface="+mn-lt"/>
                <a:ea typeface="+mn-ea"/>
                <a:cs typeface="+mn-cs"/>
              </a:rPr>
              <a:t>Extension</a:t>
            </a:r>
            <a:r>
              <a:rPr lang="en-GB" sz="1200" b="0" i="0" u="none" strike="noStrike" kern="1200" dirty="0">
                <a:solidFill>
                  <a:schemeClr val="tx1"/>
                </a:solidFill>
                <a:effectLst/>
                <a:latin typeface="+mn-lt"/>
                <a:ea typeface="+mn-ea"/>
                <a:cs typeface="+mn-cs"/>
              </a:rPr>
              <a:t> – How would I use Base 10 to show 5,047? How is this similar or different to the representation on the side?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7</a:t>
            </a:fld>
            <a:endParaRPr lang="en-GB"/>
          </a:p>
        </p:txBody>
      </p:sp>
    </p:spTree>
    <p:extLst>
      <p:ext uri="{BB962C8B-B14F-4D97-AF65-F5344CB8AC3E}">
        <p14:creationId xmlns:p14="http://schemas.microsoft.com/office/powerpoint/2010/main" val="2667413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Base 10</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How many thousands cubes are there? How many hundreds are there? How many tens are there? Are there any ones? How do you represent there being no ones? </a:t>
            </a:r>
          </a:p>
          <a:p>
            <a:pPr rtl="0"/>
            <a:r>
              <a:rPr lang="en-GB" sz="1200" b="0" i="1" u="none" strike="noStrike" kern="1200" dirty="0">
                <a:solidFill>
                  <a:schemeClr val="tx1"/>
                </a:solidFill>
                <a:effectLst/>
                <a:latin typeface="+mn-lt"/>
                <a:ea typeface="+mn-ea"/>
                <a:cs typeface="+mn-cs"/>
              </a:rPr>
              <a:t>Draw attention to the fact that the Base 10 and the place value chart are colour coded e.g. thousands are purple. </a:t>
            </a:r>
            <a:endParaRPr lang="en-GB" b="0" i="1"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write 249, showing they don’t understand the value of 0 as a place holder. </a:t>
            </a:r>
          </a:p>
          <a:p>
            <a:pPr rtl="0"/>
            <a:r>
              <a:rPr lang="en-GB" sz="1200" b="1" i="0" u="none" strike="noStrike" kern="1200" dirty="0">
                <a:solidFill>
                  <a:schemeClr val="tx1"/>
                </a:solidFill>
                <a:effectLst/>
                <a:latin typeface="+mn-lt"/>
                <a:ea typeface="+mn-ea"/>
                <a:cs typeface="+mn-cs"/>
              </a:rPr>
              <a:t>Further Practice </a:t>
            </a:r>
            <a:r>
              <a:rPr lang="en-GB" sz="1200" b="0" i="0" u="none" strike="noStrike" kern="1200" dirty="0">
                <a:solidFill>
                  <a:schemeClr val="tx1"/>
                </a:solidFill>
                <a:effectLst/>
                <a:latin typeface="+mn-lt"/>
                <a:ea typeface="+mn-ea"/>
                <a:cs typeface="+mn-cs"/>
              </a:rPr>
              <a:t>– Add ones, how does this change the number? </a:t>
            </a:r>
            <a:endParaRPr lang="en-GB" b="0" dirty="0">
              <a:effectLst/>
            </a:endParaRPr>
          </a:p>
        </p:txBody>
      </p:sp>
      <p:sp>
        <p:nvSpPr>
          <p:cNvPr id="4" name="Slide Number Placeholder 3"/>
          <p:cNvSpPr>
            <a:spLocks noGrp="1"/>
          </p:cNvSpPr>
          <p:nvPr>
            <p:ph type="sldNum" sz="quarter" idx="5"/>
          </p:nvPr>
        </p:nvSpPr>
        <p:spPr/>
        <p:txBody>
          <a:bodyPr/>
          <a:lstStyle/>
          <a:p>
            <a:fld id="{9FB76D0C-E1F7-C24C-9F61-F920AE9184C6}" type="slidenum">
              <a:rPr lang="en-GB" smtClean="0"/>
              <a:t>8</a:t>
            </a:fld>
            <a:endParaRPr lang="en-GB"/>
          </a:p>
        </p:txBody>
      </p:sp>
    </p:spTree>
    <p:extLst>
      <p:ext uri="{BB962C8B-B14F-4D97-AF65-F5344CB8AC3E}">
        <p14:creationId xmlns:p14="http://schemas.microsoft.com/office/powerpoint/2010/main" val="2874080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a:buAutoNum type="alphaLcParenR"/>
            </a:pPr>
            <a:r>
              <a:rPr lang="en-GB" dirty="0"/>
              <a:t>1,204</a:t>
            </a:r>
          </a:p>
          <a:p>
            <a:pPr marL="228600" indent="-228600" rtl="0">
              <a:buAutoNum type="alphaLcParenR"/>
            </a:pPr>
            <a:r>
              <a:rPr lang="en-GB" dirty="0"/>
              <a:t>2,031</a:t>
            </a:r>
          </a:p>
          <a:p>
            <a:pPr marL="228600" indent="-228600" rtl="0">
              <a:buAutoNum type="alphaLcParenR"/>
            </a:pPr>
            <a:r>
              <a:rPr lang="en-GB" dirty="0"/>
              <a:t>1,350</a:t>
            </a:r>
          </a:p>
          <a:p>
            <a:pPr marL="228600" indent="-228600" rtl="0">
              <a:buAutoNum type="alphaLcParenR"/>
            </a:pPr>
            <a:r>
              <a:rPr lang="en-GB" dirty="0"/>
              <a:t>To f) Base 10 should be used to accurately represent the given numbers. </a:t>
            </a:r>
          </a:p>
        </p:txBody>
      </p:sp>
      <p:sp>
        <p:nvSpPr>
          <p:cNvPr id="4" name="Slide Number Placeholder 3"/>
          <p:cNvSpPr>
            <a:spLocks noGrp="1"/>
          </p:cNvSpPr>
          <p:nvPr>
            <p:ph type="sldNum" sz="quarter" idx="5"/>
          </p:nvPr>
        </p:nvSpPr>
        <p:spPr/>
        <p:txBody>
          <a:bodyPr/>
          <a:lstStyle/>
          <a:p>
            <a:fld id="{9FB76D0C-E1F7-C24C-9F61-F920AE9184C6}" type="slidenum">
              <a:rPr lang="en-GB" smtClean="0"/>
              <a:t>9</a:t>
            </a:fld>
            <a:endParaRPr lang="en-GB"/>
          </a:p>
        </p:txBody>
      </p:sp>
    </p:spTree>
    <p:extLst>
      <p:ext uri="{BB962C8B-B14F-4D97-AF65-F5344CB8AC3E}">
        <p14:creationId xmlns:p14="http://schemas.microsoft.com/office/powerpoint/2010/main" val="931528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Place Value counters (they can be in a place value chart or not)</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How many thousands/ hundreds/ tens/ ones are there? What is the difference between the value of the digit 6 in this number as it appears twice? </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say that the hundreds column has a value that is less than all the other columns as there are only 2 counters in this column. Ensure pupils understand the relative size of numbers. </a:t>
            </a:r>
          </a:p>
          <a:p>
            <a:pPr rtl="0"/>
            <a:r>
              <a:rPr lang="en-GB" sz="1200" b="1" i="0" u="none" strike="noStrike" kern="1200" dirty="0">
                <a:solidFill>
                  <a:schemeClr val="tx1"/>
                </a:solidFill>
                <a:effectLst/>
                <a:latin typeface="+mn-lt"/>
                <a:ea typeface="+mn-ea"/>
                <a:cs typeface="+mn-cs"/>
              </a:rPr>
              <a:t>Extension</a:t>
            </a:r>
            <a:r>
              <a:rPr lang="en-GB" sz="1200" b="0" i="0" u="none" strike="noStrike" kern="1200" dirty="0">
                <a:solidFill>
                  <a:schemeClr val="tx1"/>
                </a:solidFill>
                <a:effectLst/>
                <a:latin typeface="+mn-lt"/>
                <a:ea typeface="+mn-ea"/>
                <a:cs typeface="+mn-cs"/>
              </a:rPr>
              <a:t> – Can I move one thousand counter into the hundreds column? Why/ why not? Would this change the number represented?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10</a:t>
            </a:fld>
            <a:endParaRPr lang="en-GB"/>
          </a:p>
        </p:txBody>
      </p:sp>
    </p:spTree>
    <p:extLst>
      <p:ext uri="{BB962C8B-B14F-4D97-AF65-F5344CB8AC3E}">
        <p14:creationId xmlns:p14="http://schemas.microsoft.com/office/powerpoint/2010/main" val="1366136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a:buAutoNum type="alphaLcParenR"/>
            </a:pPr>
            <a:r>
              <a:rPr lang="en-GB" dirty="0"/>
              <a:t>3,251</a:t>
            </a:r>
          </a:p>
          <a:p>
            <a:pPr marL="228600" indent="-228600" rtl="0">
              <a:buAutoNum type="alphaLcParenR"/>
            </a:pPr>
            <a:r>
              <a:rPr lang="en-GB" dirty="0"/>
              <a:t>5,122</a:t>
            </a:r>
          </a:p>
          <a:p>
            <a:pPr marL="228600" indent="-228600" rtl="0">
              <a:buAutoNum type="alphaLcParenR"/>
            </a:pPr>
            <a:r>
              <a:rPr lang="en-GB" dirty="0"/>
              <a:t>2,531</a:t>
            </a:r>
          </a:p>
          <a:p>
            <a:pPr marL="228600" indent="-228600" rtl="0">
              <a:buAutoNum type="alphaLcParenR"/>
            </a:pPr>
            <a:r>
              <a:rPr lang="en-GB" dirty="0"/>
              <a:t>Various answers, example answers: 5,000; 4,100; 4,010; 3,200; 1,211 </a:t>
            </a:r>
          </a:p>
        </p:txBody>
      </p:sp>
      <p:sp>
        <p:nvSpPr>
          <p:cNvPr id="4" name="Slide Number Placeholder 3"/>
          <p:cNvSpPr>
            <a:spLocks noGrp="1"/>
          </p:cNvSpPr>
          <p:nvPr>
            <p:ph type="sldNum" sz="quarter" idx="5"/>
          </p:nvPr>
        </p:nvSpPr>
        <p:spPr/>
        <p:txBody>
          <a:bodyPr/>
          <a:lstStyle/>
          <a:p>
            <a:fld id="{9FB76D0C-E1F7-C24C-9F61-F920AE9184C6}" type="slidenum">
              <a:rPr lang="en-GB" smtClean="0"/>
              <a:t>11</a:t>
            </a:fld>
            <a:endParaRPr lang="en-GB"/>
          </a:p>
        </p:txBody>
      </p:sp>
    </p:spTree>
    <p:extLst>
      <p:ext uri="{BB962C8B-B14F-4D97-AF65-F5344CB8AC3E}">
        <p14:creationId xmlns:p14="http://schemas.microsoft.com/office/powerpoint/2010/main" val="4022518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Place value counters</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Which counters can you see? What is the total of the counters you can see? How many ones/ tens/ hundreds/ thousands are missing? How do you know? </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find the total od the counters they can see but not know how to apply this to the question. </a:t>
            </a:r>
          </a:p>
        </p:txBody>
      </p:sp>
      <p:sp>
        <p:nvSpPr>
          <p:cNvPr id="4" name="Slide Number Placeholder 3"/>
          <p:cNvSpPr>
            <a:spLocks noGrp="1"/>
          </p:cNvSpPr>
          <p:nvPr>
            <p:ph type="sldNum" sz="quarter" idx="5"/>
          </p:nvPr>
        </p:nvSpPr>
        <p:spPr/>
        <p:txBody>
          <a:bodyPr/>
          <a:lstStyle/>
          <a:p>
            <a:fld id="{9FB76D0C-E1F7-C24C-9F61-F920AE9184C6}" type="slidenum">
              <a:rPr lang="en-GB" smtClean="0"/>
              <a:t>12</a:t>
            </a:fld>
            <a:endParaRPr lang="en-GB"/>
          </a:p>
        </p:txBody>
      </p:sp>
    </p:spTree>
    <p:extLst>
      <p:ext uri="{BB962C8B-B14F-4D97-AF65-F5344CB8AC3E}">
        <p14:creationId xmlns:p14="http://schemas.microsoft.com/office/powerpoint/2010/main" val="6714575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p:spTree>
      <p:nvGrpSpPr>
        <p:cNvPr id="1" name=""/>
        <p:cNvGrpSpPr/>
        <p:nvPr/>
      </p:nvGrpSpPr>
      <p:grpSpPr>
        <a:xfrm>
          <a:off x="0" y="0"/>
          <a:ext cx="0" cy="0"/>
          <a:chOff x="0" y="0"/>
          <a:chExt cx="0" cy="0"/>
        </a:xfrm>
      </p:grpSpPr>
      <p:sp>
        <p:nvSpPr>
          <p:cNvPr id="7" name="Content Placeholder 5">
            <a:extLst>
              <a:ext uri="{FF2B5EF4-FFF2-40B4-BE49-F238E27FC236}">
                <a16:creationId xmlns:a16="http://schemas.microsoft.com/office/drawing/2014/main" id="{AF3F217D-1D27-DC40-83E1-AF2038C4ABB7}"/>
              </a:ext>
            </a:extLst>
          </p:cNvPr>
          <p:cNvSpPr>
            <a:spLocks noGrp="1"/>
          </p:cNvSpPr>
          <p:nvPr>
            <p:ph sz="quarter" idx="11" hasCustomPrompt="1"/>
          </p:nvPr>
        </p:nvSpPr>
        <p:spPr>
          <a:xfrm>
            <a:off x="1880393" y="2758682"/>
            <a:ext cx="8431213" cy="713158"/>
          </a:xfrm>
          <a:prstGeom prst="rect">
            <a:avLst/>
          </a:prstGeom>
        </p:spPr>
        <p:txBody>
          <a:bodyPr/>
          <a:lstStyle>
            <a:lvl1pPr marL="0" indent="0" algn="ctr">
              <a:buNone/>
              <a:defRPr sz="3200">
                <a:latin typeface="Century Gothic" panose="020B0502020202020204" pitchFamily="34" charset="0"/>
              </a:defRPr>
            </a:lvl1pPr>
          </a:lstStyle>
          <a:p>
            <a:pPr lvl="0"/>
            <a:r>
              <a:rPr lang="en-GB" dirty="0"/>
              <a:t>Year x</a:t>
            </a:r>
          </a:p>
        </p:txBody>
      </p:sp>
      <p:sp>
        <p:nvSpPr>
          <p:cNvPr id="8" name="Content Placeholder 5">
            <a:extLst>
              <a:ext uri="{FF2B5EF4-FFF2-40B4-BE49-F238E27FC236}">
                <a16:creationId xmlns:a16="http://schemas.microsoft.com/office/drawing/2014/main" id="{E8E5B7E4-5D17-8642-8DBB-FAC30757A6C9}"/>
              </a:ext>
            </a:extLst>
          </p:cNvPr>
          <p:cNvSpPr>
            <a:spLocks noGrp="1"/>
          </p:cNvSpPr>
          <p:nvPr>
            <p:ph sz="quarter" idx="12" hasCustomPrompt="1"/>
          </p:nvPr>
        </p:nvSpPr>
        <p:spPr>
          <a:xfrm>
            <a:off x="1880393" y="3666506"/>
            <a:ext cx="8431213" cy="713158"/>
          </a:xfrm>
          <a:prstGeom prst="rect">
            <a:avLst/>
          </a:prstGeom>
        </p:spPr>
        <p:txBody>
          <a:bodyPr/>
          <a:lstStyle>
            <a:lvl1pPr marL="0" indent="0" algn="ctr">
              <a:buNone/>
              <a:defRPr sz="3200">
                <a:latin typeface="Century Gothic" panose="020B0502020202020204" pitchFamily="34" charset="0"/>
              </a:defRPr>
            </a:lvl1pPr>
          </a:lstStyle>
          <a:p>
            <a:pPr lvl="0"/>
            <a:r>
              <a:rPr lang="en-GB" dirty="0"/>
              <a:t>Block</a:t>
            </a:r>
          </a:p>
        </p:txBody>
      </p:sp>
      <p:sp>
        <p:nvSpPr>
          <p:cNvPr id="9" name="Content Placeholder 5">
            <a:extLst>
              <a:ext uri="{FF2B5EF4-FFF2-40B4-BE49-F238E27FC236}">
                <a16:creationId xmlns:a16="http://schemas.microsoft.com/office/drawing/2014/main" id="{56E54D7B-07D1-7745-81A3-0D026B86A896}"/>
              </a:ext>
            </a:extLst>
          </p:cNvPr>
          <p:cNvSpPr>
            <a:spLocks noGrp="1"/>
          </p:cNvSpPr>
          <p:nvPr>
            <p:ph sz="quarter" idx="13" hasCustomPrompt="1"/>
          </p:nvPr>
        </p:nvSpPr>
        <p:spPr>
          <a:xfrm>
            <a:off x="1880392" y="4574330"/>
            <a:ext cx="8431213" cy="713158"/>
          </a:xfrm>
          <a:prstGeom prst="rect">
            <a:avLst/>
          </a:prstGeom>
        </p:spPr>
        <p:txBody>
          <a:bodyPr/>
          <a:lstStyle>
            <a:lvl1pPr marL="0" indent="0" algn="ctr">
              <a:buNone/>
              <a:defRPr sz="2400">
                <a:latin typeface="Century Gothic" panose="020B0502020202020204" pitchFamily="34" charset="0"/>
              </a:defRPr>
            </a:lvl1pPr>
          </a:lstStyle>
          <a:p>
            <a:pPr lvl="0"/>
            <a:r>
              <a:rPr lang="en-GB" dirty="0"/>
              <a:t>LO</a:t>
            </a:r>
          </a:p>
        </p:txBody>
      </p:sp>
      <p:sp>
        <p:nvSpPr>
          <p:cNvPr id="11" name="TextBox 10">
            <a:extLst>
              <a:ext uri="{FF2B5EF4-FFF2-40B4-BE49-F238E27FC236}">
                <a16:creationId xmlns:a16="http://schemas.microsoft.com/office/drawing/2014/main" id="{35512E4D-3B51-2647-8880-5DA3468DAEAB}"/>
              </a:ext>
            </a:extLst>
          </p:cNvPr>
          <p:cNvSpPr txBox="1"/>
          <p:nvPr userDrawn="1"/>
        </p:nvSpPr>
        <p:spPr>
          <a:xfrm>
            <a:off x="1880392" y="1620279"/>
            <a:ext cx="8431213" cy="707886"/>
          </a:xfrm>
          <a:prstGeom prst="rect">
            <a:avLst/>
          </a:prstGeom>
          <a:noFill/>
        </p:spPr>
        <p:txBody>
          <a:bodyPr wrap="square" rtlCol="0">
            <a:spAutoFit/>
          </a:bodyPr>
          <a:lstStyle/>
          <a:p>
            <a:pPr algn="ctr"/>
            <a:r>
              <a:rPr lang="en-GB" sz="4000" dirty="0">
                <a:latin typeface="Century Gothic" panose="020B0502020202020204" pitchFamily="34" charset="0"/>
              </a:rPr>
              <a:t>Ready-to-go Lesson Slides</a:t>
            </a:r>
          </a:p>
        </p:txBody>
      </p:sp>
      <p:pic>
        <p:nvPicPr>
          <p:cNvPr id="3" name="Picture 2" descr="Logo&#10;&#10;Description automatically generated with medium confidence">
            <a:extLst>
              <a:ext uri="{FF2B5EF4-FFF2-40B4-BE49-F238E27FC236}">
                <a16:creationId xmlns:a16="http://schemas.microsoft.com/office/drawing/2014/main" id="{ECBA34A2-1100-1B4F-8C2A-92DAA50365B9}"/>
              </a:ext>
            </a:extLst>
          </p:cNvPr>
          <p:cNvPicPr>
            <a:picLocks noChangeAspect="1"/>
          </p:cNvPicPr>
          <p:nvPr userDrawn="1"/>
        </p:nvPicPr>
        <p:blipFill>
          <a:blip r:embed="rId2"/>
          <a:stretch>
            <a:fillRect/>
          </a:stretch>
        </p:blipFill>
        <p:spPr>
          <a:xfrm>
            <a:off x="113012" y="6346950"/>
            <a:ext cx="1757220" cy="409450"/>
          </a:xfrm>
          <a:prstGeom prst="rect">
            <a:avLst/>
          </a:prstGeom>
        </p:spPr>
      </p:pic>
    </p:spTree>
    <p:extLst>
      <p:ext uri="{BB962C8B-B14F-4D97-AF65-F5344CB8AC3E}">
        <p14:creationId xmlns:p14="http://schemas.microsoft.com/office/powerpoint/2010/main" val="444776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ppo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18009-7689-104F-89A5-0E06A943A814}"/>
              </a:ext>
            </a:extLst>
          </p:cNvPr>
          <p:cNvSpPr>
            <a:spLocks noGrp="1"/>
          </p:cNvSpPr>
          <p:nvPr>
            <p:ph type="title"/>
          </p:nvPr>
        </p:nvSpPr>
        <p:spPr>
          <a:xfrm>
            <a:off x="838200" y="3429000"/>
            <a:ext cx="10515600" cy="1325563"/>
          </a:xfrm>
          <a:prstGeom prst="rect">
            <a:avLst/>
          </a:prstGeom>
        </p:spPr>
        <p:txBody>
          <a:bodyPr/>
          <a:lstStyle>
            <a:lvl1pPr algn="ctr">
              <a:defRPr sz="3200"/>
            </a:lvl1pPr>
          </a:lstStyle>
          <a:p>
            <a:r>
              <a:rPr lang="en-GB" dirty="0"/>
              <a:t>Click to edit Master title style</a:t>
            </a:r>
          </a:p>
        </p:txBody>
      </p:sp>
      <p:sp>
        <p:nvSpPr>
          <p:cNvPr id="3" name="Title 1">
            <a:extLst>
              <a:ext uri="{FF2B5EF4-FFF2-40B4-BE49-F238E27FC236}">
                <a16:creationId xmlns:a16="http://schemas.microsoft.com/office/drawing/2014/main" id="{D8B969EC-E71D-4B4A-AA62-7CF572FFA260}"/>
              </a:ext>
            </a:extLst>
          </p:cNvPr>
          <p:cNvSpPr txBox="1">
            <a:spLocks/>
          </p:cNvSpPr>
          <p:nvPr userDrawn="1"/>
        </p:nvSpPr>
        <p:spPr>
          <a:xfrm>
            <a:off x="838200" y="1802122"/>
            <a:ext cx="10515600" cy="1325563"/>
          </a:xfrm>
          <a:prstGeom prst="rect">
            <a:avLst/>
          </a:prstGeom>
        </p:spPr>
        <p:txBody>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0277BD"/>
                </a:solidFill>
              </a:rPr>
              <a:t>Support Slides</a:t>
            </a:r>
          </a:p>
        </p:txBody>
      </p:sp>
    </p:spTree>
    <p:extLst>
      <p:ext uri="{BB962C8B-B14F-4D97-AF65-F5344CB8AC3E}">
        <p14:creationId xmlns:p14="http://schemas.microsoft.com/office/powerpoint/2010/main" val="1587957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bjec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18009-7689-104F-89A5-0E06A943A814}"/>
              </a:ext>
            </a:extLst>
          </p:cNvPr>
          <p:cNvSpPr>
            <a:spLocks noGrp="1"/>
          </p:cNvSpPr>
          <p:nvPr>
            <p:ph type="title"/>
          </p:nvPr>
        </p:nvSpPr>
        <p:spPr>
          <a:xfrm>
            <a:off x="838200" y="2921330"/>
            <a:ext cx="10515600" cy="1833233"/>
          </a:xfrm>
          <a:prstGeom prst="rect">
            <a:avLst/>
          </a:prstGeom>
        </p:spPr>
        <p:txBody>
          <a:bodyPr/>
          <a:lstStyle>
            <a:lvl1pPr algn="ctr">
              <a:lnSpc>
                <a:spcPct val="150000"/>
              </a:lnSpc>
              <a:defRPr sz="2800"/>
            </a:lvl1pPr>
          </a:lstStyle>
          <a:p>
            <a:r>
              <a:rPr lang="en-GB" dirty="0"/>
              <a:t>Click to edit Master title style</a:t>
            </a:r>
          </a:p>
        </p:txBody>
      </p:sp>
      <p:sp>
        <p:nvSpPr>
          <p:cNvPr id="3" name="Title 1">
            <a:extLst>
              <a:ext uri="{FF2B5EF4-FFF2-40B4-BE49-F238E27FC236}">
                <a16:creationId xmlns:a16="http://schemas.microsoft.com/office/drawing/2014/main" id="{D8B969EC-E71D-4B4A-AA62-7CF572FFA260}"/>
              </a:ext>
            </a:extLst>
          </p:cNvPr>
          <p:cNvSpPr txBox="1">
            <a:spLocks/>
          </p:cNvSpPr>
          <p:nvPr userDrawn="1"/>
        </p:nvSpPr>
        <p:spPr>
          <a:xfrm>
            <a:off x="838200" y="1802122"/>
            <a:ext cx="10515600" cy="644195"/>
          </a:xfrm>
          <a:prstGeom prst="rect">
            <a:avLst/>
          </a:prstGeom>
        </p:spPr>
        <p:txBody>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rgbClr val="0277BD"/>
                </a:solidFill>
              </a:rPr>
              <a:t>Today we are learning</a:t>
            </a:r>
          </a:p>
        </p:txBody>
      </p:sp>
    </p:spTree>
    <p:extLst>
      <p:ext uri="{BB962C8B-B14F-4D97-AF65-F5344CB8AC3E}">
        <p14:creationId xmlns:p14="http://schemas.microsoft.com/office/powerpoint/2010/main" val="2566549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3565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gnostic Questions">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1D731D0-11A9-434D-B4CC-6A57B4E02E80}"/>
              </a:ext>
            </a:extLst>
          </p:cNvPr>
          <p:cNvSpPr>
            <a:spLocks noGrp="1"/>
          </p:cNvSpPr>
          <p:nvPr>
            <p:ph sz="quarter" idx="11"/>
          </p:nvPr>
        </p:nvSpPr>
        <p:spPr>
          <a:xfrm>
            <a:off x="263047" y="1293813"/>
            <a:ext cx="11736887" cy="1722519"/>
          </a:xfrm>
        </p:spPr>
        <p:txBody>
          <a:bodyPr/>
          <a:lstStyle>
            <a:lvl2pPr marL="457200" indent="0">
              <a:buNone/>
              <a:defRPr/>
            </a:lvl2pPr>
          </a:lstStyle>
          <a:p>
            <a:pPr lvl="0"/>
            <a:r>
              <a:rPr lang="en-GB" dirty="0"/>
              <a:t>Click to edit Master text styles</a:t>
            </a:r>
          </a:p>
        </p:txBody>
      </p:sp>
      <p:sp>
        <p:nvSpPr>
          <p:cNvPr id="11" name="Content Placeholder 10">
            <a:extLst>
              <a:ext uri="{FF2B5EF4-FFF2-40B4-BE49-F238E27FC236}">
                <a16:creationId xmlns:a16="http://schemas.microsoft.com/office/drawing/2014/main" id="{85B9F7CE-5C04-F74C-BF15-55B5CF176B09}"/>
              </a:ext>
            </a:extLst>
          </p:cNvPr>
          <p:cNvSpPr>
            <a:spLocks noGrp="1"/>
          </p:cNvSpPr>
          <p:nvPr>
            <p:ph sz="quarter" idx="12"/>
          </p:nvPr>
        </p:nvSpPr>
        <p:spPr>
          <a:xfrm>
            <a:off x="820506" y="3466464"/>
            <a:ext cx="5181036" cy="341701"/>
          </a:xfrm>
        </p:spPr>
        <p:txBody>
          <a:bodyPr/>
          <a:lstStyle>
            <a:lvl1pPr>
              <a:lnSpc>
                <a:spcPct val="100000"/>
              </a:lnSpc>
              <a:defRPr/>
            </a:lvl1pPr>
          </a:lstStyle>
          <a:p>
            <a:pPr lvl="0"/>
            <a:r>
              <a:rPr lang="en-GB" dirty="0"/>
              <a:t>Click to edit Master text styles</a:t>
            </a:r>
          </a:p>
        </p:txBody>
      </p:sp>
      <p:sp>
        <p:nvSpPr>
          <p:cNvPr id="12" name="Content Placeholder 10">
            <a:extLst>
              <a:ext uri="{FF2B5EF4-FFF2-40B4-BE49-F238E27FC236}">
                <a16:creationId xmlns:a16="http://schemas.microsoft.com/office/drawing/2014/main" id="{B0493250-A884-9B42-9EAB-CC3AB545F597}"/>
              </a:ext>
            </a:extLst>
          </p:cNvPr>
          <p:cNvSpPr>
            <a:spLocks noGrp="1"/>
          </p:cNvSpPr>
          <p:nvPr>
            <p:ph sz="quarter" idx="13"/>
          </p:nvPr>
        </p:nvSpPr>
        <p:spPr>
          <a:xfrm>
            <a:off x="820506" y="4794521"/>
            <a:ext cx="5181036" cy="341701"/>
          </a:xfrm>
        </p:spPr>
        <p:txBody>
          <a:bodyPr/>
          <a:lstStyle>
            <a:lvl1pPr>
              <a:lnSpc>
                <a:spcPct val="100000"/>
              </a:lnSpc>
              <a:defRPr/>
            </a:lvl1pPr>
          </a:lstStyle>
          <a:p>
            <a:pPr lvl="0"/>
            <a:r>
              <a:rPr lang="en-GB" dirty="0"/>
              <a:t>Click to edit Master text styles</a:t>
            </a:r>
          </a:p>
        </p:txBody>
      </p:sp>
      <p:sp>
        <p:nvSpPr>
          <p:cNvPr id="13" name="Content Placeholder 10">
            <a:extLst>
              <a:ext uri="{FF2B5EF4-FFF2-40B4-BE49-F238E27FC236}">
                <a16:creationId xmlns:a16="http://schemas.microsoft.com/office/drawing/2014/main" id="{CD05C5B0-AF97-AE4F-94A0-C8AC5F250A8F}"/>
              </a:ext>
            </a:extLst>
          </p:cNvPr>
          <p:cNvSpPr>
            <a:spLocks noGrp="1"/>
          </p:cNvSpPr>
          <p:nvPr>
            <p:ph sz="quarter" idx="14"/>
          </p:nvPr>
        </p:nvSpPr>
        <p:spPr>
          <a:xfrm>
            <a:off x="6688949" y="3466464"/>
            <a:ext cx="5181036" cy="341701"/>
          </a:xfrm>
        </p:spPr>
        <p:txBody>
          <a:bodyPr/>
          <a:lstStyle>
            <a:lvl1pPr>
              <a:lnSpc>
                <a:spcPct val="100000"/>
              </a:lnSpc>
              <a:defRPr/>
            </a:lvl1pPr>
          </a:lstStyle>
          <a:p>
            <a:pPr lvl="0"/>
            <a:r>
              <a:rPr lang="en-GB" dirty="0"/>
              <a:t>Click to edit Master text styles</a:t>
            </a:r>
          </a:p>
        </p:txBody>
      </p:sp>
      <p:sp>
        <p:nvSpPr>
          <p:cNvPr id="14" name="Content Placeholder 10">
            <a:extLst>
              <a:ext uri="{FF2B5EF4-FFF2-40B4-BE49-F238E27FC236}">
                <a16:creationId xmlns:a16="http://schemas.microsoft.com/office/drawing/2014/main" id="{A25663F9-7D26-3A41-B8B5-D301AB5405F8}"/>
              </a:ext>
            </a:extLst>
          </p:cNvPr>
          <p:cNvSpPr>
            <a:spLocks noGrp="1"/>
          </p:cNvSpPr>
          <p:nvPr>
            <p:ph sz="quarter" idx="15"/>
          </p:nvPr>
        </p:nvSpPr>
        <p:spPr>
          <a:xfrm>
            <a:off x="6688947" y="4794521"/>
            <a:ext cx="5181036" cy="341701"/>
          </a:xfrm>
        </p:spPr>
        <p:txBody>
          <a:bodyPr/>
          <a:lstStyle>
            <a:lvl1pPr>
              <a:lnSpc>
                <a:spcPct val="100000"/>
              </a:lnSpc>
              <a:defRPr/>
            </a:lvl1pPr>
          </a:lstStyle>
          <a:p>
            <a:pPr lvl="0"/>
            <a:r>
              <a:rPr lang="en-GB" dirty="0"/>
              <a:t>Click to edit Master text styles</a:t>
            </a:r>
          </a:p>
        </p:txBody>
      </p:sp>
      <p:sp>
        <p:nvSpPr>
          <p:cNvPr id="15" name="TextBox 14">
            <a:extLst>
              <a:ext uri="{FF2B5EF4-FFF2-40B4-BE49-F238E27FC236}">
                <a16:creationId xmlns:a16="http://schemas.microsoft.com/office/drawing/2014/main" id="{5603792C-5A7D-AB49-924C-0C601775E88C}"/>
              </a:ext>
            </a:extLst>
          </p:cNvPr>
          <p:cNvSpPr txBox="1"/>
          <p:nvPr userDrawn="1"/>
        </p:nvSpPr>
        <p:spPr>
          <a:xfrm>
            <a:off x="263047" y="663047"/>
            <a:ext cx="3147977" cy="338554"/>
          </a:xfrm>
          <a:prstGeom prst="rect">
            <a:avLst/>
          </a:prstGeom>
          <a:noFill/>
        </p:spPr>
        <p:txBody>
          <a:bodyPr wrap="square" rtlCol="0">
            <a:spAutoFit/>
          </a:bodyPr>
          <a:lstStyle/>
          <a:p>
            <a:r>
              <a:rPr lang="en-GB" sz="1600" b="0" dirty="0">
                <a:solidFill>
                  <a:srgbClr val="0277BD"/>
                </a:solidFill>
                <a:latin typeface="Century Gothic" panose="020B0502020202020204" pitchFamily="34" charset="0"/>
              </a:rPr>
              <a:t>Diagnostic Question</a:t>
            </a:r>
          </a:p>
        </p:txBody>
      </p:sp>
      <p:pic>
        <p:nvPicPr>
          <p:cNvPr id="21" name="Picture 20" descr="A picture containing text, clipart, vector graphics&#10;&#10;Description automatically generated">
            <a:extLst>
              <a:ext uri="{FF2B5EF4-FFF2-40B4-BE49-F238E27FC236}">
                <a16:creationId xmlns:a16="http://schemas.microsoft.com/office/drawing/2014/main" id="{49073B74-0C69-5046-8E1C-89E38A232C6E}"/>
              </a:ext>
            </a:extLst>
          </p:cNvPr>
          <p:cNvPicPr>
            <a:picLocks noChangeAspect="1"/>
          </p:cNvPicPr>
          <p:nvPr userDrawn="1"/>
        </p:nvPicPr>
        <p:blipFill>
          <a:blip r:embed="rId2"/>
          <a:stretch>
            <a:fillRect/>
          </a:stretch>
        </p:blipFill>
        <p:spPr>
          <a:xfrm>
            <a:off x="269397" y="3400082"/>
            <a:ext cx="469900" cy="482600"/>
          </a:xfrm>
          <a:prstGeom prst="rect">
            <a:avLst/>
          </a:prstGeom>
        </p:spPr>
      </p:pic>
      <p:pic>
        <p:nvPicPr>
          <p:cNvPr id="23" name="Picture 22" descr="Icon&#10;&#10;Description automatically generated">
            <a:extLst>
              <a:ext uri="{FF2B5EF4-FFF2-40B4-BE49-F238E27FC236}">
                <a16:creationId xmlns:a16="http://schemas.microsoft.com/office/drawing/2014/main" id="{0F06AABC-9E9D-A44A-8E5D-A74D27C55363}"/>
              </a:ext>
            </a:extLst>
          </p:cNvPr>
          <p:cNvPicPr>
            <a:picLocks noChangeAspect="1"/>
          </p:cNvPicPr>
          <p:nvPr userDrawn="1"/>
        </p:nvPicPr>
        <p:blipFill>
          <a:blip r:embed="rId3"/>
          <a:stretch>
            <a:fillRect/>
          </a:stretch>
        </p:blipFill>
        <p:spPr>
          <a:xfrm>
            <a:off x="6103945" y="3400082"/>
            <a:ext cx="482600" cy="482600"/>
          </a:xfrm>
          <a:prstGeom prst="rect">
            <a:avLst/>
          </a:prstGeom>
        </p:spPr>
      </p:pic>
      <p:pic>
        <p:nvPicPr>
          <p:cNvPr id="25" name="Picture 24" descr="Icon&#10;&#10;Description automatically generated">
            <a:extLst>
              <a:ext uri="{FF2B5EF4-FFF2-40B4-BE49-F238E27FC236}">
                <a16:creationId xmlns:a16="http://schemas.microsoft.com/office/drawing/2014/main" id="{BCD4EF5E-E8A9-C344-B8D7-1659C5F8ECB0}"/>
              </a:ext>
            </a:extLst>
          </p:cNvPr>
          <p:cNvPicPr>
            <a:picLocks noChangeAspect="1"/>
          </p:cNvPicPr>
          <p:nvPr userDrawn="1"/>
        </p:nvPicPr>
        <p:blipFill>
          <a:blip r:embed="rId4"/>
          <a:stretch>
            <a:fillRect/>
          </a:stretch>
        </p:blipFill>
        <p:spPr>
          <a:xfrm>
            <a:off x="275747" y="4720003"/>
            <a:ext cx="457200" cy="482600"/>
          </a:xfrm>
          <a:prstGeom prst="rect">
            <a:avLst/>
          </a:prstGeom>
        </p:spPr>
      </p:pic>
      <p:pic>
        <p:nvPicPr>
          <p:cNvPr id="27" name="Picture 26" descr="Icon&#10;&#10;Description automatically generated">
            <a:extLst>
              <a:ext uri="{FF2B5EF4-FFF2-40B4-BE49-F238E27FC236}">
                <a16:creationId xmlns:a16="http://schemas.microsoft.com/office/drawing/2014/main" id="{66E5F293-9A1C-174E-A6CB-0144DCCD2B67}"/>
              </a:ext>
            </a:extLst>
          </p:cNvPr>
          <p:cNvPicPr>
            <a:picLocks noChangeAspect="1"/>
          </p:cNvPicPr>
          <p:nvPr userDrawn="1"/>
        </p:nvPicPr>
        <p:blipFill>
          <a:blip r:embed="rId5"/>
          <a:stretch>
            <a:fillRect/>
          </a:stretch>
        </p:blipFill>
        <p:spPr>
          <a:xfrm>
            <a:off x="6103945" y="4720003"/>
            <a:ext cx="482600" cy="482600"/>
          </a:xfrm>
          <a:prstGeom prst="rect">
            <a:avLst/>
          </a:prstGeom>
        </p:spPr>
      </p:pic>
    </p:spTree>
    <p:extLst>
      <p:ext uri="{BB962C8B-B14F-4D97-AF65-F5344CB8AC3E}">
        <p14:creationId xmlns:p14="http://schemas.microsoft.com/office/powerpoint/2010/main" val="2299130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 Layou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625D7C4-04D3-AD40-B73C-A2EFE021BC41}"/>
              </a:ext>
            </a:extLst>
          </p:cNvPr>
          <p:cNvSpPr>
            <a:spLocks noGrp="1"/>
          </p:cNvSpPr>
          <p:nvPr>
            <p:ph sz="quarter" idx="10"/>
          </p:nvPr>
        </p:nvSpPr>
        <p:spPr>
          <a:xfrm>
            <a:off x="263524" y="653143"/>
            <a:ext cx="2717181" cy="424014"/>
          </a:xfrm>
        </p:spPr>
        <p:txBody>
          <a:bodyPr>
            <a:normAutofit/>
          </a:bodyPr>
          <a:lstStyle>
            <a:lvl1pPr>
              <a:lnSpc>
                <a:spcPct val="100000"/>
              </a:lnSpc>
              <a:defRPr sz="1600" b="0">
                <a:solidFill>
                  <a:srgbClr val="0277BD"/>
                </a:solidFill>
              </a:defRPr>
            </a:lvl1pPr>
          </a:lstStyle>
          <a:p>
            <a:pPr lvl="0"/>
            <a:endParaRPr lang="en-GB" dirty="0"/>
          </a:p>
        </p:txBody>
      </p:sp>
      <p:sp>
        <p:nvSpPr>
          <p:cNvPr id="9" name="Content Placeholder 8">
            <a:extLst>
              <a:ext uri="{FF2B5EF4-FFF2-40B4-BE49-F238E27FC236}">
                <a16:creationId xmlns:a16="http://schemas.microsoft.com/office/drawing/2014/main" id="{58660E31-9254-314F-9D21-2BEA7E2533E2}"/>
              </a:ext>
            </a:extLst>
          </p:cNvPr>
          <p:cNvSpPr>
            <a:spLocks noGrp="1"/>
          </p:cNvSpPr>
          <p:nvPr>
            <p:ph sz="quarter" idx="11"/>
          </p:nvPr>
        </p:nvSpPr>
        <p:spPr>
          <a:xfrm>
            <a:off x="263046" y="1176338"/>
            <a:ext cx="11736887" cy="524827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6996247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BFF"/>
        </a:solidFill>
        <a:effectLst/>
      </p:bgPr>
    </p:bg>
    <p:spTree>
      <p:nvGrpSpPr>
        <p:cNvPr id="1" name=""/>
        <p:cNvGrpSpPr/>
        <p:nvPr/>
      </p:nvGrpSpPr>
      <p:grpSpPr>
        <a:xfrm>
          <a:off x="0" y="0"/>
          <a:ext cx="0" cy="0"/>
          <a:chOff x="0" y="0"/>
          <a:chExt cx="0" cy="0"/>
        </a:xfrm>
      </p:grpSpPr>
      <p:pic>
        <p:nvPicPr>
          <p:cNvPr id="3" name="Picture 2" descr="A picture containing text, gauge&#10;&#10;Description automatically generated">
            <a:extLst>
              <a:ext uri="{FF2B5EF4-FFF2-40B4-BE49-F238E27FC236}">
                <a16:creationId xmlns:a16="http://schemas.microsoft.com/office/drawing/2014/main" id="{2B7A83AC-536F-2047-82D4-5BD95B9F4A51}"/>
              </a:ext>
            </a:extLst>
          </p:cNvPr>
          <p:cNvPicPr>
            <a:picLocks noChangeAspect="1"/>
          </p:cNvPicPr>
          <p:nvPr userDrawn="1"/>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4241947658"/>
      </p:ext>
    </p:extLst>
  </p:cSld>
  <p:clrMap bg1="lt1" tx1="dk1" bg2="lt2" tx2="dk2" accent1="accent1" accent2="accent2" accent3="accent3" accent4="accent4" accent5="accent5" accent6="accent6" hlink="hlink" folHlink="folHlink"/>
  <p:sldLayoutIdLst>
    <p:sldLayoutId id="2147483652" r:id="rId1"/>
    <p:sldLayoutId id="2147483658" r:id="rId2"/>
    <p:sldLayoutId id="214748365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CBEBE5-5FBA-B348-89AC-94591443BFEF}"/>
              </a:ext>
            </a:extLst>
          </p:cNvPr>
          <p:cNvPicPr>
            <a:picLocks noChangeAspect="1"/>
          </p:cNvPicPr>
          <p:nvPr userDrawn="1"/>
        </p:nvPicPr>
        <p:blipFill>
          <a:blip r:embed="rId5"/>
          <a:stretch>
            <a:fillRect/>
          </a:stretch>
        </p:blipFill>
        <p:spPr>
          <a:xfrm>
            <a:off x="0" y="0"/>
            <a:ext cx="12192000" cy="406400"/>
          </a:xfrm>
          <a:prstGeom prst="rect">
            <a:avLst/>
          </a:prstGeom>
        </p:spPr>
      </p:pic>
      <p:sp>
        <p:nvSpPr>
          <p:cNvPr id="3" name="Text Placeholder 2">
            <a:extLst>
              <a:ext uri="{FF2B5EF4-FFF2-40B4-BE49-F238E27FC236}">
                <a16:creationId xmlns:a16="http://schemas.microsoft.com/office/drawing/2014/main" id="{D18BFE50-F6DB-F94A-A399-89895AAA64C5}"/>
              </a:ext>
            </a:extLst>
          </p:cNvPr>
          <p:cNvSpPr>
            <a:spLocks noGrp="1"/>
          </p:cNvSpPr>
          <p:nvPr>
            <p:ph type="body" idx="1"/>
          </p:nvPr>
        </p:nvSpPr>
        <p:spPr>
          <a:xfrm>
            <a:off x="263047" y="1077238"/>
            <a:ext cx="11736887" cy="509972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 name="TextBox 15">
            <a:extLst>
              <a:ext uri="{FF2B5EF4-FFF2-40B4-BE49-F238E27FC236}">
                <a16:creationId xmlns:a16="http://schemas.microsoft.com/office/drawing/2014/main" id="{B1FC1E63-4073-3049-BA7F-C5B7B418C1A1}"/>
              </a:ext>
            </a:extLst>
          </p:cNvPr>
          <p:cNvSpPr txBox="1"/>
          <p:nvPr userDrawn="1"/>
        </p:nvSpPr>
        <p:spPr>
          <a:xfrm>
            <a:off x="263046" y="34941"/>
            <a:ext cx="112797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277BD"/>
                </a:solidFill>
                <a:latin typeface="Century Gothic" panose="020B0502020202020204" pitchFamily="34" charset="0"/>
              </a:rPr>
              <a:t>To know how to represent numbers to 10,000</a:t>
            </a:r>
          </a:p>
        </p:txBody>
      </p:sp>
      <p:pic>
        <p:nvPicPr>
          <p:cNvPr id="6" name="Picture 5">
            <a:extLst>
              <a:ext uri="{FF2B5EF4-FFF2-40B4-BE49-F238E27FC236}">
                <a16:creationId xmlns:a16="http://schemas.microsoft.com/office/drawing/2014/main" id="{1D8B7A00-251E-8449-93BD-3A16B09DBB67}"/>
              </a:ext>
            </a:extLst>
          </p:cNvPr>
          <p:cNvPicPr>
            <a:picLocks noChangeAspect="1"/>
          </p:cNvPicPr>
          <p:nvPr userDrawn="1"/>
        </p:nvPicPr>
        <p:blipFill>
          <a:blip r:embed="rId6"/>
          <a:stretch>
            <a:fillRect/>
          </a:stretch>
        </p:blipFill>
        <p:spPr>
          <a:xfrm>
            <a:off x="83127" y="6638306"/>
            <a:ext cx="2137830" cy="180844"/>
          </a:xfrm>
          <a:prstGeom prst="rect">
            <a:avLst/>
          </a:prstGeom>
        </p:spPr>
      </p:pic>
    </p:spTree>
    <p:extLst>
      <p:ext uri="{BB962C8B-B14F-4D97-AF65-F5344CB8AC3E}">
        <p14:creationId xmlns:p14="http://schemas.microsoft.com/office/powerpoint/2010/main" val="1906738739"/>
      </p:ext>
    </p:extLst>
  </p:cSld>
  <p:clrMap bg1="lt1" tx1="dk1" bg2="lt2" tx2="dk2" accent1="accent1" accent2="accent2" accent3="accent3" accent4="accent4" accent5="accent5" accent6="accent6" hlink="hlink" folHlink="folHlink"/>
  <p:sldLayoutIdLst>
    <p:sldLayoutId id="2147483653" r:id="rId1"/>
    <p:sldLayoutId id="2147483657" r:id="rId2"/>
    <p:sldLayoutId id="2147483656" r:id="rId3"/>
  </p:sldLayoutIdLst>
  <p:txStyles>
    <p:titleStyle>
      <a:lvl1pPr algn="l" defTabSz="914400" rtl="0" eaLnBrk="1" latinLnBrk="0" hangingPunct="1">
        <a:lnSpc>
          <a:spcPct val="90000"/>
        </a:lnSpc>
        <a:spcBef>
          <a:spcPct val="0"/>
        </a:spcBef>
        <a:buNone/>
        <a:defRPr sz="1600" kern="1200">
          <a:solidFill>
            <a:srgbClr val="0277BD"/>
          </a:solidFill>
          <a:latin typeface="Century Gothic" panose="020B0502020202020204"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1B3845-CB0E-4842-85A8-E4EFC2A1CD11}"/>
              </a:ext>
            </a:extLst>
          </p:cNvPr>
          <p:cNvSpPr>
            <a:spLocks noGrp="1"/>
          </p:cNvSpPr>
          <p:nvPr>
            <p:ph sz="quarter" idx="11"/>
          </p:nvPr>
        </p:nvSpPr>
        <p:spPr/>
        <p:txBody>
          <a:bodyPr/>
          <a:lstStyle/>
          <a:p>
            <a:r>
              <a:rPr lang="en-GB" dirty="0"/>
              <a:t>Year 4</a:t>
            </a:r>
          </a:p>
        </p:txBody>
      </p:sp>
      <p:sp>
        <p:nvSpPr>
          <p:cNvPr id="4" name="Content Placeholder 3">
            <a:extLst>
              <a:ext uri="{FF2B5EF4-FFF2-40B4-BE49-F238E27FC236}">
                <a16:creationId xmlns:a16="http://schemas.microsoft.com/office/drawing/2014/main" id="{B699592D-F58A-1A4E-B320-C0CB29E035F9}"/>
              </a:ext>
            </a:extLst>
          </p:cNvPr>
          <p:cNvSpPr>
            <a:spLocks noGrp="1"/>
          </p:cNvSpPr>
          <p:nvPr>
            <p:ph sz="quarter" idx="12"/>
          </p:nvPr>
        </p:nvSpPr>
        <p:spPr/>
        <p:txBody>
          <a:bodyPr/>
          <a:lstStyle/>
          <a:p>
            <a:r>
              <a:rPr lang="en-GB" dirty="0"/>
              <a:t>Place Value</a:t>
            </a:r>
          </a:p>
        </p:txBody>
      </p:sp>
      <p:sp>
        <p:nvSpPr>
          <p:cNvPr id="5" name="Content Placeholder 4">
            <a:extLst>
              <a:ext uri="{FF2B5EF4-FFF2-40B4-BE49-F238E27FC236}">
                <a16:creationId xmlns:a16="http://schemas.microsoft.com/office/drawing/2014/main" id="{FD49CD48-E22B-3140-A72A-E06DA016B73A}"/>
              </a:ext>
            </a:extLst>
          </p:cNvPr>
          <p:cNvSpPr>
            <a:spLocks noGrp="1"/>
          </p:cNvSpPr>
          <p:nvPr>
            <p:ph sz="quarter" idx="13"/>
          </p:nvPr>
        </p:nvSpPr>
        <p:spPr>
          <a:xfrm>
            <a:off x="1880393" y="4574330"/>
            <a:ext cx="8431213" cy="587191"/>
          </a:xfrm>
        </p:spPr>
        <p:txBody>
          <a:bodyPr/>
          <a:lstStyle/>
          <a:p>
            <a:pPr algn="ctr">
              <a:lnSpc>
                <a:spcPct val="100000"/>
              </a:lnSpc>
            </a:pPr>
            <a:r>
              <a:rPr lang="en-GB" sz="2400" dirty="0"/>
              <a:t>To know how to represent numbers to 10,000</a:t>
            </a:r>
          </a:p>
        </p:txBody>
      </p:sp>
    </p:spTree>
    <p:extLst>
      <p:ext uri="{BB962C8B-B14F-4D97-AF65-F5344CB8AC3E}">
        <p14:creationId xmlns:p14="http://schemas.microsoft.com/office/powerpoint/2010/main" val="1388747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1178935"/>
          </a:xfrm>
        </p:spPr>
        <p:txBody>
          <a:bodyPr/>
          <a:lstStyle/>
          <a:p>
            <a:r>
              <a:rPr lang="en-GB" dirty="0"/>
              <a:t>Sometimes, with larger numbers, it’s easier to use place value counters to represent numbers. </a:t>
            </a:r>
          </a:p>
          <a:p>
            <a:r>
              <a:rPr lang="en-GB" b="1" dirty="0"/>
              <a:t>Which number is represented by the place value counters? </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6" name="TextBox 5">
            <a:extLst>
              <a:ext uri="{FF2B5EF4-FFF2-40B4-BE49-F238E27FC236}">
                <a16:creationId xmlns:a16="http://schemas.microsoft.com/office/drawing/2014/main" id="{5ED62F29-E342-DB4E-B141-2432A1628E8B}"/>
              </a:ext>
            </a:extLst>
          </p:cNvPr>
          <p:cNvSpPr txBox="1"/>
          <p:nvPr/>
        </p:nvSpPr>
        <p:spPr>
          <a:xfrm>
            <a:off x="263046" y="5226537"/>
            <a:ext cx="1207242" cy="455125"/>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6,236</a:t>
            </a:r>
          </a:p>
        </p:txBody>
      </p:sp>
      <p:grpSp>
        <p:nvGrpSpPr>
          <p:cNvPr id="25" name="Group 24">
            <a:extLst>
              <a:ext uri="{FF2B5EF4-FFF2-40B4-BE49-F238E27FC236}">
                <a16:creationId xmlns:a16="http://schemas.microsoft.com/office/drawing/2014/main" id="{5ECEFBDC-88F7-024D-B41A-F26CF4D3F28F}"/>
              </a:ext>
            </a:extLst>
          </p:cNvPr>
          <p:cNvGrpSpPr/>
          <p:nvPr/>
        </p:nvGrpSpPr>
        <p:grpSpPr>
          <a:xfrm>
            <a:off x="1825043" y="2243291"/>
            <a:ext cx="8541914" cy="2606098"/>
            <a:chOff x="1825043" y="2243291"/>
            <a:chExt cx="8541914" cy="2606098"/>
          </a:xfrm>
        </p:grpSpPr>
        <p:pic>
          <p:nvPicPr>
            <p:cNvPr id="7" name="Picture 6" descr="A picture containing timeline&#10;&#10;Description automatically generated">
              <a:extLst>
                <a:ext uri="{FF2B5EF4-FFF2-40B4-BE49-F238E27FC236}">
                  <a16:creationId xmlns:a16="http://schemas.microsoft.com/office/drawing/2014/main" id="{CF75A40D-EF19-894D-8790-F290B3D0C2C1}"/>
                </a:ext>
              </a:extLst>
            </p:cNvPr>
            <p:cNvPicPr>
              <a:picLocks noChangeAspect="1"/>
            </p:cNvPicPr>
            <p:nvPr/>
          </p:nvPicPr>
          <p:blipFill>
            <a:blip r:embed="rId3"/>
            <a:stretch>
              <a:fillRect/>
            </a:stretch>
          </p:blipFill>
          <p:spPr>
            <a:xfrm>
              <a:off x="1825043" y="2243291"/>
              <a:ext cx="8541914" cy="2606098"/>
            </a:xfrm>
            <a:prstGeom prst="rect">
              <a:avLst/>
            </a:prstGeom>
          </p:spPr>
        </p:pic>
        <p:pic>
          <p:nvPicPr>
            <p:cNvPr id="8" name="Google Shape;85;p9">
              <a:extLst>
                <a:ext uri="{FF2B5EF4-FFF2-40B4-BE49-F238E27FC236}">
                  <a16:creationId xmlns:a16="http://schemas.microsoft.com/office/drawing/2014/main" id="{B7B0FFFE-F9D1-B644-8172-379D3D999DAE}"/>
                </a:ext>
              </a:extLst>
            </p:cNvPr>
            <p:cNvPicPr preferRelativeResize="0"/>
            <p:nvPr/>
          </p:nvPicPr>
          <p:blipFill>
            <a:blip r:embed="rId4">
              <a:alphaModFix/>
            </a:blip>
            <a:stretch>
              <a:fillRect/>
            </a:stretch>
          </p:blipFill>
          <p:spPr>
            <a:xfrm>
              <a:off x="4172269" y="3095704"/>
              <a:ext cx="709598" cy="666592"/>
            </a:xfrm>
            <a:prstGeom prst="rect">
              <a:avLst/>
            </a:prstGeom>
            <a:noFill/>
            <a:ln>
              <a:noFill/>
            </a:ln>
          </p:spPr>
        </p:pic>
        <p:pic>
          <p:nvPicPr>
            <p:cNvPr id="9" name="Google Shape;87;p9">
              <a:extLst>
                <a:ext uri="{FF2B5EF4-FFF2-40B4-BE49-F238E27FC236}">
                  <a16:creationId xmlns:a16="http://schemas.microsoft.com/office/drawing/2014/main" id="{43B871E6-FEF9-1646-9273-FD5008CFC375}"/>
                </a:ext>
              </a:extLst>
            </p:cNvPr>
            <p:cNvPicPr preferRelativeResize="0"/>
            <p:nvPr/>
          </p:nvPicPr>
          <p:blipFill>
            <a:blip r:embed="rId5">
              <a:alphaModFix/>
            </a:blip>
            <a:stretch>
              <a:fillRect/>
            </a:stretch>
          </p:blipFill>
          <p:spPr>
            <a:xfrm>
              <a:off x="8175048" y="2879748"/>
              <a:ext cx="666592" cy="666592"/>
            </a:xfrm>
            <a:prstGeom prst="rect">
              <a:avLst/>
            </a:prstGeom>
            <a:noFill/>
            <a:ln>
              <a:noFill/>
            </a:ln>
          </p:spPr>
        </p:pic>
        <p:pic>
          <p:nvPicPr>
            <p:cNvPr id="10" name="Google Shape;89;p9">
              <a:extLst>
                <a:ext uri="{FF2B5EF4-FFF2-40B4-BE49-F238E27FC236}">
                  <a16:creationId xmlns:a16="http://schemas.microsoft.com/office/drawing/2014/main" id="{D466C4B7-F190-EA4B-A138-17EA9A130BA9}"/>
                </a:ext>
              </a:extLst>
            </p:cNvPr>
            <p:cNvPicPr preferRelativeResize="0"/>
            <p:nvPr/>
          </p:nvPicPr>
          <p:blipFill>
            <a:blip r:embed="rId6">
              <a:alphaModFix/>
            </a:blip>
            <a:stretch>
              <a:fillRect/>
            </a:stretch>
          </p:blipFill>
          <p:spPr>
            <a:xfrm>
              <a:off x="6334828" y="3095704"/>
              <a:ext cx="709598" cy="666592"/>
            </a:xfrm>
            <a:prstGeom prst="rect">
              <a:avLst/>
            </a:prstGeom>
            <a:noFill/>
            <a:ln>
              <a:noFill/>
            </a:ln>
          </p:spPr>
        </p:pic>
        <p:pic>
          <p:nvPicPr>
            <p:cNvPr id="11" name="Google Shape;90;p9">
              <a:extLst>
                <a:ext uri="{FF2B5EF4-FFF2-40B4-BE49-F238E27FC236}">
                  <a16:creationId xmlns:a16="http://schemas.microsoft.com/office/drawing/2014/main" id="{5DEF865D-AA2C-8D41-82F3-23F1D0F3AC12}"/>
                </a:ext>
              </a:extLst>
            </p:cNvPr>
            <p:cNvPicPr preferRelativeResize="0"/>
            <p:nvPr/>
          </p:nvPicPr>
          <p:blipFill>
            <a:blip r:embed="rId7">
              <a:alphaModFix/>
            </a:blip>
            <a:stretch>
              <a:fillRect/>
            </a:stretch>
          </p:blipFill>
          <p:spPr>
            <a:xfrm>
              <a:off x="1931166" y="2833635"/>
              <a:ext cx="709598" cy="666592"/>
            </a:xfrm>
            <a:prstGeom prst="rect">
              <a:avLst/>
            </a:prstGeom>
            <a:noFill/>
            <a:ln>
              <a:noFill/>
            </a:ln>
          </p:spPr>
        </p:pic>
        <p:pic>
          <p:nvPicPr>
            <p:cNvPr id="12" name="Google Shape;90;p9">
              <a:extLst>
                <a:ext uri="{FF2B5EF4-FFF2-40B4-BE49-F238E27FC236}">
                  <a16:creationId xmlns:a16="http://schemas.microsoft.com/office/drawing/2014/main" id="{8AEB2D78-1F4F-1749-9EEB-307191861266}"/>
                </a:ext>
              </a:extLst>
            </p:cNvPr>
            <p:cNvPicPr preferRelativeResize="0"/>
            <p:nvPr/>
          </p:nvPicPr>
          <p:blipFill>
            <a:blip r:embed="rId7">
              <a:alphaModFix/>
            </a:blip>
            <a:stretch>
              <a:fillRect/>
            </a:stretch>
          </p:blipFill>
          <p:spPr>
            <a:xfrm>
              <a:off x="2640764" y="2833635"/>
              <a:ext cx="709598" cy="666592"/>
            </a:xfrm>
            <a:prstGeom prst="rect">
              <a:avLst/>
            </a:prstGeom>
            <a:noFill/>
            <a:ln>
              <a:noFill/>
            </a:ln>
          </p:spPr>
        </p:pic>
        <p:pic>
          <p:nvPicPr>
            <p:cNvPr id="13" name="Google Shape;90;p9">
              <a:extLst>
                <a:ext uri="{FF2B5EF4-FFF2-40B4-BE49-F238E27FC236}">
                  <a16:creationId xmlns:a16="http://schemas.microsoft.com/office/drawing/2014/main" id="{00DE1AC6-3399-7C4B-8953-85EE9397A574}"/>
                </a:ext>
              </a:extLst>
            </p:cNvPr>
            <p:cNvPicPr preferRelativeResize="0"/>
            <p:nvPr/>
          </p:nvPicPr>
          <p:blipFill>
            <a:blip r:embed="rId7">
              <a:alphaModFix/>
            </a:blip>
            <a:stretch>
              <a:fillRect/>
            </a:stretch>
          </p:blipFill>
          <p:spPr>
            <a:xfrm>
              <a:off x="2291384" y="3443235"/>
              <a:ext cx="709598" cy="666592"/>
            </a:xfrm>
            <a:prstGeom prst="rect">
              <a:avLst/>
            </a:prstGeom>
            <a:noFill/>
            <a:ln>
              <a:noFill/>
            </a:ln>
          </p:spPr>
        </p:pic>
        <p:pic>
          <p:nvPicPr>
            <p:cNvPr id="14" name="Google Shape;90;p9">
              <a:extLst>
                <a:ext uri="{FF2B5EF4-FFF2-40B4-BE49-F238E27FC236}">
                  <a16:creationId xmlns:a16="http://schemas.microsoft.com/office/drawing/2014/main" id="{093CEA18-965E-F24C-8803-108D52B9C6D1}"/>
                </a:ext>
              </a:extLst>
            </p:cNvPr>
            <p:cNvPicPr preferRelativeResize="0"/>
            <p:nvPr/>
          </p:nvPicPr>
          <p:blipFill>
            <a:blip r:embed="rId7">
              <a:alphaModFix/>
            </a:blip>
            <a:stretch>
              <a:fillRect/>
            </a:stretch>
          </p:blipFill>
          <p:spPr>
            <a:xfrm>
              <a:off x="3000982" y="3443235"/>
              <a:ext cx="709598" cy="666592"/>
            </a:xfrm>
            <a:prstGeom prst="rect">
              <a:avLst/>
            </a:prstGeom>
            <a:noFill/>
            <a:ln>
              <a:noFill/>
            </a:ln>
          </p:spPr>
        </p:pic>
        <p:pic>
          <p:nvPicPr>
            <p:cNvPr id="15" name="Google Shape;90;p9">
              <a:extLst>
                <a:ext uri="{FF2B5EF4-FFF2-40B4-BE49-F238E27FC236}">
                  <a16:creationId xmlns:a16="http://schemas.microsoft.com/office/drawing/2014/main" id="{55B25C15-E640-BF41-BBBC-49AE14C9E3DC}"/>
                </a:ext>
              </a:extLst>
            </p:cNvPr>
            <p:cNvPicPr preferRelativeResize="0"/>
            <p:nvPr/>
          </p:nvPicPr>
          <p:blipFill>
            <a:blip r:embed="rId7">
              <a:alphaModFix/>
            </a:blip>
            <a:stretch>
              <a:fillRect/>
            </a:stretch>
          </p:blipFill>
          <p:spPr>
            <a:xfrm>
              <a:off x="1958875" y="4066690"/>
              <a:ext cx="709598" cy="666592"/>
            </a:xfrm>
            <a:prstGeom prst="rect">
              <a:avLst/>
            </a:prstGeom>
            <a:noFill/>
            <a:ln>
              <a:noFill/>
            </a:ln>
          </p:spPr>
        </p:pic>
        <p:pic>
          <p:nvPicPr>
            <p:cNvPr id="16" name="Google Shape;90;p9">
              <a:extLst>
                <a:ext uri="{FF2B5EF4-FFF2-40B4-BE49-F238E27FC236}">
                  <a16:creationId xmlns:a16="http://schemas.microsoft.com/office/drawing/2014/main" id="{2684E0A9-EAB9-B441-BD04-27B486542970}"/>
                </a:ext>
              </a:extLst>
            </p:cNvPr>
            <p:cNvPicPr preferRelativeResize="0"/>
            <p:nvPr/>
          </p:nvPicPr>
          <p:blipFill>
            <a:blip r:embed="rId7">
              <a:alphaModFix/>
            </a:blip>
            <a:stretch>
              <a:fillRect/>
            </a:stretch>
          </p:blipFill>
          <p:spPr>
            <a:xfrm>
              <a:off x="2668473" y="4066690"/>
              <a:ext cx="709598" cy="666592"/>
            </a:xfrm>
            <a:prstGeom prst="rect">
              <a:avLst/>
            </a:prstGeom>
            <a:noFill/>
            <a:ln>
              <a:noFill/>
            </a:ln>
          </p:spPr>
        </p:pic>
        <p:pic>
          <p:nvPicPr>
            <p:cNvPr id="17" name="Google Shape;85;p9">
              <a:extLst>
                <a:ext uri="{FF2B5EF4-FFF2-40B4-BE49-F238E27FC236}">
                  <a16:creationId xmlns:a16="http://schemas.microsoft.com/office/drawing/2014/main" id="{49BB9BBF-7A6A-E54B-ACF0-26F3BF7F8A34}"/>
                </a:ext>
              </a:extLst>
            </p:cNvPr>
            <p:cNvPicPr preferRelativeResize="0"/>
            <p:nvPr/>
          </p:nvPicPr>
          <p:blipFill>
            <a:blip r:embed="rId4">
              <a:alphaModFix/>
            </a:blip>
            <a:stretch>
              <a:fillRect/>
            </a:stretch>
          </p:blipFill>
          <p:spPr>
            <a:xfrm>
              <a:off x="5047478" y="3733394"/>
              <a:ext cx="709598" cy="666592"/>
            </a:xfrm>
            <a:prstGeom prst="rect">
              <a:avLst/>
            </a:prstGeom>
            <a:noFill/>
            <a:ln>
              <a:noFill/>
            </a:ln>
          </p:spPr>
        </p:pic>
        <p:pic>
          <p:nvPicPr>
            <p:cNvPr id="18" name="Google Shape;87;p9">
              <a:extLst>
                <a:ext uri="{FF2B5EF4-FFF2-40B4-BE49-F238E27FC236}">
                  <a16:creationId xmlns:a16="http://schemas.microsoft.com/office/drawing/2014/main" id="{F3140A32-816C-1A47-9C58-EFCDE585745E}"/>
                </a:ext>
              </a:extLst>
            </p:cNvPr>
            <p:cNvPicPr preferRelativeResize="0"/>
            <p:nvPr/>
          </p:nvPicPr>
          <p:blipFill>
            <a:blip r:embed="rId5">
              <a:alphaModFix/>
            </a:blip>
            <a:stretch>
              <a:fillRect/>
            </a:stretch>
          </p:blipFill>
          <p:spPr>
            <a:xfrm>
              <a:off x="8841640" y="2879748"/>
              <a:ext cx="666592" cy="666592"/>
            </a:xfrm>
            <a:prstGeom prst="rect">
              <a:avLst/>
            </a:prstGeom>
            <a:noFill/>
            <a:ln>
              <a:noFill/>
            </a:ln>
          </p:spPr>
        </p:pic>
        <p:pic>
          <p:nvPicPr>
            <p:cNvPr id="19" name="Google Shape;87;p9">
              <a:extLst>
                <a:ext uri="{FF2B5EF4-FFF2-40B4-BE49-F238E27FC236}">
                  <a16:creationId xmlns:a16="http://schemas.microsoft.com/office/drawing/2014/main" id="{8E937D29-BA11-3A47-9F04-6C49984F6A09}"/>
                </a:ext>
              </a:extLst>
            </p:cNvPr>
            <p:cNvPicPr preferRelativeResize="0"/>
            <p:nvPr/>
          </p:nvPicPr>
          <p:blipFill>
            <a:blip r:embed="rId5">
              <a:alphaModFix/>
            </a:blip>
            <a:stretch>
              <a:fillRect/>
            </a:stretch>
          </p:blipFill>
          <p:spPr>
            <a:xfrm>
              <a:off x="9501061" y="2879748"/>
              <a:ext cx="666592" cy="666592"/>
            </a:xfrm>
            <a:prstGeom prst="rect">
              <a:avLst/>
            </a:prstGeom>
            <a:noFill/>
            <a:ln>
              <a:noFill/>
            </a:ln>
          </p:spPr>
        </p:pic>
        <p:pic>
          <p:nvPicPr>
            <p:cNvPr id="20" name="Google Shape;87;p9">
              <a:extLst>
                <a:ext uri="{FF2B5EF4-FFF2-40B4-BE49-F238E27FC236}">
                  <a16:creationId xmlns:a16="http://schemas.microsoft.com/office/drawing/2014/main" id="{ABC504E9-9149-5C48-A015-F6DB394256EC}"/>
                </a:ext>
              </a:extLst>
            </p:cNvPr>
            <p:cNvPicPr preferRelativeResize="0"/>
            <p:nvPr/>
          </p:nvPicPr>
          <p:blipFill>
            <a:blip r:embed="rId5">
              <a:alphaModFix/>
            </a:blip>
            <a:stretch>
              <a:fillRect/>
            </a:stretch>
          </p:blipFill>
          <p:spPr>
            <a:xfrm>
              <a:off x="8175048" y="3592545"/>
              <a:ext cx="666592" cy="666592"/>
            </a:xfrm>
            <a:prstGeom prst="rect">
              <a:avLst/>
            </a:prstGeom>
            <a:noFill/>
            <a:ln>
              <a:noFill/>
            </a:ln>
          </p:spPr>
        </p:pic>
        <p:pic>
          <p:nvPicPr>
            <p:cNvPr id="21" name="Google Shape;87;p9">
              <a:extLst>
                <a:ext uri="{FF2B5EF4-FFF2-40B4-BE49-F238E27FC236}">
                  <a16:creationId xmlns:a16="http://schemas.microsoft.com/office/drawing/2014/main" id="{6A0F8D7B-D989-044E-9353-33920C4AF8A7}"/>
                </a:ext>
              </a:extLst>
            </p:cNvPr>
            <p:cNvPicPr preferRelativeResize="0"/>
            <p:nvPr/>
          </p:nvPicPr>
          <p:blipFill>
            <a:blip r:embed="rId5">
              <a:alphaModFix/>
            </a:blip>
            <a:stretch>
              <a:fillRect/>
            </a:stretch>
          </p:blipFill>
          <p:spPr>
            <a:xfrm>
              <a:off x="8841640" y="3592545"/>
              <a:ext cx="666592" cy="666592"/>
            </a:xfrm>
            <a:prstGeom prst="rect">
              <a:avLst/>
            </a:prstGeom>
            <a:noFill/>
            <a:ln>
              <a:noFill/>
            </a:ln>
          </p:spPr>
        </p:pic>
        <p:pic>
          <p:nvPicPr>
            <p:cNvPr id="22" name="Google Shape;87;p9">
              <a:extLst>
                <a:ext uri="{FF2B5EF4-FFF2-40B4-BE49-F238E27FC236}">
                  <a16:creationId xmlns:a16="http://schemas.microsoft.com/office/drawing/2014/main" id="{577BE83C-AC6E-BF43-A789-B8F56B96C18D}"/>
                </a:ext>
              </a:extLst>
            </p:cNvPr>
            <p:cNvPicPr preferRelativeResize="0"/>
            <p:nvPr/>
          </p:nvPicPr>
          <p:blipFill>
            <a:blip r:embed="rId5">
              <a:alphaModFix/>
            </a:blip>
            <a:stretch>
              <a:fillRect/>
            </a:stretch>
          </p:blipFill>
          <p:spPr>
            <a:xfrm>
              <a:off x="9501061" y="3592545"/>
              <a:ext cx="666592" cy="666592"/>
            </a:xfrm>
            <a:prstGeom prst="rect">
              <a:avLst/>
            </a:prstGeom>
            <a:noFill/>
            <a:ln>
              <a:noFill/>
            </a:ln>
          </p:spPr>
        </p:pic>
        <p:pic>
          <p:nvPicPr>
            <p:cNvPr id="23" name="Google Shape;89;p9">
              <a:extLst>
                <a:ext uri="{FF2B5EF4-FFF2-40B4-BE49-F238E27FC236}">
                  <a16:creationId xmlns:a16="http://schemas.microsoft.com/office/drawing/2014/main" id="{9C902027-D403-EC4C-8CD1-7BF41B6545E2}"/>
                </a:ext>
              </a:extLst>
            </p:cNvPr>
            <p:cNvPicPr preferRelativeResize="0"/>
            <p:nvPr/>
          </p:nvPicPr>
          <p:blipFill>
            <a:blip r:embed="rId6">
              <a:alphaModFix/>
            </a:blip>
            <a:stretch>
              <a:fillRect/>
            </a:stretch>
          </p:blipFill>
          <p:spPr>
            <a:xfrm>
              <a:off x="7012305" y="3095704"/>
              <a:ext cx="709598" cy="666592"/>
            </a:xfrm>
            <a:prstGeom prst="rect">
              <a:avLst/>
            </a:prstGeom>
            <a:noFill/>
            <a:ln>
              <a:noFill/>
            </a:ln>
          </p:spPr>
        </p:pic>
        <p:pic>
          <p:nvPicPr>
            <p:cNvPr id="24" name="Google Shape;89;p9">
              <a:extLst>
                <a:ext uri="{FF2B5EF4-FFF2-40B4-BE49-F238E27FC236}">
                  <a16:creationId xmlns:a16="http://schemas.microsoft.com/office/drawing/2014/main" id="{00D66E2D-165C-FD45-912B-333E2BA37C4A}"/>
                </a:ext>
              </a:extLst>
            </p:cNvPr>
            <p:cNvPicPr preferRelativeResize="0"/>
            <p:nvPr/>
          </p:nvPicPr>
          <p:blipFill>
            <a:blip r:embed="rId6">
              <a:alphaModFix/>
            </a:blip>
            <a:stretch>
              <a:fillRect/>
            </a:stretch>
          </p:blipFill>
          <p:spPr>
            <a:xfrm>
              <a:off x="6638758" y="3716410"/>
              <a:ext cx="709598" cy="666592"/>
            </a:xfrm>
            <a:prstGeom prst="rect">
              <a:avLst/>
            </a:prstGeom>
            <a:noFill/>
            <a:ln>
              <a:noFill/>
            </a:ln>
          </p:spPr>
        </p:pic>
      </p:grpSp>
    </p:spTree>
    <p:extLst>
      <p:ext uri="{BB962C8B-B14F-4D97-AF65-F5344CB8AC3E}">
        <p14:creationId xmlns:p14="http://schemas.microsoft.com/office/powerpoint/2010/main" val="7467880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nextCondLst>
                <p:cond evt="onClick" delay="0">
                  <p:tgtEl>
                    <p:spTgt spid="5"/>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10" name="Picture 9" descr="Diagram&#10;&#10;Description automatically generated">
            <a:extLst>
              <a:ext uri="{FF2B5EF4-FFF2-40B4-BE49-F238E27FC236}">
                <a16:creationId xmlns:a16="http://schemas.microsoft.com/office/drawing/2014/main" id="{133C5F8D-9443-7F49-A08F-45DDF463E858}"/>
              </a:ext>
            </a:extLst>
          </p:cNvPr>
          <p:cNvPicPr>
            <a:picLocks noChangeAspect="1"/>
          </p:cNvPicPr>
          <p:nvPr/>
        </p:nvPicPr>
        <p:blipFill>
          <a:blip r:embed="rId3"/>
          <a:stretch>
            <a:fillRect/>
          </a:stretch>
        </p:blipFill>
        <p:spPr>
          <a:xfrm>
            <a:off x="263524" y="1077157"/>
            <a:ext cx="8244840" cy="519684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82266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1691553"/>
          </a:xfrm>
        </p:spPr>
        <p:txBody>
          <a:bodyPr/>
          <a:lstStyle/>
          <a:p>
            <a:r>
              <a:rPr lang="en-GB" dirty="0"/>
              <a:t>Some place value counters are missing. </a:t>
            </a:r>
          </a:p>
          <a:p>
            <a:r>
              <a:rPr lang="en-GB" dirty="0"/>
              <a:t>The total is six thousand, two hundred and ninety-three.</a:t>
            </a:r>
          </a:p>
          <a:p>
            <a:r>
              <a:rPr lang="en-GB" b="1" dirty="0"/>
              <a:t>Which counters are missing? </a:t>
            </a:r>
          </a:p>
          <a:p>
            <a:endParaRPr lang="en-GB" dirty="0"/>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grpSp>
        <p:nvGrpSpPr>
          <p:cNvPr id="29" name="Group 28">
            <a:extLst>
              <a:ext uri="{FF2B5EF4-FFF2-40B4-BE49-F238E27FC236}">
                <a16:creationId xmlns:a16="http://schemas.microsoft.com/office/drawing/2014/main" id="{04360928-50F1-A84B-8F97-78E17530DEBC}"/>
              </a:ext>
            </a:extLst>
          </p:cNvPr>
          <p:cNvGrpSpPr/>
          <p:nvPr/>
        </p:nvGrpSpPr>
        <p:grpSpPr>
          <a:xfrm>
            <a:off x="2912211" y="2673652"/>
            <a:ext cx="6367578" cy="3146555"/>
            <a:chOff x="2152967" y="2446034"/>
            <a:chExt cx="6367578" cy="3146555"/>
          </a:xfrm>
        </p:grpSpPr>
        <p:pic>
          <p:nvPicPr>
            <p:cNvPr id="7" name="Google Shape;85;p9">
              <a:extLst>
                <a:ext uri="{FF2B5EF4-FFF2-40B4-BE49-F238E27FC236}">
                  <a16:creationId xmlns:a16="http://schemas.microsoft.com/office/drawing/2014/main" id="{64F27545-E9BB-AD48-B9D9-A3DBBF1A4E04}"/>
                </a:ext>
              </a:extLst>
            </p:cNvPr>
            <p:cNvPicPr preferRelativeResize="0"/>
            <p:nvPr/>
          </p:nvPicPr>
          <p:blipFill>
            <a:blip r:embed="rId3">
              <a:alphaModFix/>
            </a:blip>
            <a:stretch>
              <a:fillRect/>
            </a:stretch>
          </p:blipFill>
          <p:spPr>
            <a:xfrm>
              <a:off x="4106458" y="3227172"/>
              <a:ext cx="768591" cy="722010"/>
            </a:xfrm>
            <a:prstGeom prst="rect">
              <a:avLst/>
            </a:prstGeom>
            <a:noFill/>
            <a:ln>
              <a:noFill/>
            </a:ln>
          </p:spPr>
        </p:pic>
        <p:pic>
          <p:nvPicPr>
            <p:cNvPr id="8" name="Google Shape;87;p9">
              <a:extLst>
                <a:ext uri="{FF2B5EF4-FFF2-40B4-BE49-F238E27FC236}">
                  <a16:creationId xmlns:a16="http://schemas.microsoft.com/office/drawing/2014/main" id="{02B976D9-6602-5D4E-B2F0-C09D25EE0F11}"/>
                </a:ext>
              </a:extLst>
            </p:cNvPr>
            <p:cNvPicPr preferRelativeResize="0"/>
            <p:nvPr/>
          </p:nvPicPr>
          <p:blipFill>
            <a:blip r:embed="rId4">
              <a:alphaModFix/>
            </a:blip>
            <a:stretch>
              <a:fillRect/>
            </a:stretch>
          </p:blipFill>
          <p:spPr>
            <a:xfrm>
              <a:off x="5249299" y="3785531"/>
              <a:ext cx="722010" cy="722010"/>
            </a:xfrm>
            <a:prstGeom prst="rect">
              <a:avLst/>
            </a:prstGeom>
            <a:noFill/>
            <a:ln>
              <a:noFill/>
            </a:ln>
          </p:spPr>
        </p:pic>
        <p:pic>
          <p:nvPicPr>
            <p:cNvPr id="9" name="Google Shape;89;p9">
              <a:extLst>
                <a:ext uri="{FF2B5EF4-FFF2-40B4-BE49-F238E27FC236}">
                  <a16:creationId xmlns:a16="http://schemas.microsoft.com/office/drawing/2014/main" id="{7A773245-1779-144C-8E38-C477134A46D2}"/>
                </a:ext>
              </a:extLst>
            </p:cNvPr>
            <p:cNvPicPr preferRelativeResize="0"/>
            <p:nvPr/>
          </p:nvPicPr>
          <p:blipFill>
            <a:blip r:embed="rId5">
              <a:alphaModFix/>
            </a:blip>
            <a:stretch>
              <a:fillRect/>
            </a:stretch>
          </p:blipFill>
          <p:spPr>
            <a:xfrm>
              <a:off x="4355840" y="4025451"/>
              <a:ext cx="768591" cy="722010"/>
            </a:xfrm>
            <a:prstGeom prst="rect">
              <a:avLst/>
            </a:prstGeom>
            <a:noFill/>
            <a:ln>
              <a:noFill/>
            </a:ln>
          </p:spPr>
        </p:pic>
        <p:pic>
          <p:nvPicPr>
            <p:cNvPr id="10" name="Google Shape;90;p9">
              <a:extLst>
                <a:ext uri="{FF2B5EF4-FFF2-40B4-BE49-F238E27FC236}">
                  <a16:creationId xmlns:a16="http://schemas.microsoft.com/office/drawing/2014/main" id="{B80CD1A5-99E4-0341-BC1D-1C02AC80AE8A}"/>
                </a:ext>
              </a:extLst>
            </p:cNvPr>
            <p:cNvPicPr preferRelativeResize="0"/>
            <p:nvPr/>
          </p:nvPicPr>
          <p:blipFill>
            <a:blip r:embed="rId6">
              <a:alphaModFix/>
            </a:blip>
            <a:stretch>
              <a:fillRect/>
            </a:stretch>
          </p:blipFill>
          <p:spPr>
            <a:xfrm>
              <a:off x="3137223" y="3331783"/>
              <a:ext cx="768591" cy="722010"/>
            </a:xfrm>
            <a:prstGeom prst="rect">
              <a:avLst/>
            </a:prstGeom>
            <a:noFill/>
            <a:ln>
              <a:noFill/>
            </a:ln>
          </p:spPr>
        </p:pic>
        <p:pic>
          <p:nvPicPr>
            <p:cNvPr id="13" name="Google Shape;90;p9">
              <a:extLst>
                <a:ext uri="{FF2B5EF4-FFF2-40B4-BE49-F238E27FC236}">
                  <a16:creationId xmlns:a16="http://schemas.microsoft.com/office/drawing/2014/main" id="{9656468A-1875-6046-9207-87320DF5212B}"/>
                </a:ext>
              </a:extLst>
            </p:cNvPr>
            <p:cNvPicPr preferRelativeResize="0"/>
            <p:nvPr/>
          </p:nvPicPr>
          <p:blipFill>
            <a:blip r:embed="rId6">
              <a:alphaModFix/>
            </a:blip>
            <a:stretch>
              <a:fillRect/>
            </a:stretch>
          </p:blipFill>
          <p:spPr>
            <a:xfrm>
              <a:off x="3386605" y="4204619"/>
              <a:ext cx="768591" cy="722010"/>
            </a:xfrm>
            <a:prstGeom prst="rect">
              <a:avLst/>
            </a:prstGeom>
            <a:noFill/>
            <a:ln>
              <a:noFill/>
            </a:ln>
          </p:spPr>
        </p:pic>
        <p:pic>
          <p:nvPicPr>
            <p:cNvPr id="14" name="Google Shape;90;p9">
              <a:extLst>
                <a:ext uri="{FF2B5EF4-FFF2-40B4-BE49-F238E27FC236}">
                  <a16:creationId xmlns:a16="http://schemas.microsoft.com/office/drawing/2014/main" id="{8F57554E-1211-C041-87F8-8B9C35350C30}"/>
                </a:ext>
              </a:extLst>
            </p:cNvPr>
            <p:cNvPicPr preferRelativeResize="0"/>
            <p:nvPr/>
          </p:nvPicPr>
          <p:blipFill>
            <a:blip r:embed="rId6">
              <a:alphaModFix/>
            </a:blip>
            <a:stretch>
              <a:fillRect/>
            </a:stretch>
          </p:blipFill>
          <p:spPr>
            <a:xfrm>
              <a:off x="2486060" y="4038365"/>
              <a:ext cx="768591" cy="722010"/>
            </a:xfrm>
            <a:prstGeom prst="rect">
              <a:avLst/>
            </a:prstGeom>
            <a:noFill/>
            <a:ln>
              <a:noFill/>
            </a:ln>
          </p:spPr>
        </p:pic>
        <p:pic>
          <p:nvPicPr>
            <p:cNvPr id="15" name="Google Shape;90;p9">
              <a:extLst>
                <a:ext uri="{FF2B5EF4-FFF2-40B4-BE49-F238E27FC236}">
                  <a16:creationId xmlns:a16="http://schemas.microsoft.com/office/drawing/2014/main" id="{1900EF3A-200B-2645-92CF-8E231763192F}"/>
                </a:ext>
              </a:extLst>
            </p:cNvPr>
            <p:cNvPicPr preferRelativeResize="0"/>
            <p:nvPr/>
          </p:nvPicPr>
          <p:blipFill>
            <a:blip r:embed="rId6">
              <a:alphaModFix/>
            </a:blip>
            <a:stretch>
              <a:fillRect/>
            </a:stretch>
          </p:blipFill>
          <p:spPr>
            <a:xfrm>
              <a:off x="5932794" y="4489670"/>
              <a:ext cx="768591" cy="722010"/>
            </a:xfrm>
            <a:prstGeom prst="rect">
              <a:avLst/>
            </a:prstGeom>
            <a:noFill/>
            <a:ln>
              <a:noFill/>
            </a:ln>
          </p:spPr>
        </p:pic>
        <p:pic>
          <p:nvPicPr>
            <p:cNvPr id="16" name="Google Shape;90;p9">
              <a:extLst>
                <a:ext uri="{FF2B5EF4-FFF2-40B4-BE49-F238E27FC236}">
                  <a16:creationId xmlns:a16="http://schemas.microsoft.com/office/drawing/2014/main" id="{4C99EDE0-5EB0-124B-B136-EE2A4F573617}"/>
                </a:ext>
              </a:extLst>
            </p:cNvPr>
            <p:cNvPicPr preferRelativeResize="0"/>
            <p:nvPr/>
          </p:nvPicPr>
          <p:blipFill>
            <a:blip r:embed="rId6">
              <a:alphaModFix/>
            </a:blip>
            <a:stretch>
              <a:fillRect/>
            </a:stretch>
          </p:blipFill>
          <p:spPr>
            <a:xfrm>
              <a:off x="5894279" y="3193238"/>
              <a:ext cx="768591" cy="722010"/>
            </a:xfrm>
            <a:prstGeom prst="rect">
              <a:avLst/>
            </a:prstGeom>
            <a:noFill/>
            <a:ln>
              <a:noFill/>
            </a:ln>
          </p:spPr>
        </p:pic>
        <p:pic>
          <p:nvPicPr>
            <p:cNvPr id="17" name="Google Shape;90;p9">
              <a:extLst>
                <a:ext uri="{FF2B5EF4-FFF2-40B4-BE49-F238E27FC236}">
                  <a16:creationId xmlns:a16="http://schemas.microsoft.com/office/drawing/2014/main" id="{06DD9626-BBEC-5547-B6E4-1BF1CE9B908A}"/>
                </a:ext>
              </a:extLst>
            </p:cNvPr>
            <p:cNvPicPr preferRelativeResize="0"/>
            <p:nvPr/>
          </p:nvPicPr>
          <p:blipFill>
            <a:blip r:embed="rId6">
              <a:alphaModFix/>
            </a:blip>
            <a:stretch>
              <a:fillRect/>
            </a:stretch>
          </p:blipFill>
          <p:spPr>
            <a:xfrm>
              <a:off x="7141188" y="3622729"/>
              <a:ext cx="768591" cy="722010"/>
            </a:xfrm>
            <a:prstGeom prst="rect">
              <a:avLst/>
            </a:prstGeom>
            <a:noFill/>
            <a:ln>
              <a:noFill/>
            </a:ln>
          </p:spPr>
        </p:pic>
        <p:pic>
          <p:nvPicPr>
            <p:cNvPr id="18" name="Google Shape;85;p9">
              <a:extLst>
                <a:ext uri="{FF2B5EF4-FFF2-40B4-BE49-F238E27FC236}">
                  <a16:creationId xmlns:a16="http://schemas.microsoft.com/office/drawing/2014/main" id="{67E78DA2-4465-2B40-AC86-60317B542A30}"/>
                </a:ext>
              </a:extLst>
            </p:cNvPr>
            <p:cNvPicPr preferRelativeResize="0"/>
            <p:nvPr/>
          </p:nvPicPr>
          <p:blipFill>
            <a:blip r:embed="rId3">
              <a:alphaModFix/>
            </a:blip>
            <a:stretch>
              <a:fillRect/>
            </a:stretch>
          </p:blipFill>
          <p:spPr>
            <a:xfrm>
              <a:off x="6891221" y="4349390"/>
              <a:ext cx="768591" cy="722010"/>
            </a:xfrm>
            <a:prstGeom prst="rect">
              <a:avLst/>
            </a:prstGeom>
            <a:noFill/>
            <a:ln>
              <a:noFill/>
            </a:ln>
          </p:spPr>
        </p:pic>
        <p:pic>
          <p:nvPicPr>
            <p:cNvPr id="19" name="Google Shape;89;p9">
              <a:extLst>
                <a:ext uri="{FF2B5EF4-FFF2-40B4-BE49-F238E27FC236}">
                  <a16:creationId xmlns:a16="http://schemas.microsoft.com/office/drawing/2014/main" id="{5CC2710F-EFA4-F94D-8974-19D86A63A84C}"/>
                </a:ext>
              </a:extLst>
            </p:cNvPr>
            <p:cNvPicPr preferRelativeResize="0"/>
            <p:nvPr/>
          </p:nvPicPr>
          <p:blipFill>
            <a:blip r:embed="rId5">
              <a:alphaModFix/>
            </a:blip>
            <a:stretch>
              <a:fillRect/>
            </a:stretch>
          </p:blipFill>
          <p:spPr>
            <a:xfrm>
              <a:off x="6309331" y="3845342"/>
              <a:ext cx="768591" cy="722010"/>
            </a:xfrm>
            <a:prstGeom prst="rect">
              <a:avLst/>
            </a:prstGeom>
            <a:noFill/>
            <a:ln>
              <a:noFill/>
            </a:ln>
          </p:spPr>
        </p:pic>
        <p:pic>
          <p:nvPicPr>
            <p:cNvPr id="20" name="Google Shape;89;p9">
              <a:extLst>
                <a:ext uri="{FF2B5EF4-FFF2-40B4-BE49-F238E27FC236}">
                  <a16:creationId xmlns:a16="http://schemas.microsoft.com/office/drawing/2014/main" id="{257715C5-2157-F84A-A878-C0E71DEDD1C3}"/>
                </a:ext>
              </a:extLst>
            </p:cNvPr>
            <p:cNvPicPr preferRelativeResize="0"/>
            <p:nvPr/>
          </p:nvPicPr>
          <p:blipFill>
            <a:blip r:embed="rId5">
              <a:alphaModFix/>
            </a:blip>
            <a:stretch>
              <a:fillRect/>
            </a:stretch>
          </p:blipFill>
          <p:spPr>
            <a:xfrm>
              <a:off x="6711113" y="2806251"/>
              <a:ext cx="768591" cy="722010"/>
            </a:xfrm>
            <a:prstGeom prst="rect">
              <a:avLst/>
            </a:prstGeom>
            <a:noFill/>
            <a:ln>
              <a:noFill/>
            </a:ln>
          </p:spPr>
        </p:pic>
        <p:pic>
          <p:nvPicPr>
            <p:cNvPr id="21" name="Google Shape;89;p9">
              <a:extLst>
                <a:ext uri="{FF2B5EF4-FFF2-40B4-BE49-F238E27FC236}">
                  <a16:creationId xmlns:a16="http://schemas.microsoft.com/office/drawing/2014/main" id="{E69F13F6-760E-0945-BA9C-DB781104AB82}"/>
                </a:ext>
              </a:extLst>
            </p:cNvPr>
            <p:cNvPicPr preferRelativeResize="0"/>
            <p:nvPr/>
          </p:nvPicPr>
          <p:blipFill>
            <a:blip r:embed="rId5">
              <a:alphaModFix/>
            </a:blip>
            <a:stretch>
              <a:fillRect/>
            </a:stretch>
          </p:blipFill>
          <p:spPr>
            <a:xfrm>
              <a:off x="2152967" y="3124906"/>
              <a:ext cx="768591" cy="722010"/>
            </a:xfrm>
            <a:prstGeom prst="rect">
              <a:avLst/>
            </a:prstGeom>
            <a:noFill/>
            <a:ln>
              <a:noFill/>
            </a:ln>
          </p:spPr>
        </p:pic>
        <p:pic>
          <p:nvPicPr>
            <p:cNvPr id="22" name="Google Shape;89;p9">
              <a:extLst>
                <a:ext uri="{FF2B5EF4-FFF2-40B4-BE49-F238E27FC236}">
                  <a16:creationId xmlns:a16="http://schemas.microsoft.com/office/drawing/2014/main" id="{67705E0F-19A0-3E4F-819E-F7A6784D5AC2}"/>
                </a:ext>
              </a:extLst>
            </p:cNvPr>
            <p:cNvPicPr preferRelativeResize="0"/>
            <p:nvPr/>
          </p:nvPicPr>
          <p:blipFill>
            <a:blip r:embed="rId5">
              <a:alphaModFix/>
            </a:blip>
            <a:stretch>
              <a:fillRect/>
            </a:stretch>
          </p:blipFill>
          <p:spPr>
            <a:xfrm>
              <a:off x="4993149" y="2778543"/>
              <a:ext cx="768591" cy="722010"/>
            </a:xfrm>
            <a:prstGeom prst="rect">
              <a:avLst/>
            </a:prstGeom>
            <a:noFill/>
            <a:ln>
              <a:noFill/>
            </a:ln>
          </p:spPr>
        </p:pic>
        <p:pic>
          <p:nvPicPr>
            <p:cNvPr id="23" name="Google Shape;89;p9">
              <a:extLst>
                <a:ext uri="{FF2B5EF4-FFF2-40B4-BE49-F238E27FC236}">
                  <a16:creationId xmlns:a16="http://schemas.microsoft.com/office/drawing/2014/main" id="{E8066244-1279-4343-84D8-6F9972A9E2C8}"/>
                </a:ext>
              </a:extLst>
            </p:cNvPr>
            <p:cNvPicPr preferRelativeResize="0"/>
            <p:nvPr/>
          </p:nvPicPr>
          <p:blipFill>
            <a:blip r:embed="rId5">
              <a:alphaModFix/>
            </a:blip>
            <a:stretch>
              <a:fillRect/>
            </a:stretch>
          </p:blipFill>
          <p:spPr>
            <a:xfrm>
              <a:off x="4051040" y="2446034"/>
              <a:ext cx="768591" cy="722010"/>
            </a:xfrm>
            <a:prstGeom prst="rect">
              <a:avLst/>
            </a:prstGeom>
            <a:noFill/>
            <a:ln>
              <a:noFill/>
            </a:ln>
          </p:spPr>
        </p:pic>
        <p:pic>
          <p:nvPicPr>
            <p:cNvPr id="24" name="Google Shape;89;p9">
              <a:extLst>
                <a:ext uri="{FF2B5EF4-FFF2-40B4-BE49-F238E27FC236}">
                  <a16:creationId xmlns:a16="http://schemas.microsoft.com/office/drawing/2014/main" id="{0088392A-3125-3244-AE09-A7B37DC222C7}"/>
                </a:ext>
              </a:extLst>
            </p:cNvPr>
            <p:cNvPicPr preferRelativeResize="0"/>
            <p:nvPr/>
          </p:nvPicPr>
          <p:blipFill>
            <a:blip r:embed="rId5">
              <a:alphaModFix/>
            </a:blip>
            <a:stretch>
              <a:fillRect/>
            </a:stretch>
          </p:blipFill>
          <p:spPr>
            <a:xfrm>
              <a:off x="5048567" y="4732034"/>
              <a:ext cx="768591" cy="722010"/>
            </a:xfrm>
            <a:prstGeom prst="rect">
              <a:avLst/>
            </a:prstGeom>
            <a:noFill/>
            <a:ln>
              <a:noFill/>
            </a:ln>
          </p:spPr>
        </p:pic>
        <p:pic>
          <p:nvPicPr>
            <p:cNvPr id="25" name="Google Shape;89;p9">
              <a:extLst>
                <a:ext uri="{FF2B5EF4-FFF2-40B4-BE49-F238E27FC236}">
                  <a16:creationId xmlns:a16="http://schemas.microsoft.com/office/drawing/2014/main" id="{ABE79D3A-3675-7D41-AFB7-46FD7C55DB21}"/>
                </a:ext>
              </a:extLst>
            </p:cNvPr>
            <p:cNvPicPr preferRelativeResize="0"/>
            <p:nvPr/>
          </p:nvPicPr>
          <p:blipFill>
            <a:blip r:embed="rId5">
              <a:alphaModFix/>
            </a:blip>
            <a:stretch>
              <a:fillRect/>
            </a:stretch>
          </p:blipFill>
          <p:spPr>
            <a:xfrm>
              <a:off x="4009477" y="4870579"/>
              <a:ext cx="768591" cy="722010"/>
            </a:xfrm>
            <a:prstGeom prst="rect">
              <a:avLst/>
            </a:prstGeom>
            <a:noFill/>
            <a:ln>
              <a:noFill/>
            </a:ln>
          </p:spPr>
        </p:pic>
        <p:pic>
          <p:nvPicPr>
            <p:cNvPr id="26" name="Google Shape;89;p9">
              <a:extLst>
                <a:ext uri="{FF2B5EF4-FFF2-40B4-BE49-F238E27FC236}">
                  <a16:creationId xmlns:a16="http://schemas.microsoft.com/office/drawing/2014/main" id="{D2EBA5C4-55CB-A947-A670-9FC48D269DBC}"/>
                </a:ext>
              </a:extLst>
            </p:cNvPr>
            <p:cNvPicPr preferRelativeResize="0"/>
            <p:nvPr/>
          </p:nvPicPr>
          <p:blipFill>
            <a:blip r:embed="rId5">
              <a:alphaModFix/>
            </a:blip>
            <a:stretch>
              <a:fillRect/>
            </a:stretch>
          </p:blipFill>
          <p:spPr>
            <a:xfrm>
              <a:off x="2748713" y="4787452"/>
              <a:ext cx="768591" cy="722010"/>
            </a:xfrm>
            <a:prstGeom prst="rect">
              <a:avLst/>
            </a:prstGeom>
            <a:noFill/>
            <a:ln>
              <a:noFill/>
            </a:ln>
          </p:spPr>
        </p:pic>
        <p:pic>
          <p:nvPicPr>
            <p:cNvPr id="27" name="Google Shape;87;p9">
              <a:extLst>
                <a:ext uri="{FF2B5EF4-FFF2-40B4-BE49-F238E27FC236}">
                  <a16:creationId xmlns:a16="http://schemas.microsoft.com/office/drawing/2014/main" id="{B41AF246-3F18-5F43-A2A6-06A5DA2ADA85}"/>
                </a:ext>
              </a:extLst>
            </p:cNvPr>
            <p:cNvPicPr preferRelativeResize="0"/>
            <p:nvPr/>
          </p:nvPicPr>
          <p:blipFill>
            <a:blip r:embed="rId4">
              <a:alphaModFix/>
            </a:blip>
            <a:stretch>
              <a:fillRect/>
            </a:stretch>
          </p:blipFill>
          <p:spPr>
            <a:xfrm>
              <a:off x="7535299" y="2926549"/>
              <a:ext cx="722010" cy="722010"/>
            </a:xfrm>
            <a:prstGeom prst="rect">
              <a:avLst/>
            </a:prstGeom>
            <a:noFill/>
            <a:ln>
              <a:noFill/>
            </a:ln>
          </p:spPr>
        </p:pic>
        <p:pic>
          <p:nvPicPr>
            <p:cNvPr id="28" name="Google Shape;87;p9">
              <a:extLst>
                <a:ext uri="{FF2B5EF4-FFF2-40B4-BE49-F238E27FC236}">
                  <a16:creationId xmlns:a16="http://schemas.microsoft.com/office/drawing/2014/main" id="{59FBD30B-9E2E-DE47-80CA-3D584293380C}"/>
                </a:ext>
              </a:extLst>
            </p:cNvPr>
            <p:cNvPicPr preferRelativeResize="0"/>
            <p:nvPr/>
          </p:nvPicPr>
          <p:blipFill>
            <a:blip r:embed="rId4">
              <a:alphaModFix/>
            </a:blip>
            <a:stretch>
              <a:fillRect/>
            </a:stretch>
          </p:blipFill>
          <p:spPr>
            <a:xfrm>
              <a:off x="7798535" y="4284295"/>
              <a:ext cx="722010" cy="722010"/>
            </a:xfrm>
            <a:prstGeom prst="rect">
              <a:avLst/>
            </a:prstGeom>
            <a:noFill/>
            <a:ln>
              <a:noFill/>
            </a:ln>
          </p:spPr>
        </p:pic>
      </p:grpSp>
      <p:pic>
        <p:nvPicPr>
          <p:cNvPr id="31" name="Picture 30">
            <a:extLst>
              <a:ext uri="{FF2B5EF4-FFF2-40B4-BE49-F238E27FC236}">
                <a16:creationId xmlns:a16="http://schemas.microsoft.com/office/drawing/2014/main" id="{80BC6ED2-925E-3D4E-B954-EB5EFEBF78D1}"/>
              </a:ext>
            </a:extLst>
          </p:cNvPr>
          <p:cNvPicPr>
            <a:picLocks noChangeAspect="1"/>
          </p:cNvPicPr>
          <p:nvPr/>
        </p:nvPicPr>
        <p:blipFill>
          <a:blip r:embed="rId7"/>
          <a:stretch>
            <a:fillRect/>
          </a:stretch>
        </p:blipFill>
        <p:spPr>
          <a:xfrm>
            <a:off x="3744545" y="2119177"/>
            <a:ext cx="4092621" cy="4329189"/>
          </a:xfrm>
          <a:prstGeom prst="rect">
            <a:avLst/>
          </a:prstGeom>
        </p:spPr>
      </p:pic>
    </p:spTree>
    <p:extLst>
      <p:ext uri="{BB962C8B-B14F-4D97-AF65-F5344CB8AC3E}">
        <p14:creationId xmlns:p14="http://schemas.microsoft.com/office/powerpoint/2010/main" val="536155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40" name="Picture 39" descr="Chart, bubble chart&#10;&#10;Description automatically generated">
            <a:extLst>
              <a:ext uri="{FF2B5EF4-FFF2-40B4-BE49-F238E27FC236}">
                <a16:creationId xmlns:a16="http://schemas.microsoft.com/office/drawing/2014/main" id="{6F4541CD-7563-5C46-B017-60CC5BDDA51E}"/>
              </a:ext>
            </a:extLst>
          </p:cNvPr>
          <p:cNvPicPr>
            <a:picLocks noChangeAspect="1"/>
          </p:cNvPicPr>
          <p:nvPr/>
        </p:nvPicPr>
        <p:blipFill>
          <a:blip r:embed="rId3"/>
          <a:stretch>
            <a:fillRect/>
          </a:stretch>
        </p:blipFill>
        <p:spPr>
          <a:xfrm>
            <a:off x="263524" y="1077157"/>
            <a:ext cx="8244840" cy="452628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54029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Let’s Reflect</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514599"/>
          </a:xfrm>
        </p:spPr>
        <p:txBody>
          <a:bodyPr/>
          <a:lstStyle/>
          <a:p>
            <a:r>
              <a:rPr lang="en-GB" b="1" dirty="0"/>
              <a:t>Explain the mistake in this representation. </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6" name="TextBox 5">
            <a:extLst>
              <a:ext uri="{FF2B5EF4-FFF2-40B4-BE49-F238E27FC236}">
                <a16:creationId xmlns:a16="http://schemas.microsoft.com/office/drawing/2014/main" id="{1FF77BD0-815B-8640-9528-9954286DDFEB}"/>
              </a:ext>
            </a:extLst>
          </p:cNvPr>
          <p:cNvSpPr txBox="1"/>
          <p:nvPr/>
        </p:nvSpPr>
        <p:spPr>
          <a:xfrm>
            <a:off x="263046" y="4939500"/>
            <a:ext cx="10212697" cy="455125"/>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There shouldn’t be any hundreds counters.</a:t>
            </a:r>
          </a:p>
        </p:txBody>
      </p:sp>
      <p:sp>
        <p:nvSpPr>
          <p:cNvPr id="11" name="Rounded Rectangle 10">
            <a:extLst>
              <a:ext uri="{FF2B5EF4-FFF2-40B4-BE49-F238E27FC236}">
                <a16:creationId xmlns:a16="http://schemas.microsoft.com/office/drawing/2014/main" id="{D3351DA2-85D1-7C4F-BEC0-742EA3C5084D}"/>
              </a:ext>
            </a:extLst>
          </p:cNvPr>
          <p:cNvSpPr/>
          <p:nvPr/>
        </p:nvSpPr>
        <p:spPr>
          <a:xfrm>
            <a:off x="5494755" y="1690937"/>
            <a:ext cx="1202490" cy="650481"/>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5,062</a:t>
            </a:r>
          </a:p>
        </p:txBody>
      </p:sp>
      <p:grpSp>
        <p:nvGrpSpPr>
          <p:cNvPr id="4" name="Group 3">
            <a:extLst>
              <a:ext uri="{FF2B5EF4-FFF2-40B4-BE49-F238E27FC236}">
                <a16:creationId xmlns:a16="http://schemas.microsoft.com/office/drawing/2014/main" id="{1520E9D6-2EFA-8A41-9911-9E71A33C9424}"/>
              </a:ext>
            </a:extLst>
          </p:cNvPr>
          <p:cNvGrpSpPr/>
          <p:nvPr/>
        </p:nvGrpSpPr>
        <p:grpSpPr>
          <a:xfrm>
            <a:off x="3613920" y="2609598"/>
            <a:ext cx="5035138" cy="2148260"/>
            <a:chOff x="2714899" y="2512616"/>
            <a:chExt cx="5035138" cy="2148260"/>
          </a:xfrm>
        </p:grpSpPr>
        <p:pic>
          <p:nvPicPr>
            <p:cNvPr id="7" name="Google Shape;85;p9">
              <a:extLst>
                <a:ext uri="{FF2B5EF4-FFF2-40B4-BE49-F238E27FC236}">
                  <a16:creationId xmlns:a16="http://schemas.microsoft.com/office/drawing/2014/main" id="{F9AA373F-2C65-0647-8064-4E179EDB42E0}"/>
                </a:ext>
              </a:extLst>
            </p:cNvPr>
            <p:cNvPicPr preferRelativeResize="0"/>
            <p:nvPr/>
          </p:nvPicPr>
          <p:blipFill>
            <a:blip r:embed="rId3">
              <a:alphaModFix/>
            </a:blip>
            <a:stretch>
              <a:fillRect/>
            </a:stretch>
          </p:blipFill>
          <p:spPr>
            <a:xfrm>
              <a:off x="4163591" y="2512616"/>
              <a:ext cx="724346" cy="680446"/>
            </a:xfrm>
            <a:prstGeom prst="rect">
              <a:avLst/>
            </a:prstGeom>
            <a:noFill/>
            <a:ln>
              <a:noFill/>
            </a:ln>
          </p:spPr>
        </p:pic>
        <p:pic>
          <p:nvPicPr>
            <p:cNvPr id="8" name="Google Shape;87;p9">
              <a:extLst>
                <a:ext uri="{FF2B5EF4-FFF2-40B4-BE49-F238E27FC236}">
                  <a16:creationId xmlns:a16="http://schemas.microsoft.com/office/drawing/2014/main" id="{A661EA62-F73C-8D45-951B-773486CF6594}"/>
                </a:ext>
              </a:extLst>
            </p:cNvPr>
            <p:cNvPicPr preferRelativeResize="0"/>
            <p:nvPr/>
          </p:nvPicPr>
          <p:blipFill>
            <a:blip r:embed="rId4">
              <a:alphaModFix/>
            </a:blip>
            <a:stretch>
              <a:fillRect/>
            </a:stretch>
          </p:blipFill>
          <p:spPr>
            <a:xfrm>
              <a:off x="6357022" y="2512616"/>
              <a:ext cx="680446" cy="680446"/>
            </a:xfrm>
            <a:prstGeom prst="rect">
              <a:avLst/>
            </a:prstGeom>
            <a:noFill/>
            <a:ln>
              <a:noFill/>
            </a:ln>
          </p:spPr>
        </p:pic>
        <p:pic>
          <p:nvPicPr>
            <p:cNvPr id="9" name="Google Shape;89;p9">
              <a:extLst>
                <a:ext uri="{FF2B5EF4-FFF2-40B4-BE49-F238E27FC236}">
                  <a16:creationId xmlns:a16="http://schemas.microsoft.com/office/drawing/2014/main" id="{E3606851-93D8-C642-8A56-E8B85AECC201}"/>
                </a:ext>
              </a:extLst>
            </p:cNvPr>
            <p:cNvPicPr preferRelativeResize="0"/>
            <p:nvPr/>
          </p:nvPicPr>
          <p:blipFill>
            <a:blip r:embed="rId5">
              <a:alphaModFix/>
            </a:blip>
            <a:stretch>
              <a:fillRect/>
            </a:stretch>
          </p:blipFill>
          <p:spPr>
            <a:xfrm>
              <a:off x="4882072" y="2512616"/>
              <a:ext cx="724346" cy="680446"/>
            </a:xfrm>
            <a:prstGeom prst="rect">
              <a:avLst/>
            </a:prstGeom>
            <a:noFill/>
            <a:ln>
              <a:noFill/>
            </a:ln>
          </p:spPr>
        </p:pic>
        <p:pic>
          <p:nvPicPr>
            <p:cNvPr id="10" name="Google Shape;90;p9">
              <a:extLst>
                <a:ext uri="{FF2B5EF4-FFF2-40B4-BE49-F238E27FC236}">
                  <a16:creationId xmlns:a16="http://schemas.microsoft.com/office/drawing/2014/main" id="{BA99F16D-C588-664A-838F-746866DBEE8E}"/>
                </a:ext>
              </a:extLst>
            </p:cNvPr>
            <p:cNvPicPr preferRelativeResize="0"/>
            <p:nvPr/>
          </p:nvPicPr>
          <p:blipFill>
            <a:blip r:embed="rId6">
              <a:alphaModFix/>
            </a:blip>
            <a:stretch>
              <a:fillRect/>
            </a:stretch>
          </p:blipFill>
          <p:spPr>
            <a:xfrm>
              <a:off x="2720764" y="2512616"/>
              <a:ext cx="724346" cy="680446"/>
            </a:xfrm>
            <a:prstGeom prst="rect">
              <a:avLst/>
            </a:prstGeom>
            <a:noFill/>
            <a:ln>
              <a:noFill/>
            </a:ln>
          </p:spPr>
        </p:pic>
        <p:pic>
          <p:nvPicPr>
            <p:cNvPr id="12" name="Google Shape;90;p9">
              <a:extLst>
                <a:ext uri="{FF2B5EF4-FFF2-40B4-BE49-F238E27FC236}">
                  <a16:creationId xmlns:a16="http://schemas.microsoft.com/office/drawing/2014/main" id="{62606A6D-FDA4-6C49-9512-2B3D680F8A21}"/>
                </a:ext>
              </a:extLst>
            </p:cNvPr>
            <p:cNvPicPr preferRelativeResize="0"/>
            <p:nvPr/>
          </p:nvPicPr>
          <p:blipFill>
            <a:blip r:embed="rId6">
              <a:alphaModFix/>
            </a:blip>
            <a:stretch>
              <a:fillRect/>
            </a:stretch>
          </p:blipFill>
          <p:spPr>
            <a:xfrm>
              <a:off x="2714899" y="3246523"/>
              <a:ext cx="724346" cy="680446"/>
            </a:xfrm>
            <a:prstGeom prst="rect">
              <a:avLst/>
            </a:prstGeom>
            <a:noFill/>
            <a:ln>
              <a:noFill/>
            </a:ln>
          </p:spPr>
        </p:pic>
        <p:pic>
          <p:nvPicPr>
            <p:cNvPr id="13" name="Google Shape;90;p9">
              <a:extLst>
                <a:ext uri="{FF2B5EF4-FFF2-40B4-BE49-F238E27FC236}">
                  <a16:creationId xmlns:a16="http://schemas.microsoft.com/office/drawing/2014/main" id="{3C6E49D4-0262-064F-8A23-B42DC47375EB}"/>
                </a:ext>
              </a:extLst>
            </p:cNvPr>
            <p:cNvPicPr preferRelativeResize="0"/>
            <p:nvPr/>
          </p:nvPicPr>
          <p:blipFill>
            <a:blip r:embed="rId6">
              <a:alphaModFix/>
            </a:blip>
            <a:stretch>
              <a:fillRect/>
            </a:stretch>
          </p:blipFill>
          <p:spPr>
            <a:xfrm>
              <a:off x="2714899" y="3980430"/>
              <a:ext cx="724346" cy="680446"/>
            </a:xfrm>
            <a:prstGeom prst="rect">
              <a:avLst/>
            </a:prstGeom>
            <a:noFill/>
            <a:ln>
              <a:noFill/>
            </a:ln>
          </p:spPr>
        </p:pic>
        <p:pic>
          <p:nvPicPr>
            <p:cNvPr id="14" name="Google Shape;90;p9">
              <a:extLst>
                <a:ext uri="{FF2B5EF4-FFF2-40B4-BE49-F238E27FC236}">
                  <a16:creationId xmlns:a16="http://schemas.microsoft.com/office/drawing/2014/main" id="{06094C53-26F6-4044-A408-E9F409700FD6}"/>
                </a:ext>
              </a:extLst>
            </p:cNvPr>
            <p:cNvPicPr preferRelativeResize="0"/>
            <p:nvPr/>
          </p:nvPicPr>
          <p:blipFill>
            <a:blip r:embed="rId6">
              <a:alphaModFix/>
            </a:blip>
            <a:stretch>
              <a:fillRect/>
            </a:stretch>
          </p:blipFill>
          <p:spPr>
            <a:xfrm>
              <a:off x="3439245" y="2512616"/>
              <a:ext cx="724346" cy="680446"/>
            </a:xfrm>
            <a:prstGeom prst="rect">
              <a:avLst/>
            </a:prstGeom>
            <a:noFill/>
            <a:ln>
              <a:noFill/>
            </a:ln>
          </p:spPr>
        </p:pic>
        <p:pic>
          <p:nvPicPr>
            <p:cNvPr id="15" name="Google Shape;90;p9">
              <a:extLst>
                <a:ext uri="{FF2B5EF4-FFF2-40B4-BE49-F238E27FC236}">
                  <a16:creationId xmlns:a16="http://schemas.microsoft.com/office/drawing/2014/main" id="{5AF97E30-D4FB-424E-A23D-D48B1EE833A4}"/>
                </a:ext>
              </a:extLst>
            </p:cNvPr>
            <p:cNvPicPr preferRelativeResize="0"/>
            <p:nvPr/>
          </p:nvPicPr>
          <p:blipFill>
            <a:blip r:embed="rId6">
              <a:alphaModFix/>
            </a:blip>
            <a:stretch>
              <a:fillRect/>
            </a:stretch>
          </p:blipFill>
          <p:spPr>
            <a:xfrm>
              <a:off x="3439245" y="3246523"/>
              <a:ext cx="724346" cy="680446"/>
            </a:xfrm>
            <a:prstGeom prst="rect">
              <a:avLst/>
            </a:prstGeom>
            <a:noFill/>
            <a:ln>
              <a:noFill/>
            </a:ln>
          </p:spPr>
        </p:pic>
        <p:pic>
          <p:nvPicPr>
            <p:cNvPr id="16" name="Google Shape;89;p9">
              <a:extLst>
                <a:ext uri="{FF2B5EF4-FFF2-40B4-BE49-F238E27FC236}">
                  <a16:creationId xmlns:a16="http://schemas.microsoft.com/office/drawing/2014/main" id="{DB8E1F5F-4B47-8E45-994F-7707B3BD1648}"/>
                </a:ext>
              </a:extLst>
            </p:cNvPr>
            <p:cNvPicPr preferRelativeResize="0"/>
            <p:nvPr/>
          </p:nvPicPr>
          <p:blipFill>
            <a:blip r:embed="rId5">
              <a:alphaModFix/>
            </a:blip>
            <a:stretch>
              <a:fillRect/>
            </a:stretch>
          </p:blipFill>
          <p:spPr>
            <a:xfrm>
              <a:off x="5600553" y="2512616"/>
              <a:ext cx="724346" cy="680446"/>
            </a:xfrm>
            <a:prstGeom prst="rect">
              <a:avLst/>
            </a:prstGeom>
            <a:noFill/>
            <a:ln>
              <a:noFill/>
            </a:ln>
          </p:spPr>
        </p:pic>
        <p:pic>
          <p:nvPicPr>
            <p:cNvPr id="17" name="Google Shape;89;p9">
              <a:extLst>
                <a:ext uri="{FF2B5EF4-FFF2-40B4-BE49-F238E27FC236}">
                  <a16:creationId xmlns:a16="http://schemas.microsoft.com/office/drawing/2014/main" id="{EF40F845-E189-E346-A899-865B66E2949D}"/>
                </a:ext>
              </a:extLst>
            </p:cNvPr>
            <p:cNvPicPr preferRelativeResize="0"/>
            <p:nvPr/>
          </p:nvPicPr>
          <p:blipFill>
            <a:blip r:embed="rId5">
              <a:alphaModFix/>
            </a:blip>
            <a:stretch>
              <a:fillRect/>
            </a:stretch>
          </p:blipFill>
          <p:spPr>
            <a:xfrm>
              <a:off x="4882072" y="3246523"/>
              <a:ext cx="724346" cy="680446"/>
            </a:xfrm>
            <a:prstGeom prst="rect">
              <a:avLst/>
            </a:prstGeom>
            <a:noFill/>
            <a:ln>
              <a:noFill/>
            </a:ln>
          </p:spPr>
        </p:pic>
        <p:pic>
          <p:nvPicPr>
            <p:cNvPr id="18" name="Google Shape;89;p9">
              <a:extLst>
                <a:ext uri="{FF2B5EF4-FFF2-40B4-BE49-F238E27FC236}">
                  <a16:creationId xmlns:a16="http://schemas.microsoft.com/office/drawing/2014/main" id="{943CCFA1-0915-9B49-ACF6-EFA69BFDC95E}"/>
                </a:ext>
              </a:extLst>
            </p:cNvPr>
            <p:cNvPicPr preferRelativeResize="0"/>
            <p:nvPr/>
          </p:nvPicPr>
          <p:blipFill>
            <a:blip r:embed="rId5">
              <a:alphaModFix/>
            </a:blip>
            <a:stretch>
              <a:fillRect/>
            </a:stretch>
          </p:blipFill>
          <p:spPr>
            <a:xfrm>
              <a:off x="5600553" y="3246523"/>
              <a:ext cx="724346" cy="680446"/>
            </a:xfrm>
            <a:prstGeom prst="rect">
              <a:avLst/>
            </a:prstGeom>
            <a:noFill/>
            <a:ln>
              <a:noFill/>
            </a:ln>
          </p:spPr>
        </p:pic>
        <p:pic>
          <p:nvPicPr>
            <p:cNvPr id="19" name="Google Shape;89;p9">
              <a:extLst>
                <a:ext uri="{FF2B5EF4-FFF2-40B4-BE49-F238E27FC236}">
                  <a16:creationId xmlns:a16="http://schemas.microsoft.com/office/drawing/2014/main" id="{07D738A0-9E9D-A64A-B872-7CFDA192E0AD}"/>
                </a:ext>
              </a:extLst>
            </p:cNvPr>
            <p:cNvPicPr preferRelativeResize="0"/>
            <p:nvPr/>
          </p:nvPicPr>
          <p:blipFill>
            <a:blip r:embed="rId5">
              <a:alphaModFix/>
            </a:blip>
            <a:stretch>
              <a:fillRect/>
            </a:stretch>
          </p:blipFill>
          <p:spPr>
            <a:xfrm>
              <a:off x="4882072" y="3980430"/>
              <a:ext cx="724346" cy="680446"/>
            </a:xfrm>
            <a:prstGeom prst="rect">
              <a:avLst/>
            </a:prstGeom>
            <a:noFill/>
            <a:ln>
              <a:noFill/>
            </a:ln>
          </p:spPr>
        </p:pic>
        <p:pic>
          <p:nvPicPr>
            <p:cNvPr id="20" name="Google Shape;89;p9">
              <a:extLst>
                <a:ext uri="{FF2B5EF4-FFF2-40B4-BE49-F238E27FC236}">
                  <a16:creationId xmlns:a16="http://schemas.microsoft.com/office/drawing/2014/main" id="{B6010DF9-75B5-1544-9232-495019EC3260}"/>
                </a:ext>
              </a:extLst>
            </p:cNvPr>
            <p:cNvPicPr preferRelativeResize="0"/>
            <p:nvPr/>
          </p:nvPicPr>
          <p:blipFill>
            <a:blip r:embed="rId5">
              <a:alphaModFix/>
            </a:blip>
            <a:stretch>
              <a:fillRect/>
            </a:stretch>
          </p:blipFill>
          <p:spPr>
            <a:xfrm>
              <a:off x="5600553" y="3980430"/>
              <a:ext cx="724346" cy="680446"/>
            </a:xfrm>
            <a:prstGeom prst="rect">
              <a:avLst/>
            </a:prstGeom>
            <a:noFill/>
            <a:ln>
              <a:noFill/>
            </a:ln>
          </p:spPr>
        </p:pic>
        <p:pic>
          <p:nvPicPr>
            <p:cNvPr id="21" name="Google Shape;87;p9">
              <a:extLst>
                <a:ext uri="{FF2B5EF4-FFF2-40B4-BE49-F238E27FC236}">
                  <a16:creationId xmlns:a16="http://schemas.microsoft.com/office/drawing/2014/main" id="{D9B44DEF-4AEF-694C-9616-E8A02E07F7CA}"/>
                </a:ext>
              </a:extLst>
            </p:cNvPr>
            <p:cNvPicPr preferRelativeResize="0"/>
            <p:nvPr/>
          </p:nvPicPr>
          <p:blipFill>
            <a:blip r:embed="rId4">
              <a:alphaModFix/>
            </a:blip>
            <a:stretch>
              <a:fillRect/>
            </a:stretch>
          </p:blipFill>
          <p:spPr>
            <a:xfrm>
              <a:off x="7069591" y="2512616"/>
              <a:ext cx="680446" cy="680446"/>
            </a:xfrm>
            <a:prstGeom prst="rect">
              <a:avLst/>
            </a:prstGeom>
            <a:noFill/>
            <a:ln>
              <a:noFill/>
            </a:ln>
          </p:spPr>
        </p:pic>
      </p:grpSp>
    </p:spTree>
    <p:extLst>
      <p:ext uri="{BB962C8B-B14F-4D97-AF65-F5344CB8AC3E}">
        <p14:creationId xmlns:p14="http://schemas.microsoft.com/office/powerpoint/2010/main" val="23146587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nextCondLst>
                <p:cond evt="onClick" delay="0">
                  <p:tgtEl>
                    <p:spTgt spid="5"/>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7EEC1-B085-D449-BE76-00E35C90ABF0}"/>
              </a:ext>
            </a:extLst>
          </p:cNvPr>
          <p:cNvSpPr>
            <a:spLocks noGrp="1"/>
          </p:cNvSpPr>
          <p:nvPr>
            <p:ph type="title"/>
          </p:nvPr>
        </p:nvSpPr>
        <p:spPr/>
        <p:txBody>
          <a:bodyPr/>
          <a:lstStyle/>
          <a:p>
            <a:pPr>
              <a:lnSpc>
                <a:spcPct val="150000"/>
              </a:lnSpc>
            </a:pPr>
            <a:r>
              <a:rPr lang="en-GB" sz="2400" dirty="0">
                <a:latin typeface="Century Gothic" panose="020B0502020202020204" pitchFamily="34" charset="0"/>
              </a:rPr>
              <a:t>The following slides are based on:</a:t>
            </a:r>
            <a:br>
              <a:rPr lang="en-GB" sz="2400" dirty="0">
                <a:latin typeface="Century Gothic" panose="020B0502020202020204" pitchFamily="34" charset="0"/>
              </a:rPr>
            </a:br>
            <a:r>
              <a:rPr lang="en-GB" sz="2400" dirty="0">
                <a:latin typeface="Century Gothic" panose="020B0502020202020204" pitchFamily="34" charset="0"/>
              </a:rPr>
              <a:t>The value of thousands, hundreds, tens and ones</a:t>
            </a:r>
            <a:endParaRPr lang="en-GB" sz="2400" b="1" dirty="0">
              <a:latin typeface="Century Gothic" panose="020B0502020202020204" pitchFamily="34" charset="0"/>
            </a:endParaRPr>
          </a:p>
        </p:txBody>
      </p:sp>
    </p:spTree>
    <p:extLst>
      <p:ext uri="{BB962C8B-B14F-4D97-AF65-F5344CB8AC3E}">
        <p14:creationId xmlns:p14="http://schemas.microsoft.com/office/powerpoint/2010/main" val="326973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AF755D-9ACF-C143-A323-0FC01C229A6B}"/>
              </a:ext>
            </a:extLst>
          </p:cNvPr>
          <p:cNvSpPr>
            <a:spLocks noGrp="1"/>
          </p:cNvSpPr>
          <p:nvPr>
            <p:ph sz="quarter" idx="11"/>
          </p:nvPr>
        </p:nvSpPr>
        <p:spPr>
          <a:xfrm>
            <a:off x="263046" y="700644"/>
            <a:ext cx="11736887" cy="2406257"/>
          </a:xfrm>
        </p:spPr>
        <p:txBody>
          <a:bodyPr/>
          <a:lstStyle/>
          <a:p>
            <a:r>
              <a:rPr lang="en-GB" b="1" dirty="0"/>
              <a:t>How many ones make 1 ten? </a:t>
            </a:r>
          </a:p>
          <a:p>
            <a:r>
              <a:rPr lang="en-GB" b="1" dirty="0"/>
              <a:t>How many tens make 1 hundred? </a:t>
            </a:r>
          </a:p>
          <a:p>
            <a:r>
              <a:rPr lang="en-GB" b="1" dirty="0"/>
              <a:t>How many hundreds make 1 thousand? </a:t>
            </a:r>
          </a:p>
          <a:p>
            <a:r>
              <a:rPr lang="en-GB" dirty="0"/>
              <a:t>Use the Base 10 to help explain your answers. </a:t>
            </a:r>
          </a:p>
        </p:txBody>
      </p:sp>
      <p:pic>
        <p:nvPicPr>
          <p:cNvPr id="6" name="Google Shape;91;p9">
            <a:extLst>
              <a:ext uri="{FF2B5EF4-FFF2-40B4-BE49-F238E27FC236}">
                <a16:creationId xmlns:a16="http://schemas.microsoft.com/office/drawing/2014/main" id="{B241EA82-8795-6F4A-B464-478FC7124368}"/>
              </a:ext>
            </a:extLst>
          </p:cNvPr>
          <p:cNvPicPr preferRelativeResize="0"/>
          <p:nvPr/>
        </p:nvPicPr>
        <p:blipFill>
          <a:blip r:embed="rId3">
            <a:alphaModFix/>
          </a:blip>
          <a:stretch>
            <a:fillRect/>
          </a:stretch>
        </p:blipFill>
        <p:spPr>
          <a:xfrm>
            <a:off x="5691073" y="3378318"/>
            <a:ext cx="1225489" cy="2006841"/>
          </a:xfrm>
          <a:prstGeom prst="rect">
            <a:avLst/>
          </a:prstGeom>
          <a:noFill/>
          <a:ln>
            <a:noFill/>
          </a:ln>
        </p:spPr>
      </p:pic>
      <p:pic>
        <p:nvPicPr>
          <p:cNvPr id="7" name="Google Shape;92;p9">
            <a:extLst>
              <a:ext uri="{FF2B5EF4-FFF2-40B4-BE49-F238E27FC236}">
                <a16:creationId xmlns:a16="http://schemas.microsoft.com/office/drawing/2014/main" id="{F2B4D35E-A5AA-3442-8330-BEDCD819F3FA}"/>
              </a:ext>
            </a:extLst>
          </p:cNvPr>
          <p:cNvPicPr preferRelativeResize="0"/>
          <p:nvPr/>
        </p:nvPicPr>
        <p:blipFill>
          <a:blip r:embed="rId4">
            <a:alphaModFix/>
          </a:blip>
          <a:stretch>
            <a:fillRect/>
          </a:stretch>
        </p:blipFill>
        <p:spPr>
          <a:xfrm>
            <a:off x="9509818" y="4250142"/>
            <a:ext cx="238518" cy="263192"/>
          </a:xfrm>
          <a:prstGeom prst="rect">
            <a:avLst/>
          </a:prstGeom>
          <a:noFill/>
          <a:ln>
            <a:noFill/>
          </a:ln>
        </p:spPr>
      </p:pic>
      <p:pic>
        <p:nvPicPr>
          <p:cNvPr id="8" name="Google Shape;93;p9">
            <a:extLst>
              <a:ext uri="{FF2B5EF4-FFF2-40B4-BE49-F238E27FC236}">
                <a16:creationId xmlns:a16="http://schemas.microsoft.com/office/drawing/2014/main" id="{391DD823-9B87-0E4F-A363-16F2965D0EC1}"/>
              </a:ext>
            </a:extLst>
          </p:cNvPr>
          <p:cNvPicPr preferRelativeResize="0"/>
          <p:nvPr/>
        </p:nvPicPr>
        <p:blipFill>
          <a:blip r:embed="rId5">
            <a:alphaModFix/>
          </a:blip>
          <a:stretch>
            <a:fillRect/>
          </a:stretch>
        </p:blipFill>
        <p:spPr>
          <a:xfrm>
            <a:off x="8093931" y="3678522"/>
            <a:ext cx="238518" cy="1406432"/>
          </a:xfrm>
          <a:prstGeom prst="rect">
            <a:avLst/>
          </a:prstGeom>
          <a:noFill/>
          <a:ln>
            <a:noFill/>
          </a:ln>
        </p:spPr>
      </p:pic>
      <p:pic>
        <p:nvPicPr>
          <p:cNvPr id="9" name="Google Shape;94;p9">
            <a:extLst>
              <a:ext uri="{FF2B5EF4-FFF2-40B4-BE49-F238E27FC236}">
                <a16:creationId xmlns:a16="http://schemas.microsoft.com/office/drawing/2014/main" id="{17EBFC04-6C84-A649-A029-5CC5609EAAE6}"/>
              </a:ext>
            </a:extLst>
          </p:cNvPr>
          <p:cNvPicPr preferRelativeResize="0"/>
          <p:nvPr/>
        </p:nvPicPr>
        <p:blipFill>
          <a:blip r:embed="rId6">
            <a:alphaModFix/>
          </a:blip>
          <a:stretch>
            <a:fillRect/>
          </a:stretch>
        </p:blipFill>
        <p:spPr>
          <a:xfrm>
            <a:off x="2268346" y="3106901"/>
            <a:ext cx="2245358" cy="2549674"/>
          </a:xfrm>
          <a:prstGeom prst="rect">
            <a:avLst/>
          </a:prstGeom>
          <a:noFill/>
          <a:ln>
            <a:noFill/>
          </a:ln>
        </p:spPr>
      </p:pic>
    </p:spTree>
    <p:extLst>
      <p:ext uri="{BB962C8B-B14F-4D97-AF65-F5344CB8AC3E}">
        <p14:creationId xmlns:p14="http://schemas.microsoft.com/office/powerpoint/2010/main" val="2279173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AF755D-9ACF-C143-A323-0FC01C229A6B}"/>
              </a:ext>
            </a:extLst>
          </p:cNvPr>
          <p:cNvSpPr>
            <a:spLocks noGrp="1"/>
          </p:cNvSpPr>
          <p:nvPr>
            <p:ph sz="quarter" idx="11"/>
          </p:nvPr>
        </p:nvSpPr>
        <p:spPr>
          <a:xfrm>
            <a:off x="263046" y="700644"/>
            <a:ext cx="11736887" cy="1710047"/>
          </a:xfrm>
        </p:spPr>
        <p:txBody>
          <a:bodyPr/>
          <a:lstStyle/>
          <a:p>
            <a:r>
              <a:rPr lang="en-GB" dirty="0"/>
              <a:t>The Mathling has made this number. </a:t>
            </a:r>
          </a:p>
          <a:p>
            <a:r>
              <a:rPr lang="en-GB" dirty="0"/>
              <a:t>It says, ”The tens column as the most counters, so the tens column has the highest value.”</a:t>
            </a:r>
          </a:p>
          <a:p>
            <a:r>
              <a:rPr lang="en-GB" b="1" dirty="0"/>
              <a:t>Do you agree? </a:t>
            </a:r>
          </a:p>
        </p:txBody>
      </p:sp>
      <p:sp>
        <p:nvSpPr>
          <p:cNvPr id="4" name="Rounded Rectangle 3">
            <a:extLst>
              <a:ext uri="{FF2B5EF4-FFF2-40B4-BE49-F238E27FC236}">
                <a16:creationId xmlns:a16="http://schemas.microsoft.com/office/drawing/2014/main" id="{EA34C9F9-1B8A-F549-BD2E-B481B40A23DA}"/>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5" name="TextBox 4">
            <a:extLst>
              <a:ext uri="{FF2B5EF4-FFF2-40B4-BE49-F238E27FC236}">
                <a16:creationId xmlns:a16="http://schemas.microsoft.com/office/drawing/2014/main" id="{9F0B2890-ED03-7543-845C-B8B7214D46D8}"/>
              </a:ext>
            </a:extLst>
          </p:cNvPr>
          <p:cNvSpPr txBox="1"/>
          <p:nvPr/>
        </p:nvSpPr>
        <p:spPr>
          <a:xfrm>
            <a:off x="263046" y="4732199"/>
            <a:ext cx="10212697" cy="455125"/>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The Mathling is wrong. The column with the highest value is the hundreds column. </a:t>
            </a:r>
          </a:p>
        </p:txBody>
      </p:sp>
      <p:pic>
        <p:nvPicPr>
          <p:cNvPr id="6" name="Google Shape;565;p36">
            <a:extLst>
              <a:ext uri="{FF2B5EF4-FFF2-40B4-BE49-F238E27FC236}">
                <a16:creationId xmlns:a16="http://schemas.microsoft.com/office/drawing/2014/main" id="{910F2FAB-F733-9545-9B02-ACE989E4BC3C}"/>
              </a:ext>
            </a:extLst>
          </p:cNvPr>
          <p:cNvPicPr preferRelativeResize="0"/>
          <p:nvPr/>
        </p:nvPicPr>
        <p:blipFill>
          <a:blip r:embed="rId3">
            <a:alphaModFix/>
          </a:blip>
          <a:stretch>
            <a:fillRect/>
          </a:stretch>
        </p:blipFill>
        <p:spPr>
          <a:xfrm>
            <a:off x="263046" y="2440601"/>
            <a:ext cx="1838633" cy="1838633"/>
          </a:xfrm>
          <a:prstGeom prst="rect">
            <a:avLst/>
          </a:prstGeom>
          <a:noFill/>
          <a:ln>
            <a:noFill/>
          </a:ln>
        </p:spPr>
      </p:pic>
      <p:grpSp>
        <p:nvGrpSpPr>
          <p:cNvPr id="2" name="Group 1">
            <a:extLst>
              <a:ext uri="{FF2B5EF4-FFF2-40B4-BE49-F238E27FC236}">
                <a16:creationId xmlns:a16="http://schemas.microsoft.com/office/drawing/2014/main" id="{A3204182-A023-8347-BED3-019D5EE380EB}"/>
              </a:ext>
            </a:extLst>
          </p:cNvPr>
          <p:cNvGrpSpPr/>
          <p:nvPr/>
        </p:nvGrpSpPr>
        <p:grpSpPr>
          <a:xfrm>
            <a:off x="2928372" y="2194424"/>
            <a:ext cx="6335256" cy="2469151"/>
            <a:chOff x="2928372" y="2194424"/>
            <a:chExt cx="6335256" cy="2469151"/>
          </a:xfrm>
        </p:grpSpPr>
        <p:pic>
          <p:nvPicPr>
            <p:cNvPr id="26" name="Picture 25" descr="Treemap chart&#10;&#10;Description automatically generated with medium confidence">
              <a:extLst>
                <a:ext uri="{FF2B5EF4-FFF2-40B4-BE49-F238E27FC236}">
                  <a16:creationId xmlns:a16="http://schemas.microsoft.com/office/drawing/2014/main" id="{E0311D37-8F78-C34D-9D24-5DF8B4B1CA87}"/>
                </a:ext>
              </a:extLst>
            </p:cNvPr>
            <p:cNvPicPr>
              <a:picLocks noChangeAspect="1"/>
            </p:cNvPicPr>
            <p:nvPr/>
          </p:nvPicPr>
          <p:blipFill>
            <a:blip r:embed="rId4"/>
            <a:stretch>
              <a:fillRect/>
            </a:stretch>
          </p:blipFill>
          <p:spPr>
            <a:xfrm>
              <a:off x="2928372" y="2194424"/>
              <a:ext cx="6335256" cy="2469151"/>
            </a:xfrm>
            <a:prstGeom prst="rect">
              <a:avLst/>
            </a:prstGeom>
          </p:spPr>
        </p:pic>
        <p:pic>
          <p:nvPicPr>
            <p:cNvPr id="27" name="Google Shape;85;p9">
              <a:extLst>
                <a:ext uri="{FF2B5EF4-FFF2-40B4-BE49-F238E27FC236}">
                  <a16:creationId xmlns:a16="http://schemas.microsoft.com/office/drawing/2014/main" id="{91F4A7FB-0FFF-E948-BDD4-B409E277A297}"/>
                </a:ext>
              </a:extLst>
            </p:cNvPr>
            <p:cNvPicPr preferRelativeResize="0"/>
            <p:nvPr/>
          </p:nvPicPr>
          <p:blipFill>
            <a:blip r:embed="rId5">
              <a:alphaModFix/>
            </a:blip>
            <a:stretch>
              <a:fillRect/>
            </a:stretch>
          </p:blipFill>
          <p:spPr>
            <a:xfrm>
              <a:off x="3604635" y="3168607"/>
              <a:ext cx="783339" cy="735864"/>
            </a:xfrm>
            <a:prstGeom prst="rect">
              <a:avLst/>
            </a:prstGeom>
            <a:noFill/>
            <a:ln>
              <a:noFill/>
            </a:ln>
          </p:spPr>
        </p:pic>
        <p:pic>
          <p:nvPicPr>
            <p:cNvPr id="28" name="Google Shape;87;p9">
              <a:extLst>
                <a:ext uri="{FF2B5EF4-FFF2-40B4-BE49-F238E27FC236}">
                  <a16:creationId xmlns:a16="http://schemas.microsoft.com/office/drawing/2014/main" id="{54C67901-CB5F-4042-A866-419A2C8AE2BF}"/>
                </a:ext>
              </a:extLst>
            </p:cNvPr>
            <p:cNvPicPr preferRelativeResize="0"/>
            <p:nvPr/>
          </p:nvPicPr>
          <p:blipFill>
            <a:blip r:embed="rId6">
              <a:alphaModFix/>
            </a:blip>
            <a:stretch>
              <a:fillRect/>
            </a:stretch>
          </p:blipFill>
          <p:spPr>
            <a:xfrm>
              <a:off x="7289338" y="2854567"/>
              <a:ext cx="735864" cy="735864"/>
            </a:xfrm>
            <a:prstGeom prst="rect">
              <a:avLst/>
            </a:prstGeom>
            <a:noFill/>
            <a:ln>
              <a:noFill/>
            </a:ln>
          </p:spPr>
        </p:pic>
        <p:pic>
          <p:nvPicPr>
            <p:cNvPr id="29" name="Google Shape;89;p9">
              <a:extLst>
                <a:ext uri="{FF2B5EF4-FFF2-40B4-BE49-F238E27FC236}">
                  <a16:creationId xmlns:a16="http://schemas.microsoft.com/office/drawing/2014/main" id="{65FAE2F8-1E21-404C-A42F-A4ABDB7D1BE5}"/>
                </a:ext>
              </a:extLst>
            </p:cNvPr>
            <p:cNvPicPr preferRelativeResize="0"/>
            <p:nvPr/>
          </p:nvPicPr>
          <p:blipFill>
            <a:blip r:embed="rId7">
              <a:alphaModFix/>
            </a:blip>
            <a:stretch>
              <a:fillRect/>
            </a:stretch>
          </p:blipFill>
          <p:spPr>
            <a:xfrm>
              <a:off x="5064237" y="2816595"/>
              <a:ext cx="783339" cy="735864"/>
            </a:xfrm>
            <a:prstGeom prst="rect">
              <a:avLst/>
            </a:prstGeom>
            <a:noFill/>
            <a:ln>
              <a:noFill/>
            </a:ln>
          </p:spPr>
        </p:pic>
        <p:pic>
          <p:nvPicPr>
            <p:cNvPr id="30" name="Google Shape;89;p9">
              <a:extLst>
                <a:ext uri="{FF2B5EF4-FFF2-40B4-BE49-F238E27FC236}">
                  <a16:creationId xmlns:a16="http://schemas.microsoft.com/office/drawing/2014/main" id="{AD433892-AD5D-D24A-B57E-6443554902E6}"/>
                </a:ext>
              </a:extLst>
            </p:cNvPr>
            <p:cNvPicPr preferRelativeResize="0"/>
            <p:nvPr/>
          </p:nvPicPr>
          <p:blipFill>
            <a:blip r:embed="rId7">
              <a:alphaModFix/>
            </a:blip>
            <a:stretch>
              <a:fillRect/>
            </a:stretch>
          </p:blipFill>
          <p:spPr>
            <a:xfrm>
              <a:off x="5873711" y="2816595"/>
              <a:ext cx="783339" cy="735864"/>
            </a:xfrm>
            <a:prstGeom prst="rect">
              <a:avLst/>
            </a:prstGeom>
            <a:noFill/>
            <a:ln>
              <a:noFill/>
            </a:ln>
          </p:spPr>
        </p:pic>
        <p:pic>
          <p:nvPicPr>
            <p:cNvPr id="31" name="Google Shape;89;p9">
              <a:extLst>
                <a:ext uri="{FF2B5EF4-FFF2-40B4-BE49-F238E27FC236}">
                  <a16:creationId xmlns:a16="http://schemas.microsoft.com/office/drawing/2014/main" id="{8DF615D9-1DFB-244C-8DDD-DF70C566D8CB}"/>
                </a:ext>
              </a:extLst>
            </p:cNvPr>
            <p:cNvPicPr preferRelativeResize="0"/>
            <p:nvPr/>
          </p:nvPicPr>
          <p:blipFill>
            <a:blip r:embed="rId7">
              <a:alphaModFix/>
            </a:blip>
            <a:stretch>
              <a:fillRect/>
            </a:stretch>
          </p:blipFill>
          <p:spPr>
            <a:xfrm>
              <a:off x="5312661" y="3590431"/>
              <a:ext cx="783339" cy="735864"/>
            </a:xfrm>
            <a:prstGeom prst="rect">
              <a:avLst/>
            </a:prstGeom>
            <a:noFill/>
            <a:ln>
              <a:noFill/>
            </a:ln>
          </p:spPr>
        </p:pic>
        <p:pic>
          <p:nvPicPr>
            <p:cNvPr id="32" name="Google Shape;89;p9">
              <a:extLst>
                <a:ext uri="{FF2B5EF4-FFF2-40B4-BE49-F238E27FC236}">
                  <a16:creationId xmlns:a16="http://schemas.microsoft.com/office/drawing/2014/main" id="{B0077664-FD5F-F446-8A85-0759B69007D2}"/>
                </a:ext>
              </a:extLst>
            </p:cNvPr>
            <p:cNvPicPr preferRelativeResize="0"/>
            <p:nvPr/>
          </p:nvPicPr>
          <p:blipFill>
            <a:blip r:embed="rId7">
              <a:alphaModFix/>
            </a:blip>
            <a:stretch>
              <a:fillRect/>
            </a:stretch>
          </p:blipFill>
          <p:spPr>
            <a:xfrm>
              <a:off x="6122135" y="3590431"/>
              <a:ext cx="783339" cy="735864"/>
            </a:xfrm>
            <a:prstGeom prst="rect">
              <a:avLst/>
            </a:prstGeom>
            <a:noFill/>
            <a:ln>
              <a:noFill/>
            </a:ln>
          </p:spPr>
        </p:pic>
        <p:pic>
          <p:nvPicPr>
            <p:cNvPr id="33" name="Google Shape;87;p9">
              <a:extLst>
                <a:ext uri="{FF2B5EF4-FFF2-40B4-BE49-F238E27FC236}">
                  <a16:creationId xmlns:a16="http://schemas.microsoft.com/office/drawing/2014/main" id="{8BC35C4C-F9D2-9344-AA8E-2C3B50CF36F7}"/>
                </a:ext>
              </a:extLst>
            </p:cNvPr>
            <p:cNvPicPr preferRelativeResize="0"/>
            <p:nvPr/>
          </p:nvPicPr>
          <p:blipFill>
            <a:blip r:embed="rId6">
              <a:alphaModFix/>
            </a:blip>
            <a:stretch>
              <a:fillRect/>
            </a:stretch>
          </p:blipFill>
          <p:spPr>
            <a:xfrm>
              <a:off x="8118812" y="2854567"/>
              <a:ext cx="735864" cy="735864"/>
            </a:xfrm>
            <a:prstGeom prst="rect">
              <a:avLst/>
            </a:prstGeom>
            <a:noFill/>
            <a:ln>
              <a:noFill/>
            </a:ln>
          </p:spPr>
        </p:pic>
        <p:pic>
          <p:nvPicPr>
            <p:cNvPr id="34" name="Google Shape;87;p9">
              <a:extLst>
                <a:ext uri="{FF2B5EF4-FFF2-40B4-BE49-F238E27FC236}">
                  <a16:creationId xmlns:a16="http://schemas.microsoft.com/office/drawing/2014/main" id="{7D1D4B11-02CC-8441-A467-B0BAE246395E}"/>
                </a:ext>
              </a:extLst>
            </p:cNvPr>
            <p:cNvPicPr preferRelativeResize="0"/>
            <p:nvPr/>
          </p:nvPicPr>
          <p:blipFill>
            <a:blip r:embed="rId6">
              <a:alphaModFix/>
            </a:blip>
            <a:stretch>
              <a:fillRect/>
            </a:stretch>
          </p:blipFill>
          <p:spPr>
            <a:xfrm>
              <a:off x="7704075" y="3578196"/>
              <a:ext cx="735864" cy="735864"/>
            </a:xfrm>
            <a:prstGeom prst="rect">
              <a:avLst/>
            </a:prstGeom>
            <a:noFill/>
            <a:ln>
              <a:noFill/>
            </a:ln>
          </p:spPr>
        </p:pic>
      </p:grpSp>
    </p:spTree>
    <p:extLst>
      <p:ext uri="{BB962C8B-B14F-4D97-AF65-F5344CB8AC3E}">
        <p14:creationId xmlns:p14="http://schemas.microsoft.com/office/powerpoint/2010/main" val="28345515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nextCondLst>
                <p:cond evt="onClick" delay="0">
                  <p:tgtEl>
                    <p:spTgt spid="4"/>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54699864-96C4-3340-8062-98B92FD5CA76}"/>
              </a:ext>
            </a:extLst>
          </p:cNvPr>
          <p:cNvSpPr txBox="1">
            <a:spLocks/>
          </p:cNvSpPr>
          <p:nvPr/>
        </p:nvSpPr>
        <p:spPr>
          <a:xfrm>
            <a:off x="263525" y="676894"/>
            <a:ext cx="11736388" cy="5759531"/>
          </a:xfrm>
          <a:prstGeom prst="rect">
            <a:avLst/>
          </a:prstGeom>
        </p:spPr>
        <p:txBody>
          <a:bodyPr>
            <a:normAutofit/>
          </a:bodyPr>
          <a:lstStyle>
            <a:lvl1pPr marL="0" indent="0" algn="l" defTabSz="914400" rtl="0" eaLnBrk="1" latinLnBrk="0" hangingPunct="1">
              <a:lnSpc>
                <a:spcPct val="115000"/>
              </a:lnSpc>
              <a:spcBef>
                <a:spcPts val="600"/>
              </a:spcBef>
              <a:spcAft>
                <a:spcPts val="0"/>
              </a:spcAft>
              <a:buClr>
                <a:schemeClr val="dk1"/>
              </a:buClr>
              <a:buSzPts val="1800"/>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6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en-GB" sz="2400" b="1" dirty="0"/>
              <a:t>Summary</a:t>
            </a:r>
          </a:p>
          <a:p>
            <a:pPr>
              <a:lnSpc>
                <a:spcPct val="110000"/>
              </a:lnSpc>
              <a:spcBef>
                <a:spcPts val="0"/>
              </a:spcBef>
            </a:pPr>
            <a:r>
              <a:rPr lang="en-GB" dirty="0"/>
              <a:t>Key Vocabulary and Sentence Stems </a:t>
            </a:r>
          </a:p>
          <a:p>
            <a:pPr>
              <a:lnSpc>
                <a:spcPct val="110000"/>
              </a:lnSpc>
            </a:pPr>
            <a:r>
              <a:rPr lang="en-GB" dirty="0"/>
              <a:t>Diagnostic Question</a:t>
            </a:r>
          </a:p>
          <a:p>
            <a:pPr>
              <a:lnSpc>
                <a:spcPct val="110000"/>
              </a:lnSpc>
            </a:pPr>
            <a:r>
              <a:rPr lang="en-GB" dirty="0"/>
              <a:t>Learning Objective</a:t>
            </a:r>
          </a:p>
          <a:p>
            <a:pPr>
              <a:lnSpc>
                <a:spcPct val="110000"/>
              </a:lnSpc>
            </a:pPr>
            <a:r>
              <a:rPr lang="en-GB" dirty="0"/>
              <a:t>Starter – Which representation shows the given number</a:t>
            </a:r>
          </a:p>
          <a:p>
            <a:pPr>
              <a:lnSpc>
                <a:spcPct val="110000"/>
              </a:lnSpc>
            </a:pPr>
            <a:r>
              <a:rPr lang="en-GB" dirty="0"/>
              <a:t>Let’s Learn</a:t>
            </a:r>
          </a:p>
          <a:p>
            <a:pPr>
              <a:lnSpc>
                <a:spcPct val="110000"/>
              </a:lnSpc>
            </a:pPr>
            <a:r>
              <a:rPr lang="en-GB" dirty="0"/>
              <a:t>Follow Me – Representations using Base 10</a:t>
            </a:r>
          </a:p>
          <a:p>
            <a:pPr>
              <a:lnSpc>
                <a:spcPct val="110000"/>
              </a:lnSpc>
            </a:pPr>
            <a:r>
              <a:rPr lang="en-GB" dirty="0"/>
              <a:t>Your Turn (1) – Representations using Base 10</a:t>
            </a:r>
          </a:p>
          <a:p>
            <a:pPr>
              <a:lnSpc>
                <a:spcPct val="110000"/>
              </a:lnSpc>
            </a:pPr>
            <a:r>
              <a:rPr lang="en-GB" dirty="0"/>
              <a:t>Follow Me – Representations using place value counters and chart</a:t>
            </a:r>
          </a:p>
          <a:p>
            <a:pPr>
              <a:lnSpc>
                <a:spcPct val="110000"/>
              </a:lnSpc>
            </a:pPr>
            <a:r>
              <a:rPr lang="en-GB" dirty="0"/>
              <a:t>Your Turn (2) – Representations using place value counters and chart</a:t>
            </a:r>
          </a:p>
          <a:p>
            <a:pPr>
              <a:lnSpc>
                <a:spcPct val="110000"/>
              </a:lnSpc>
            </a:pPr>
            <a:r>
              <a:rPr lang="en-GB" dirty="0"/>
              <a:t>Follow Me – Missing place value counters</a:t>
            </a:r>
          </a:p>
          <a:p>
            <a:pPr>
              <a:lnSpc>
                <a:spcPct val="110000"/>
              </a:lnSpc>
            </a:pPr>
            <a:r>
              <a:rPr lang="en-GB" dirty="0"/>
              <a:t>Your Turn (3) – Missing place value counters</a:t>
            </a:r>
          </a:p>
          <a:p>
            <a:pPr>
              <a:lnSpc>
                <a:spcPct val="110000"/>
              </a:lnSpc>
            </a:pPr>
            <a:r>
              <a:rPr lang="en-GB" dirty="0"/>
              <a:t>Let’s Reflect </a:t>
            </a:r>
          </a:p>
          <a:p>
            <a:pPr>
              <a:lnSpc>
                <a:spcPct val="110000"/>
              </a:lnSpc>
            </a:pPr>
            <a:r>
              <a:rPr lang="en-GB" dirty="0"/>
              <a:t>Support Slides – Based on the value of thousands, hundreds, tens and ones</a:t>
            </a:r>
          </a:p>
        </p:txBody>
      </p:sp>
    </p:spTree>
    <p:extLst>
      <p:ext uri="{BB962C8B-B14F-4D97-AF65-F5344CB8AC3E}">
        <p14:creationId xmlns:p14="http://schemas.microsoft.com/office/powerpoint/2010/main" val="3858552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290639-1173-8341-A5A1-6DFD4516CD62}"/>
              </a:ext>
            </a:extLst>
          </p:cNvPr>
          <p:cNvSpPr>
            <a:spLocks noGrp="1"/>
          </p:cNvSpPr>
          <p:nvPr>
            <p:ph sz="quarter" idx="10"/>
          </p:nvPr>
        </p:nvSpPr>
        <p:spPr/>
        <p:txBody>
          <a:bodyPr/>
          <a:lstStyle/>
          <a:p>
            <a:r>
              <a:rPr lang="en-GB" dirty="0"/>
              <a:t>Key Vocabulary</a:t>
            </a:r>
          </a:p>
        </p:txBody>
      </p:sp>
      <p:sp>
        <p:nvSpPr>
          <p:cNvPr id="6" name="Content Placeholder 2">
            <a:extLst>
              <a:ext uri="{FF2B5EF4-FFF2-40B4-BE49-F238E27FC236}">
                <a16:creationId xmlns:a16="http://schemas.microsoft.com/office/drawing/2014/main" id="{01CEA0DE-22D5-164F-A366-A7C30146B046}"/>
              </a:ext>
            </a:extLst>
          </p:cNvPr>
          <p:cNvSpPr txBox="1">
            <a:spLocks/>
          </p:cNvSpPr>
          <p:nvPr/>
        </p:nvSpPr>
        <p:spPr>
          <a:xfrm>
            <a:off x="263524" y="3216993"/>
            <a:ext cx="2717181" cy="42401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600" b="1" kern="1200">
                <a:solidFill>
                  <a:srgbClr val="0277BD"/>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Sentence Stems</a:t>
            </a:r>
          </a:p>
        </p:txBody>
      </p:sp>
      <p:sp>
        <p:nvSpPr>
          <p:cNvPr id="7" name="TextBox 6">
            <a:extLst>
              <a:ext uri="{FF2B5EF4-FFF2-40B4-BE49-F238E27FC236}">
                <a16:creationId xmlns:a16="http://schemas.microsoft.com/office/drawing/2014/main" id="{1043ACAB-7DB3-7449-BAF0-D49EBF6D5354}"/>
              </a:ext>
            </a:extLst>
          </p:cNvPr>
          <p:cNvSpPr txBox="1"/>
          <p:nvPr/>
        </p:nvSpPr>
        <p:spPr>
          <a:xfrm>
            <a:off x="263524" y="3641007"/>
            <a:ext cx="11736388" cy="2117118"/>
          </a:xfrm>
          <a:prstGeom prst="rect">
            <a:avLst/>
          </a:prstGeom>
          <a:noFill/>
        </p:spPr>
        <p:txBody>
          <a:bodyPr wrap="square" rtlCol="0">
            <a:spAutoFit/>
          </a:bodyPr>
          <a:lstStyle/>
          <a:p>
            <a:pPr>
              <a:lnSpc>
                <a:spcPct val="150000"/>
              </a:lnSpc>
            </a:pPr>
            <a:r>
              <a:rPr lang="en-GB" dirty="0">
                <a:solidFill>
                  <a:srgbClr val="222222"/>
                </a:solidFill>
                <a:latin typeface="Century Gothic" panose="020B0502020202020204" pitchFamily="34" charset="0"/>
              </a:rPr>
              <a:t>There are ten hundreds in one thousand. </a:t>
            </a:r>
          </a:p>
          <a:p>
            <a:pPr>
              <a:lnSpc>
                <a:spcPct val="150000"/>
              </a:lnSpc>
            </a:pPr>
            <a:r>
              <a:rPr lang="en-GB" dirty="0">
                <a:solidFill>
                  <a:srgbClr val="222222"/>
                </a:solidFill>
                <a:latin typeface="Century Gothic" panose="020B0502020202020204" pitchFamily="34" charset="0"/>
              </a:rPr>
              <a:t>There are one hundred tens in one thousand. </a:t>
            </a:r>
          </a:p>
          <a:p>
            <a:pPr>
              <a:lnSpc>
                <a:spcPct val="150000"/>
              </a:lnSpc>
            </a:pPr>
            <a:r>
              <a:rPr lang="en-GB" dirty="0">
                <a:solidFill>
                  <a:srgbClr val="222222"/>
                </a:solidFill>
                <a:latin typeface="Century Gothic" panose="020B0502020202020204" pitchFamily="34" charset="0"/>
              </a:rPr>
              <a:t>There are one thousand ones in one thousand.</a:t>
            </a:r>
          </a:p>
          <a:p>
            <a:pPr>
              <a:lnSpc>
                <a:spcPct val="150000"/>
              </a:lnSpc>
            </a:pPr>
            <a:r>
              <a:rPr lang="en-GB" dirty="0">
                <a:solidFill>
                  <a:srgbClr val="222222"/>
                </a:solidFill>
                <a:latin typeface="Century Gothic" panose="020B0502020202020204" pitchFamily="34" charset="0"/>
              </a:rPr>
              <a:t>There are (digit) thousand(s), (digit) hundred(s), (digit) ten(s) and (digit) one(s). The number is (total). </a:t>
            </a:r>
          </a:p>
          <a:p>
            <a:pPr marL="285750" indent="-285750">
              <a:lnSpc>
                <a:spcPct val="150000"/>
              </a:lnSpc>
              <a:buFont typeface="Arial" panose="020B0604020202020204" pitchFamily="34" charset="0"/>
              <a:buChar char="•"/>
            </a:pPr>
            <a:r>
              <a:rPr lang="en-GB" dirty="0">
                <a:solidFill>
                  <a:srgbClr val="222222"/>
                </a:solidFill>
                <a:latin typeface="Century Gothic" panose="020B0502020202020204" pitchFamily="34" charset="0"/>
              </a:rPr>
              <a:t>There are 2 thousands, 5 hundreds, 3 tens and 9 ones. The number is 2,539.  </a:t>
            </a:r>
          </a:p>
        </p:txBody>
      </p:sp>
      <p:graphicFrame>
        <p:nvGraphicFramePr>
          <p:cNvPr id="14" name="Table 5">
            <a:extLst>
              <a:ext uri="{FF2B5EF4-FFF2-40B4-BE49-F238E27FC236}">
                <a16:creationId xmlns:a16="http://schemas.microsoft.com/office/drawing/2014/main" id="{5AE47A2B-E553-6046-BB5F-FC0E04DBC71F}"/>
              </a:ext>
            </a:extLst>
          </p:cNvPr>
          <p:cNvGraphicFramePr>
            <a:graphicFrameLocks noGrp="1"/>
          </p:cNvGraphicFramePr>
          <p:nvPr>
            <p:ph sz="quarter" idx="11"/>
            <p:extLst>
              <p:ext uri="{D42A27DB-BD31-4B8C-83A1-F6EECF244321}">
                <p14:modId xmlns:p14="http://schemas.microsoft.com/office/powerpoint/2010/main" val="3659688306"/>
              </p:ext>
            </p:extLst>
          </p:nvPr>
        </p:nvGraphicFramePr>
        <p:xfrm>
          <a:off x="263524" y="1155866"/>
          <a:ext cx="11736388" cy="736600"/>
        </p:xfrm>
        <a:graphic>
          <a:graphicData uri="http://schemas.openxmlformats.org/drawingml/2006/table">
            <a:tbl>
              <a:tblPr firstRow="1" bandRow="1">
                <a:tableStyleId>{5C22544A-7EE6-4342-B048-85BDC9FD1C3A}</a:tableStyleId>
              </a:tblPr>
              <a:tblGrid>
                <a:gridCol w="5868194">
                  <a:extLst>
                    <a:ext uri="{9D8B030D-6E8A-4147-A177-3AD203B41FA5}">
                      <a16:colId xmlns:a16="http://schemas.microsoft.com/office/drawing/2014/main" val="1882064463"/>
                    </a:ext>
                  </a:extLst>
                </a:gridCol>
                <a:gridCol w="5868194">
                  <a:extLst>
                    <a:ext uri="{9D8B030D-6E8A-4147-A177-3AD203B41FA5}">
                      <a16:colId xmlns:a16="http://schemas.microsoft.com/office/drawing/2014/main" val="1322308403"/>
                    </a:ext>
                  </a:extLst>
                </a:gridCol>
              </a:tblGrid>
              <a:tr h="0">
                <a:tc>
                  <a:txBody>
                    <a:bodyPr/>
                    <a:lstStyle/>
                    <a:p>
                      <a:r>
                        <a:rPr lang="en-GB" b="0" dirty="0">
                          <a:solidFill>
                            <a:srgbClr val="222222"/>
                          </a:solidFill>
                          <a:latin typeface="Century Gothic" panose="020B0502020202020204" pitchFamily="34" charset="0"/>
                        </a:rPr>
                        <a:t>thousands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a:solidFill>
                            <a:srgbClr val="222222"/>
                          </a:solidFill>
                          <a:latin typeface="Century Gothic" panose="020B0502020202020204" pitchFamily="34" charset="0"/>
                        </a:rPr>
                        <a:t>hundreds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3743152"/>
                  </a:ext>
                </a:extLst>
              </a:tr>
              <a:tr h="370840">
                <a:tc>
                  <a:txBody>
                    <a:bodyPr/>
                    <a:lstStyle/>
                    <a:p>
                      <a:r>
                        <a:rPr lang="en-GB" dirty="0">
                          <a:solidFill>
                            <a:srgbClr val="222222"/>
                          </a:solidFill>
                          <a:latin typeface="Century Gothic" panose="020B0502020202020204" pitchFamily="34" charset="0"/>
                        </a:rPr>
                        <a:t>tens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solidFill>
                            <a:srgbClr val="222222"/>
                          </a:solidFill>
                          <a:latin typeface="Century Gothic" panose="020B0502020202020204" pitchFamily="34" charset="0"/>
                        </a:rPr>
                        <a:t>ones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448505"/>
                  </a:ext>
                </a:extLst>
              </a:tr>
            </a:tbl>
          </a:graphicData>
        </a:graphic>
      </p:graphicFrame>
    </p:spTree>
    <p:extLst>
      <p:ext uri="{BB962C8B-B14F-4D97-AF65-F5344CB8AC3E}">
        <p14:creationId xmlns:p14="http://schemas.microsoft.com/office/powerpoint/2010/main" val="26976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03B70-CC75-0944-B456-4C2C1EAD7A9E}"/>
              </a:ext>
            </a:extLst>
          </p:cNvPr>
          <p:cNvSpPr>
            <a:spLocks noGrp="1"/>
          </p:cNvSpPr>
          <p:nvPr>
            <p:ph sz="quarter" idx="11"/>
          </p:nvPr>
        </p:nvSpPr>
        <p:spPr>
          <a:xfrm>
            <a:off x="263047" y="1293814"/>
            <a:ext cx="11736887" cy="562696"/>
          </a:xfrm>
        </p:spPr>
        <p:txBody>
          <a:bodyPr/>
          <a:lstStyle/>
          <a:p>
            <a:r>
              <a:rPr lang="en-GB" b="1" dirty="0"/>
              <a:t>Which number is represented by the place value counters? </a:t>
            </a:r>
          </a:p>
        </p:txBody>
      </p:sp>
      <p:sp>
        <p:nvSpPr>
          <p:cNvPr id="4" name="Content Placeholder 3">
            <a:extLst>
              <a:ext uri="{FF2B5EF4-FFF2-40B4-BE49-F238E27FC236}">
                <a16:creationId xmlns:a16="http://schemas.microsoft.com/office/drawing/2014/main" id="{2CE12647-E6A1-D943-961A-B5276A3E25A9}"/>
              </a:ext>
            </a:extLst>
          </p:cNvPr>
          <p:cNvSpPr>
            <a:spLocks noGrp="1"/>
          </p:cNvSpPr>
          <p:nvPr>
            <p:ph sz="quarter" idx="12"/>
          </p:nvPr>
        </p:nvSpPr>
        <p:spPr/>
        <p:txBody>
          <a:bodyPr>
            <a:normAutofit lnSpcReduction="10000"/>
          </a:bodyPr>
          <a:lstStyle/>
          <a:p>
            <a:r>
              <a:rPr lang="en-GB" dirty="0"/>
              <a:t>3,251</a:t>
            </a:r>
          </a:p>
        </p:txBody>
      </p:sp>
      <p:sp>
        <p:nvSpPr>
          <p:cNvPr id="5" name="Content Placeholder 4">
            <a:extLst>
              <a:ext uri="{FF2B5EF4-FFF2-40B4-BE49-F238E27FC236}">
                <a16:creationId xmlns:a16="http://schemas.microsoft.com/office/drawing/2014/main" id="{812F4617-8C5F-2741-B7B9-E074AD33A100}"/>
              </a:ext>
            </a:extLst>
          </p:cNvPr>
          <p:cNvSpPr>
            <a:spLocks noGrp="1"/>
          </p:cNvSpPr>
          <p:nvPr>
            <p:ph sz="quarter" idx="13"/>
          </p:nvPr>
        </p:nvSpPr>
        <p:spPr/>
        <p:txBody>
          <a:bodyPr>
            <a:normAutofit lnSpcReduction="10000"/>
          </a:bodyPr>
          <a:lstStyle/>
          <a:p>
            <a:r>
              <a:rPr lang="en-GB" dirty="0"/>
              <a:t>2,531</a:t>
            </a:r>
          </a:p>
        </p:txBody>
      </p:sp>
      <p:sp>
        <p:nvSpPr>
          <p:cNvPr id="6" name="Content Placeholder 5">
            <a:extLst>
              <a:ext uri="{FF2B5EF4-FFF2-40B4-BE49-F238E27FC236}">
                <a16:creationId xmlns:a16="http://schemas.microsoft.com/office/drawing/2014/main" id="{43CAB18F-3C6C-7341-8583-31D7CE46B53C}"/>
              </a:ext>
            </a:extLst>
          </p:cNvPr>
          <p:cNvSpPr>
            <a:spLocks noGrp="1"/>
          </p:cNvSpPr>
          <p:nvPr>
            <p:ph sz="quarter" idx="14"/>
          </p:nvPr>
        </p:nvSpPr>
        <p:spPr/>
        <p:txBody>
          <a:bodyPr>
            <a:normAutofit lnSpcReduction="10000"/>
          </a:bodyPr>
          <a:lstStyle/>
          <a:p>
            <a:r>
              <a:rPr lang="en-GB" dirty="0"/>
              <a:t>2,251</a:t>
            </a:r>
          </a:p>
        </p:txBody>
      </p:sp>
      <p:sp>
        <p:nvSpPr>
          <p:cNvPr id="7" name="Content Placeholder 6">
            <a:extLst>
              <a:ext uri="{FF2B5EF4-FFF2-40B4-BE49-F238E27FC236}">
                <a16:creationId xmlns:a16="http://schemas.microsoft.com/office/drawing/2014/main" id="{8CA56D4D-EA3D-3048-80C0-17BA4ADC8E28}"/>
              </a:ext>
            </a:extLst>
          </p:cNvPr>
          <p:cNvSpPr>
            <a:spLocks noGrp="1"/>
          </p:cNvSpPr>
          <p:nvPr>
            <p:ph sz="quarter" idx="15"/>
          </p:nvPr>
        </p:nvSpPr>
        <p:spPr/>
        <p:txBody>
          <a:bodyPr>
            <a:normAutofit lnSpcReduction="10000"/>
          </a:bodyPr>
          <a:lstStyle/>
          <a:p>
            <a:r>
              <a:rPr lang="en-GB" dirty="0"/>
              <a:t>3,521</a:t>
            </a:r>
          </a:p>
        </p:txBody>
      </p:sp>
      <p:grpSp>
        <p:nvGrpSpPr>
          <p:cNvPr id="2" name="Group 1">
            <a:extLst>
              <a:ext uri="{FF2B5EF4-FFF2-40B4-BE49-F238E27FC236}">
                <a16:creationId xmlns:a16="http://schemas.microsoft.com/office/drawing/2014/main" id="{36A7D522-58AA-3343-BE97-EB4A7A171D0B}"/>
              </a:ext>
            </a:extLst>
          </p:cNvPr>
          <p:cNvGrpSpPr/>
          <p:nvPr/>
        </p:nvGrpSpPr>
        <p:grpSpPr>
          <a:xfrm>
            <a:off x="1969740" y="2060481"/>
            <a:ext cx="8514363" cy="751342"/>
            <a:chOff x="1969740" y="2060481"/>
            <a:chExt cx="8514363" cy="751342"/>
          </a:xfrm>
        </p:grpSpPr>
        <p:pic>
          <p:nvPicPr>
            <p:cNvPr id="8" name="Google Shape;85;p9">
              <a:extLst>
                <a:ext uri="{FF2B5EF4-FFF2-40B4-BE49-F238E27FC236}">
                  <a16:creationId xmlns:a16="http://schemas.microsoft.com/office/drawing/2014/main" id="{F6202970-A7BE-EA4A-918B-EEEC4D9FFC4A}"/>
                </a:ext>
              </a:extLst>
            </p:cNvPr>
            <p:cNvPicPr preferRelativeResize="0"/>
            <p:nvPr/>
          </p:nvPicPr>
          <p:blipFill>
            <a:blip r:embed="rId3">
              <a:alphaModFix/>
            </a:blip>
            <a:stretch>
              <a:fillRect/>
            </a:stretch>
          </p:blipFill>
          <p:spPr>
            <a:xfrm>
              <a:off x="8934983" y="2060481"/>
              <a:ext cx="790033" cy="742152"/>
            </a:xfrm>
            <a:prstGeom prst="rect">
              <a:avLst/>
            </a:prstGeom>
            <a:noFill/>
            <a:ln>
              <a:noFill/>
            </a:ln>
          </p:spPr>
        </p:pic>
        <p:pic>
          <p:nvPicPr>
            <p:cNvPr id="9" name="Google Shape;87;p9">
              <a:extLst>
                <a:ext uri="{FF2B5EF4-FFF2-40B4-BE49-F238E27FC236}">
                  <a16:creationId xmlns:a16="http://schemas.microsoft.com/office/drawing/2014/main" id="{FAB2439E-7BC1-CD4D-A1E5-A7B388B2C8A9}"/>
                </a:ext>
              </a:extLst>
            </p:cNvPr>
            <p:cNvPicPr preferRelativeResize="0"/>
            <p:nvPr/>
          </p:nvPicPr>
          <p:blipFill>
            <a:blip r:embed="rId4">
              <a:alphaModFix/>
            </a:blip>
            <a:stretch>
              <a:fillRect/>
            </a:stretch>
          </p:blipFill>
          <p:spPr>
            <a:xfrm>
              <a:off x="9741951" y="2060481"/>
              <a:ext cx="742152" cy="742152"/>
            </a:xfrm>
            <a:prstGeom prst="rect">
              <a:avLst/>
            </a:prstGeom>
            <a:noFill/>
            <a:ln>
              <a:noFill/>
            </a:ln>
          </p:spPr>
        </p:pic>
        <p:pic>
          <p:nvPicPr>
            <p:cNvPr id="10" name="Google Shape;89;p9">
              <a:extLst>
                <a:ext uri="{FF2B5EF4-FFF2-40B4-BE49-F238E27FC236}">
                  <a16:creationId xmlns:a16="http://schemas.microsoft.com/office/drawing/2014/main" id="{B6D9B357-6FA6-474E-8A86-588F7D8FC60B}"/>
                </a:ext>
              </a:extLst>
            </p:cNvPr>
            <p:cNvPicPr preferRelativeResize="0"/>
            <p:nvPr/>
          </p:nvPicPr>
          <p:blipFill>
            <a:blip r:embed="rId5">
              <a:alphaModFix/>
            </a:blip>
            <a:stretch>
              <a:fillRect/>
            </a:stretch>
          </p:blipFill>
          <p:spPr>
            <a:xfrm>
              <a:off x="3532871" y="2063479"/>
              <a:ext cx="790033" cy="742152"/>
            </a:xfrm>
            <a:prstGeom prst="rect">
              <a:avLst/>
            </a:prstGeom>
            <a:noFill/>
            <a:ln>
              <a:noFill/>
            </a:ln>
          </p:spPr>
        </p:pic>
        <p:pic>
          <p:nvPicPr>
            <p:cNvPr id="11" name="Google Shape;90;p9">
              <a:extLst>
                <a:ext uri="{FF2B5EF4-FFF2-40B4-BE49-F238E27FC236}">
                  <a16:creationId xmlns:a16="http://schemas.microsoft.com/office/drawing/2014/main" id="{FFDC2D67-88CB-DE4A-8A9C-BFEF8ADB8EFB}"/>
                </a:ext>
              </a:extLst>
            </p:cNvPr>
            <p:cNvPicPr preferRelativeResize="0"/>
            <p:nvPr/>
          </p:nvPicPr>
          <p:blipFill>
            <a:blip r:embed="rId6">
              <a:alphaModFix/>
            </a:blip>
            <a:stretch>
              <a:fillRect/>
            </a:stretch>
          </p:blipFill>
          <p:spPr>
            <a:xfrm>
              <a:off x="1969740" y="2065076"/>
              <a:ext cx="790033" cy="742152"/>
            </a:xfrm>
            <a:prstGeom prst="rect">
              <a:avLst/>
            </a:prstGeom>
            <a:noFill/>
            <a:ln>
              <a:noFill/>
            </a:ln>
          </p:spPr>
        </p:pic>
        <p:pic>
          <p:nvPicPr>
            <p:cNvPr id="12" name="Google Shape;90;p9">
              <a:extLst>
                <a:ext uri="{FF2B5EF4-FFF2-40B4-BE49-F238E27FC236}">
                  <a16:creationId xmlns:a16="http://schemas.microsoft.com/office/drawing/2014/main" id="{A59F7134-C98C-7E48-B4AE-452B6493D4AD}"/>
                </a:ext>
              </a:extLst>
            </p:cNvPr>
            <p:cNvPicPr preferRelativeResize="0"/>
            <p:nvPr/>
          </p:nvPicPr>
          <p:blipFill>
            <a:blip r:embed="rId6">
              <a:alphaModFix/>
            </a:blip>
            <a:stretch>
              <a:fillRect/>
            </a:stretch>
          </p:blipFill>
          <p:spPr>
            <a:xfrm>
              <a:off x="2759773" y="2065076"/>
              <a:ext cx="790033" cy="742152"/>
            </a:xfrm>
            <a:prstGeom prst="rect">
              <a:avLst/>
            </a:prstGeom>
            <a:noFill/>
            <a:ln>
              <a:noFill/>
            </a:ln>
          </p:spPr>
        </p:pic>
        <p:pic>
          <p:nvPicPr>
            <p:cNvPr id="13" name="Google Shape;90;p9">
              <a:extLst>
                <a:ext uri="{FF2B5EF4-FFF2-40B4-BE49-F238E27FC236}">
                  <a16:creationId xmlns:a16="http://schemas.microsoft.com/office/drawing/2014/main" id="{A6C55FF4-E302-F44E-9C88-D254E67D639F}"/>
                </a:ext>
              </a:extLst>
            </p:cNvPr>
            <p:cNvPicPr preferRelativeResize="0"/>
            <p:nvPr/>
          </p:nvPicPr>
          <p:blipFill>
            <a:blip r:embed="rId6">
              <a:alphaModFix/>
            </a:blip>
            <a:stretch>
              <a:fillRect/>
            </a:stretch>
          </p:blipFill>
          <p:spPr>
            <a:xfrm>
              <a:off x="8161885" y="2065076"/>
              <a:ext cx="790033" cy="742152"/>
            </a:xfrm>
            <a:prstGeom prst="rect">
              <a:avLst/>
            </a:prstGeom>
            <a:noFill/>
            <a:ln>
              <a:noFill/>
            </a:ln>
          </p:spPr>
        </p:pic>
        <p:pic>
          <p:nvPicPr>
            <p:cNvPr id="14" name="Google Shape;85;p9">
              <a:extLst>
                <a:ext uri="{FF2B5EF4-FFF2-40B4-BE49-F238E27FC236}">
                  <a16:creationId xmlns:a16="http://schemas.microsoft.com/office/drawing/2014/main" id="{FE2E222D-3B4A-CE40-A659-CFAD47BC0C37}"/>
                </a:ext>
              </a:extLst>
            </p:cNvPr>
            <p:cNvPicPr preferRelativeResize="0"/>
            <p:nvPr/>
          </p:nvPicPr>
          <p:blipFill>
            <a:blip r:embed="rId3">
              <a:alphaModFix/>
            </a:blip>
            <a:stretch>
              <a:fillRect/>
            </a:stretch>
          </p:blipFill>
          <p:spPr>
            <a:xfrm>
              <a:off x="7354917" y="2060481"/>
              <a:ext cx="790033" cy="742152"/>
            </a:xfrm>
            <a:prstGeom prst="rect">
              <a:avLst/>
            </a:prstGeom>
            <a:noFill/>
            <a:ln>
              <a:noFill/>
            </a:ln>
          </p:spPr>
        </p:pic>
        <p:pic>
          <p:nvPicPr>
            <p:cNvPr id="15" name="Google Shape;89;p9">
              <a:extLst>
                <a:ext uri="{FF2B5EF4-FFF2-40B4-BE49-F238E27FC236}">
                  <a16:creationId xmlns:a16="http://schemas.microsoft.com/office/drawing/2014/main" id="{A428E2BA-5F62-BF48-A874-C3C169F1616A}"/>
                </a:ext>
              </a:extLst>
            </p:cNvPr>
            <p:cNvPicPr preferRelativeResize="0"/>
            <p:nvPr/>
          </p:nvPicPr>
          <p:blipFill>
            <a:blip r:embed="rId5">
              <a:alphaModFix/>
            </a:blip>
            <a:stretch>
              <a:fillRect/>
            </a:stretch>
          </p:blipFill>
          <p:spPr>
            <a:xfrm>
              <a:off x="4305969" y="2060481"/>
              <a:ext cx="790033" cy="742152"/>
            </a:xfrm>
            <a:prstGeom prst="rect">
              <a:avLst/>
            </a:prstGeom>
            <a:noFill/>
            <a:ln>
              <a:noFill/>
            </a:ln>
          </p:spPr>
        </p:pic>
        <p:pic>
          <p:nvPicPr>
            <p:cNvPr id="16" name="Google Shape;89;p9">
              <a:extLst>
                <a:ext uri="{FF2B5EF4-FFF2-40B4-BE49-F238E27FC236}">
                  <a16:creationId xmlns:a16="http://schemas.microsoft.com/office/drawing/2014/main" id="{6AAC000B-C1A5-A64E-B685-9C487A3FC90B}"/>
                </a:ext>
              </a:extLst>
            </p:cNvPr>
            <p:cNvPicPr preferRelativeResize="0"/>
            <p:nvPr/>
          </p:nvPicPr>
          <p:blipFill>
            <a:blip r:embed="rId5">
              <a:alphaModFix/>
            </a:blip>
            <a:stretch>
              <a:fillRect/>
            </a:stretch>
          </p:blipFill>
          <p:spPr>
            <a:xfrm>
              <a:off x="5062132" y="2069671"/>
              <a:ext cx="790033" cy="742152"/>
            </a:xfrm>
            <a:prstGeom prst="rect">
              <a:avLst/>
            </a:prstGeom>
            <a:noFill/>
            <a:ln>
              <a:noFill/>
            </a:ln>
          </p:spPr>
        </p:pic>
        <p:pic>
          <p:nvPicPr>
            <p:cNvPr id="17" name="Google Shape;89;p9">
              <a:extLst>
                <a:ext uri="{FF2B5EF4-FFF2-40B4-BE49-F238E27FC236}">
                  <a16:creationId xmlns:a16="http://schemas.microsoft.com/office/drawing/2014/main" id="{F40ECAD5-2C93-144A-93F0-FBEE6750E042}"/>
                </a:ext>
              </a:extLst>
            </p:cNvPr>
            <p:cNvPicPr preferRelativeResize="0"/>
            <p:nvPr/>
          </p:nvPicPr>
          <p:blipFill>
            <a:blip r:embed="rId5">
              <a:alphaModFix/>
            </a:blip>
            <a:stretch>
              <a:fillRect/>
            </a:stretch>
          </p:blipFill>
          <p:spPr>
            <a:xfrm>
              <a:off x="5806197" y="2069671"/>
              <a:ext cx="790033" cy="742152"/>
            </a:xfrm>
            <a:prstGeom prst="rect">
              <a:avLst/>
            </a:prstGeom>
            <a:noFill/>
            <a:ln>
              <a:noFill/>
            </a:ln>
          </p:spPr>
        </p:pic>
        <p:pic>
          <p:nvPicPr>
            <p:cNvPr id="18" name="Google Shape;89;p9">
              <a:extLst>
                <a:ext uri="{FF2B5EF4-FFF2-40B4-BE49-F238E27FC236}">
                  <a16:creationId xmlns:a16="http://schemas.microsoft.com/office/drawing/2014/main" id="{8BCF58FD-274E-1246-A068-DA5127FD0C3B}"/>
                </a:ext>
              </a:extLst>
            </p:cNvPr>
            <p:cNvPicPr preferRelativeResize="0"/>
            <p:nvPr/>
          </p:nvPicPr>
          <p:blipFill>
            <a:blip r:embed="rId5">
              <a:alphaModFix/>
            </a:blip>
            <a:stretch>
              <a:fillRect/>
            </a:stretch>
          </p:blipFill>
          <p:spPr>
            <a:xfrm>
              <a:off x="6564884" y="2069671"/>
              <a:ext cx="790033" cy="742152"/>
            </a:xfrm>
            <a:prstGeom prst="rect">
              <a:avLst/>
            </a:prstGeom>
            <a:noFill/>
            <a:ln>
              <a:noFill/>
            </a:ln>
          </p:spPr>
        </p:pic>
      </p:grpSp>
    </p:spTree>
    <p:extLst>
      <p:ext uri="{BB962C8B-B14F-4D97-AF65-F5344CB8AC3E}">
        <p14:creationId xmlns:p14="http://schemas.microsoft.com/office/powerpoint/2010/main" val="1253051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D95D9-F427-CA44-8BD2-7441CD1C791F}"/>
              </a:ext>
            </a:extLst>
          </p:cNvPr>
          <p:cNvSpPr>
            <a:spLocks noGrp="1"/>
          </p:cNvSpPr>
          <p:nvPr>
            <p:ph type="title"/>
          </p:nvPr>
        </p:nvSpPr>
        <p:spPr/>
        <p:txBody>
          <a:bodyPr/>
          <a:lstStyle/>
          <a:p>
            <a:r>
              <a:rPr lang="en-GB" dirty="0"/>
              <a:t>To represent numbers to 10,000</a:t>
            </a:r>
          </a:p>
        </p:txBody>
      </p:sp>
    </p:spTree>
    <p:extLst>
      <p:ext uri="{BB962C8B-B14F-4D97-AF65-F5344CB8AC3E}">
        <p14:creationId xmlns:p14="http://schemas.microsoft.com/office/powerpoint/2010/main" val="3292392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Starter</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666317"/>
          </a:xfrm>
        </p:spPr>
        <p:txBody>
          <a:bodyPr/>
          <a:lstStyle/>
          <a:p>
            <a:r>
              <a:rPr lang="en-GB" b="1" dirty="0"/>
              <a:t>Which representation shows the number below? </a:t>
            </a:r>
          </a:p>
        </p:txBody>
      </p:sp>
      <p:sp>
        <p:nvSpPr>
          <p:cNvPr id="4" name="TextBox 3">
            <a:extLst>
              <a:ext uri="{FF2B5EF4-FFF2-40B4-BE49-F238E27FC236}">
                <a16:creationId xmlns:a16="http://schemas.microsoft.com/office/drawing/2014/main" id="{45CD5C78-465C-5242-91D6-171934B5A0AA}"/>
              </a:ext>
            </a:extLst>
          </p:cNvPr>
          <p:cNvSpPr txBox="1"/>
          <p:nvPr/>
        </p:nvSpPr>
        <p:spPr>
          <a:xfrm>
            <a:off x="269563" y="5770785"/>
            <a:ext cx="10212697" cy="455125"/>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They both show 216.</a:t>
            </a:r>
          </a:p>
        </p:txBody>
      </p:sp>
      <p:sp>
        <p:nvSpPr>
          <p:cNvPr id="5" name="Rounded Rectangle 4">
            <a:extLst>
              <a:ext uri="{FF2B5EF4-FFF2-40B4-BE49-F238E27FC236}">
                <a16:creationId xmlns:a16="http://schemas.microsoft.com/office/drawing/2014/main" id="{C80AE0C5-7E69-6748-BBD2-9F443BE3B76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6" name="Rounded Rectangle 5">
            <a:extLst>
              <a:ext uri="{FF2B5EF4-FFF2-40B4-BE49-F238E27FC236}">
                <a16:creationId xmlns:a16="http://schemas.microsoft.com/office/drawing/2014/main" id="{C5C98FB9-F6BD-9847-9B0B-FFA8A8CB9AFE}"/>
              </a:ext>
            </a:extLst>
          </p:cNvPr>
          <p:cNvSpPr/>
          <p:nvPr/>
        </p:nvSpPr>
        <p:spPr>
          <a:xfrm>
            <a:off x="5570955" y="1688397"/>
            <a:ext cx="1050090" cy="666317"/>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216</a:t>
            </a:r>
          </a:p>
        </p:txBody>
      </p:sp>
      <p:grpSp>
        <p:nvGrpSpPr>
          <p:cNvPr id="48" name="Group 47">
            <a:extLst>
              <a:ext uri="{FF2B5EF4-FFF2-40B4-BE49-F238E27FC236}">
                <a16:creationId xmlns:a16="http://schemas.microsoft.com/office/drawing/2014/main" id="{C34E0ECC-3359-8D4C-ABB8-4A84488993EC}"/>
              </a:ext>
            </a:extLst>
          </p:cNvPr>
          <p:cNvGrpSpPr/>
          <p:nvPr/>
        </p:nvGrpSpPr>
        <p:grpSpPr>
          <a:xfrm>
            <a:off x="296979" y="2866774"/>
            <a:ext cx="4981604" cy="2814887"/>
            <a:chOff x="296979" y="2866774"/>
            <a:chExt cx="4981604" cy="2814887"/>
          </a:xfrm>
        </p:grpSpPr>
        <p:sp>
          <p:nvSpPr>
            <p:cNvPr id="7" name="Rounded Rectangle 6">
              <a:extLst>
                <a:ext uri="{FF2B5EF4-FFF2-40B4-BE49-F238E27FC236}">
                  <a16:creationId xmlns:a16="http://schemas.microsoft.com/office/drawing/2014/main" id="{8043F503-A467-3A42-9FE6-39CF312F0388}"/>
                </a:ext>
              </a:extLst>
            </p:cNvPr>
            <p:cNvSpPr/>
            <p:nvPr/>
          </p:nvSpPr>
          <p:spPr>
            <a:xfrm>
              <a:off x="296979" y="2866774"/>
              <a:ext cx="4981604" cy="2814887"/>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pic>
          <p:nvPicPr>
            <p:cNvPr id="10" name="Google Shape;92;p9">
              <a:extLst>
                <a:ext uri="{FF2B5EF4-FFF2-40B4-BE49-F238E27FC236}">
                  <a16:creationId xmlns:a16="http://schemas.microsoft.com/office/drawing/2014/main" id="{BDA85155-1B0B-3042-9265-E93FB7A1174A}"/>
                </a:ext>
              </a:extLst>
            </p:cNvPr>
            <p:cNvPicPr preferRelativeResize="0"/>
            <p:nvPr/>
          </p:nvPicPr>
          <p:blipFill>
            <a:blip r:embed="rId3">
              <a:alphaModFix/>
            </a:blip>
            <a:stretch>
              <a:fillRect/>
            </a:stretch>
          </p:blipFill>
          <p:spPr>
            <a:xfrm>
              <a:off x="4007789" y="4434547"/>
              <a:ext cx="207169" cy="228600"/>
            </a:xfrm>
            <a:prstGeom prst="rect">
              <a:avLst/>
            </a:prstGeom>
            <a:noFill/>
            <a:ln>
              <a:noFill/>
            </a:ln>
          </p:spPr>
        </p:pic>
        <p:pic>
          <p:nvPicPr>
            <p:cNvPr id="12" name="Google Shape;91;p9">
              <a:extLst>
                <a:ext uri="{FF2B5EF4-FFF2-40B4-BE49-F238E27FC236}">
                  <a16:creationId xmlns:a16="http://schemas.microsoft.com/office/drawing/2014/main" id="{DA0CAE34-9BA3-9747-8F3E-0C4074A14169}"/>
                </a:ext>
              </a:extLst>
            </p:cNvPr>
            <p:cNvPicPr preferRelativeResize="0"/>
            <p:nvPr/>
          </p:nvPicPr>
          <p:blipFill>
            <a:blip r:embed="rId4">
              <a:alphaModFix/>
            </a:blip>
            <a:stretch>
              <a:fillRect/>
            </a:stretch>
          </p:blipFill>
          <p:spPr>
            <a:xfrm>
              <a:off x="983279" y="3429000"/>
              <a:ext cx="1064419" cy="1743075"/>
            </a:xfrm>
            <a:prstGeom prst="rect">
              <a:avLst/>
            </a:prstGeom>
            <a:noFill/>
            <a:ln>
              <a:noFill/>
            </a:ln>
          </p:spPr>
        </p:pic>
        <p:pic>
          <p:nvPicPr>
            <p:cNvPr id="13" name="Google Shape;91;p9">
              <a:extLst>
                <a:ext uri="{FF2B5EF4-FFF2-40B4-BE49-F238E27FC236}">
                  <a16:creationId xmlns:a16="http://schemas.microsoft.com/office/drawing/2014/main" id="{222A7EBE-CC74-0D46-BD5A-CBC08A2A6EE7}"/>
                </a:ext>
              </a:extLst>
            </p:cNvPr>
            <p:cNvPicPr preferRelativeResize="0"/>
            <p:nvPr/>
          </p:nvPicPr>
          <p:blipFill>
            <a:blip r:embed="rId4">
              <a:alphaModFix/>
            </a:blip>
            <a:stretch>
              <a:fillRect/>
            </a:stretch>
          </p:blipFill>
          <p:spPr>
            <a:xfrm>
              <a:off x="2218147" y="3429000"/>
              <a:ext cx="1064419" cy="1743075"/>
            </a:xfrm>
            <a:prstGeom prst="rect">
              <a:avLst/>
            </a:prstGeom>
            <a:noFill/>
            <a:ln>
              <a:noFill/>
            </a:ln>
          </p:spPr>
        </p:pic>
        <p:pic>
          <p:nvPicPr>
            <p:cNvPr id="25" name="Google Shape;93;p9">
              <a:extLst>
                <a:ext uri="{FF2B5EF4-FFF2-40B4-BE49-F238E27FC236}">
                  <a16:creationId xmlns:a16="http://schemas.microsoft.com/office/drawing/2014/main" id="{01016ADC-75B9-EF4A-B1E0-13C859145F00}"/>
                </a:ext>
              </a:extLst>
            </p:cNvPr>
            <p:cNvPicPr preferRelativeResize="0"/>
            <p:nvPr/>
          </p:nvPicPr>
          <p:blipFill>
            <a:blip r:embed="rId5">
              <a:alphaModFix/>
            </a:blip>
            <a:stretch>
              <a:fillRect/>
            </a:stretch>
          </p:blipFill>
          <p:spPr>
            <a:xfrm>
              <a:off x="3475490" y="3441566"/>
              <a:ext cx="207169" cy="1221581"/>
            </a:xfrm>
            <a:prstGeom prst="rect">
              <a:avLst/>
            </a:prstGeom>
            <a:noFill/>
            <a:ln>
              <a:noFill/>
            </a:ln>
          </p:spPr>
        </p:pic>
        <p:pic>
          <p:nvPicPr>
            <p:cNvPr id="26" name="Google Shape;92;p9">
              <a:extLst>
                <a:ext uri="{FF2B5EF4-FFF2-40B4-BE49-F238E27FC236}">
                  <a16:creationId xmlns:a16="http://schemas.microsoft.com/office/drawing/2014/main" id="{1AE25315-020D-9F43-AFA3-CFB292300BFB}"/>
                </a:ext>
              </a:extLst>
            </p:cNvPr>
            <p:cNvPicPr preferRelativeResize="0"/>
            <p:nvPr/>
          </p:nvPicPr>
          <p:blipFill>
            <a:blip r:embed="rId3">
              <a:alphaModFix/>
            </a:blip>
            <a:stretch>
              <a:fillRect/>
            </a:stretch>
          </p:blipFill>
          <p:spPr>
            <a:xfrm>
              <a:off x="4007789" y="4110355"/>
              <a:ext cx="207169" cy="228600"/>
            </a:xfrm>
            <a:prstGeom prst="rect">
              <a:avLst/>
            </a:prstGeom>
            <a:noFill/>
            <a:ln>
              <a:noFill/>
            </a:ln>
          </p:spPr>
        </p:pic>
        <p:pic>
          <p:nvPicPr>
            <p:cNvPr id="27" name="Google Shape;92;p9">
              <a:extLst>
                <a:ext uri="{FF2B5EF4-FFF2-40B4-BE49-F238E27FC236}">
                  <a16:creationId xmlns:a16="http://schemas.microsoft.com/office/drawing/2014/main" id="{5FD5FE1B-DDA3-C744-9C45-AF82CC002B7B}"/>
                </a:ext>
              </a:extLst>
            </p:cNvPr>
            <p:cNvPicPr preferRelativeResize="0"/>
            <p:nvPr/>
          </p:nvPicPr>
          <p:blipFill>
            <a:blip r:embed="rId3">
              <a:alphaModFix/>
            </a:blip>
            <a:stretch>
              <a:fillRect/>
            </a:stretch>
          </p:blipFill>
          <p:spPr>
            <a:xfrm>
              <a:off x="4336481" y="4434547"/>
              <a:ext cx="207169" cy="228600"/>
            </a:xfrm>
            <a:prstGeom prst="rect">
              <a:avLst/>
            </a:prstGeom>
            <a:noFill/>
            <a:ln>
              <a:noFill/>
            </a:ln>
          </p:spPr>
        </p:pic>
        <p:pic>
          <p:nvPicPr>
            <p:cNvPr id="28" name="Google Shape;92;p9">
              <a:extLst>
                <a:ext uri="{FF2B5EF4-FFF2-40B4-BE49-F238E27FC236}">
                  <a16:creationId xmlns:a16="http://schemas.microsoft.com/office/drawing/2014/main" id="{DB79D548-4E63-4746-9075-0616F5360E65}"/>
                </a:ext>
              </a:extLst>
            </p:cNvPr>
            <p:cNvPicPr preferRelativeResize="0"/>
            <p:nvPr/>
          </p:nvPicPr>
          <p:blipFill>
            <a:blip r:embed="rId3">
              <a:alphaModFix/>
            </a:blip>
            <a:stretch>
              <a:fillRect/>
            </a:stretch>
          </p:blipFill>
          <p:spPr>
            <a:xfrm>
              <a:off x="4336481" y="4110355"/>
              <a:ext cx="207169" cy="228600"/>
            </a:xfrm>
            <a:prstGeom prst="rect">
              <a:avLst/>
            </a:prstGeom>
            <a:noFill/>
            <a:ln>
              <a:noFill/>
            </a:ln>
          </p:spPr>
        </p:pic>
        <p:pic>
          <p:nvPicPr>
            <p:cNvPr id="29" name="Google Shape;92;p9">
              <a:extLst>
                <a:ext uri="{FF2B5EF4-FFF2-40B4-BE49-F238E27FC236}">
                  <a16:creationId xmlns:a16="http://schemas.microsoft.com/office/drawing/2014/main" id="{364CA168-9A3A-4E4E-ADAB-DEC5F6874857}"/>
                </a:ext>
              </a:extLst>
            </p:cNvPr>
            <p:cNvPicPr preferRelativeResize="0"/>
            <p:nvPr/>
          </p:nvPicPr>
          <p:blipFill>
            <a:blip r:embed="rId3">
              <a:alphaModFix/>
            </a:blip>
            <a:stretch>
              <a:fillRect/>
            </a:stretch>
          </p:blipFill>
          <p:spPr>
            <a:xfrm>
              <a:off x="4007789" y="3786163"/>
              <a:ext cx="207169" cy="228600"/>
            </a:xfrm>
            <a:prstGeom prst="rect">
              <a:avLst/>
            </a:prstGeom>
            <a:noFill/>
            <a:ln>
              <a:noFill/>
            </a:ln>
          </p:spPr>
        </p:pic>
        <p:pic>
          <p:nvPicPr>
            <p:cNvPr id="30" name="Google Shape;92;p9">
              <a:extLst>
                <a:ext uri="{FF2B5EF4-FFF2-40B4-BE49-F238E27FC236}">
                  <a16:creationId xmlns:a16="http://schemas.microsoft.com/office/drawing/2014/main" id="{E01084FA-C73C-DC4E-81F6-5CB3F5D5275E}"/>
                </a:ext>
              </a:extLst>
            </p:cNvPr>
            <p:cNvPicPr preferRelativeResize="0"/>
            <p:nvPr/>
          </p:nvPicPr>
          <p:blipFill>
            <a:blip r:embed="rId3">
              <a:alphaModFix/>
            </a:blip>
            <a:stretch>
              <a:fillRect/>
            </a:stretch>
          </p:blipFill>
          <p:spPr>
            <a:xfrm>
              <a:off x="4336481" y="3786163"/>
              <a:ext cx="207169" cy="228600"/>
            </a:xfrm>
            <a:prstGeom prst="rect">
              <a:avLst/>
            </a:prstGeom>
            <a:noFill/>
            <a:ln>
              <a:noFill/>
            </a:ln>
          </p:spPr>
        </p:pic>
      </p:grpSp>
      <p:grpSp>
        <p:nvGrpSpPr>
          <p:cNvPr id="47" name="Group 46">
            <a:extLst>
              <a:ext uri="{FF2B5EF4-FFF2-40B4-BE49-F238E27FC236}">
                <a16:creationId xmlns:a16="http://schemas.microsoft.com/office/drawing/2014/main" id="{1F62B300-CC86-D34F-A76F-EB62DFCF6B62}"/>
              </a:ext>
            </a:extLst>
          </p:cNvPr>
          <p:cNvGrpSpPr/>
          <p:nvPr/>
        </p:nvGrpSpPr>
        <p:grpSpPr>
          <a:xfrm>
            <a:off x="6913417" y="2866774"/>
            <a:ext cx="4981604" cy="2814887"/>
            <a:chOff x="6913417" y="2866774"/>
            <a:chExt cx="4981604" cy="2814887"/>
          </a:xfrm>
        </p:grpSpPr>
        <p:sp>
          <p:nvSpPr>
            <p:cNvPr id="8" name="Rounded Rectangle 7">
              <a:extLst>
                <a:ext uri="{FF2B5EF4-FFF2-40B4-BE49-F238E27FC236}">
                  <a16:creationId xmlns:a16="http://schemas.microsoft.com/office/drawing/2014/main" id="{0F738D03-FA58-7B4D-A250-F1827C418C6A}"/>
                </a:ext>
              </a:extLst>
            </p:cNvPr>
            <p:cNvSpPr/>
            <p:nvPr/>
          </p:nvSpPr>
          <p:spPr>
            <a:xfrm>
              <a:off x="6913417" y="2866774"/>
              <a:ext cx="4981604" cy="2814887"/>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pic>
          <p:nvPicPr>
            <p:cNvPr id="11" name="Google Shape;93;p9">
              <a:extLst>
                <a:ext uri="{FF2B5EF4-FFF2-40B4-BE49-F238E27FC236}">
                  <a16:creationId xmlns:a16="http://schemas.microsoft.com/office/drawing/2014/main" id="{5B260974-118A-4142-8C66-C68502F8F5C0}"/>
                </a:ext>
              </a:extLst>
            </p:cNvPr>
            <p:cNvPicPr preferRelativeResize="0"/>
            <p:nvPr/>
          </p:nvPicPr>
          <p:blipFill>
            <a:blip r:embed="rId5">
              <a:alphaModFix/>
            </a:blip>
            <a:stretch>
              <a:fillRect/>
            </a:stretch>
          </p:blipFill>
          <p:spPr>
            <a:xfrm>
              <a:off x="8380187" y="3029646"/>
              <a:ext cx="207169" cy="1221581"/>
            </a:xfrm>
            <a:prstGeom prst="rect">
              <a:avLst/>
            </a:prstGeom>
            <a:noFill/>
            <a:ln>
              <a:noFill/>
            </a:ln>
          </p:spPr>
        </p:pic>
        <p:pic>
          <p:nvPicPr>
            <p:cNvPr id="14" name="Google Shape;91;p9">
              <a:extLst>
                <a:ext uri="{FF2B5EF4-FFF2-40B4-BE49-F238E27FC236}">
                  <a16:creationId xmlns:a16="http://schemas.microsoft.com/office/drawing/2014/main" id="{90208B3A-60F5-E648-A357-0F2845AE5926}"/>
                </a:ext>
              </a:extLst>
            </p:cNvPr>
            <p:cNvPicPr preferRelativeResize="0"/>
            <p:nvPr/>
          </p:nvPicPr>
          <p:blipFill>
            <a:blip r:embed="rId4">
              <a:alphaModFix/>
            </a:blip>
            <a:stretch>
              <a:fillRect/>
            </a:stretch>
          </p:blipFill>
          <p:spPr>
            <a:xfrm>
              <a:off x="7148545" y="3313170"/>
              <a:ext cx="1064419" cy="1743075"/>
            </a:xfrm>
            <a:prstGeom prst="rect">
              <a:avLst/>
            </a:prstGeom>
            <a:noFill/>
            <a:ln>
              <a:noFill/>
            </a:ln>
          </p:spPr>
        </p:pic>
        <p:pic>
          <p:nvPicPr>
            <p:cNvPr id="15" name="Google Shape;93;p9">
              <a:extLst>
                <a:ext uri="{FF2B5EF4-FFF2-40B4-BE49-F238E27FC236}">
                  <a16:creationId xmlns:a16="http://schemas.microsoft.com/office/drawing/2014/main" id="{161ECCBD-0E24-8A4A-B75B-EBD8EBE6FF5A}"/>
                </a:ext>
              </a:extLst>
            </p:cNvPr>
            <p:cNvPicPr preferRelativeResize="0"/>
            <p:nvPr/>
          </p:nvPicPr>
          <p:blipFill>
            <a:blip r:embed="rId5">
              <a:alphaModFix/>
            </a:blip>
            <a:stretch>
              <a:fillRect/>
            </a:stretch>
          </p:blipFill>
          <p:spPr>
            <a:xfrm>
              <a:off x="8736739" y="3029646"/>
              <a:ext cx="207169" cy="1221581"/>
            </a:xfrm>
            <a:prstGeom prst="rect">
              <a:avLst/>
            </a:prstGeom>
            <a:noFill/>
            <a:ln>
              <a:noFill/>
            </a:ln>
          </p:spPr>
        </p:pic>
        <p:pic>
          <p:nvPicPr>
            <p:cNvPr id="16" name="Google Shape;93;p9">
              <a:extLst>
                <a:ext uri="{FF2B5EF4-FFF2-40B4-BE49-F238E27FC236}">
                  <a16:creationId xmlns:a16="http://schemas.microsoft.com/office/drawing/2014/main" id="{12A6D77B-EC05-174A-9A1F-228FB01E8C4F}"/>
                </a:ext>
              </a:extLst>
            </p:cNvPr>
            <p:cNvPicPr preferRelativeResize="0"/>
            <p:nvPr/>
          </p:nvPicPr>
          <p:blipFill>
            <a:blip r:embed="rId5">
              <a:alphaModFix/>
            </a:blip>
            <a:stretch>
              <a:fillRect/>
            </a:stretch>
          </p:blipFill>
          <p:spPr>
            <a:xfrm>
              <a:off x="9092160" y="3029646"/>
              <a:ext cx="207169" cy="1221581"/>
            </a:xfrm>
            <a:prstGeom prst="rect">
              <a:avLst/>
            </a:prstGeom>
            <a:noFill/>
            <a:ln>
              <a:noFill/>
            </a:ln>
          </p:spPr>
        </p:pic>
        <p:pic>
          <p:nvPicPr>
            <p:cNvPr id="17" name="Google Shape;93;p9">
              <a:extLst>
                <a:ext uri="{FF2B5EF4-FFF2-40B4-BE49-F238E27FC236}">
                  <a16:creationId xmlns:a16="http://schemas.microsoft.com/office/drawing/2014/main" id="{A8A43739-BAB8-AE40-A4AD-38A17E7CCE29}"/>
                </a:ext>
              </a:extLst>
            </p:cNvPr>
            <p:cNvPicPr preferRelativeResize="0"/>
            <p:nvPr/>
          </p:nvPicPr>
          <p:blipFill>
            <a:blip r:embed="rId5">
              <a:alphaModFix/>
            </a:blip>
            <a:stretch>
              <a:fillRect/>
            </a:stretch>
          </p:blipFill>
          <p:spPr>
            <a:xfrm>
              <a:off x="9448712" y="3029646"/>
              <a:ext cx="207169" cy="1221581"/>
            </a:xfrm>
            <a:prstGeom prst="rect">
              <a:avLst/>
            </a:prstGeom>
            <a:noFill/>
            <a:ln>
              <a:noFill/>
            </a:ln>
          </p:spPr>
        </p:pic>
        <p:pic>
          <p:nvPicPr>
            <p:cNvPr id="18" name="Google Shape;93;p9">
              <a:extLst>
                <a:ext uri="{FF2B5EF4-FFF2-40B4-BE49-F238E27FC236}">
                  <a16:creationId xmlns:a16="http://schemas.microsoft.com/office/drawing/2014/main" id="{B8F12CB2-28DE-E94C-AF20-3D714FF2156A}"/>
                </a:ext>
              </a:extLst>
            </p:cNvPr>
            <p:cNvPicPr preferRelativeResize="0"/>
            <p:nvPr/>
          </p:nvPicPr>
          <p:blipFill>
            <a:blip r:embed="rId5">
              <a:alphaModFix/>
            </a:blip>
            <a:stretch>
              <a:fillRect/>
            </a:stretch>
          </p:blipFill>
          <p:spPr>
            <a:xfrm>
              <a:off x="9804516" y="3029646"/>
              <a:ext cx="207169" cy="1221581"/>
            </a:xfrm>
            <a:prstGeom prst="rect">
              <a:avLst/>
            </a:prstGeom>
            <a:noFill/>
            <a:ln>
              <a:noFill/>
            </a:ln>
          </p:spPr>
        </p:pic>
        <p:pic>
          <p:nvPicPr>
            <p:cNvPr id="19" name="Google Shape;93;p9">
              <a:extLst>
                <a:ext uri="{FF2B5EF4-FFF2-40B4-BE49-F238E27FC236}">
                  <a16:creationId xmlns:a16="http://schemas.microsoft.com/office/drawing/2014/main" id="{42074E8C-5517-E541-A86A-0FEB5E80826D}"/>
                </a:ext>
              </a:extLst>
            </p:cNvPr>
            <p:cNvPicPr preferRelativeResize="0"/>
            <p:nvPr/>
          </p:nvPicPr>
          <p:blipFill>
            <a:blip r:embed="rId5">
              <a:alphaModFix/>
            </a:blip>
            <a:stretch>
              <a:fillRect/>
            </a:stretch>
          </p:blipFill>
          <p:spPr>
            <a:xfrm>
              <a:off x="8380187" y="4316855"/>
              <a:ext cx="207169" cy="1221581"/>
            </a:xfrm>
            <a:prstGeom prst="rect">
              <a:avLst/>
            </a:prstGeom>
            <a:noFill/>
            <a:ln>
              <a:noFill/>
            </a:ln>
          </p:spPr>
        </p:pic>
        <p:pic>
          <p:nvPicPr>
            <p:cNvPr id="20" name="Google Shape;93;p9">
              <a:extLst>
                <a:ext uri="{FF2B5EF4-FFF2-40B4-BE49-F238E27FC236}">
                  <a16:creationId xmlns:a16="http://schemas.microsoft.com/office/drawing/2014/main" id="{A321FE3B-A430-7B43-9179-B60948FD1C4E}"/>
                </a:ext>
              </a:extLst>
            </p:cNvPr>
            <p:cNvPicPr preferRelativeResize="0"/>
            <p:nvPr/>
          </p:nvPicPr>
          <p:blipFill>
            <a:blip r:embed="rId5">
              <a:alphaModFix/>
            </a:blip>
            <a:stretch>
              <a:fillRect/>
            </a:stretch>
          </p:blipFill>
          <p:spPr>
            <a:xfrm>
              <a:off x="8736739" y="4316855"/>
              <a:ext cx="207169" cy="1221581"/>
            </a:xfrm>
            <a:prstGeom prst="rect">
              <a:avLst/>
            </a:prstGeom>
            <a:noFill/>
            <a:ln>
              <a:noFill/>
            </a:ln>
          </p:spPr>
        </p:pic>
        <p:pic>
          <p:nvPicPr>
            <p:cNvPr id="21" name="Google Shape;93;p9">
              <a:extLst>
                <a:ext uri="{FF2B5EF4-FFF2-40B4-BE49-F238E27FC236}">
                  <a16:creationId xmlns:a16="http://schemas.microsoft.com/office/drawing/2014/main" id="{520A8379-7E5E-3845-88BB-C670FC09AB26}"/>
                </a:ext>
              </a:extLst>
            </p:cNvPr>
            <p:cNvPicPr preferRelativeResize="0"/>
            <p:nvPr/>
          </p:nvPicPr>
          <p:blipFill>
            <a:blip r:embed="rId5">
              <a:alphaModFix/>
            </a:blip>
            <a:stretch>
              <a:fillRect/>
            </a:stretch>
          </p:blipFill>
          <p:spPr>
            <a:xfrm>
              <a:off x="9092160" y="4316855"/>
              <a:ext cx="207169" cy="1221581"/>
            </a:xfrm>
            <a:prstGeom prst="rect">
              <a:avLst/>
            </a:prstGeom>
            <a:noFill/>
            <a:ln>
              <a:noFill/>
            </a:ln>
          </p:spPr>
        </p:pic>
        <p:pic>
          <p:nvPicPr>
            <p:cNvPr id="22" name="Google Shape;93;p9">
              <a:extLst>
                <a:ext uri="{FF2B5EF4-FFF2-40B4-BE49-F238E27FC236}">
                  <a16:creationId xmlns:a16="http://schemas.microsoft.com/office/drawing/2014/main" id="{B0ADBC9A-1166-6645-9040-68CECFD15290}"/>
                </a:ext>
              </a:extLst>
            </p:cNvPr>
            <p:cNvPicPr preferRelativeResize="0"/>
            <p:nvPr/>
          </p:nvPicPr>
          <p:blipFill>
            <a:blip r:embed="rId5">
              <a:alphaModFix/>
            </a:blip>
            <a:stretch>
              <a:fillRect/>
            </a:stretch>
          </p:blipFill>
          <p:spPr>
            <a:xfrm>
              <a:off x="9448712" y="4316855"/>
              <a:ext cx="207169" cy="1221581"/>
            </a:xfrm>
            <a:prstGeom prst="rect">
              <a:avLst/>
            </a:prstGeom>
            <a:noFill/>
            <a:ln>
              <a:noFill/>
            </a:ln>
          </p:spPr>
        </p:pic>
        <p:pic>
          <p:nvPicPr>
            <p:cNvPr id="23" name="Google Shape;93;p9">
              <a:extLst>
                <a:ext uri="{FF2B5EF4-FFF2-40B4-BE49-F238E27FC236}">
                  <a16:creationId xmlns:a16="http://schemas.microsoft.com/office/drawing/2014/main" id="{229ED29B-8082-A342-829B-D6AD3F517615}"/>
                </a:ext>
              </a:extLst>
            </p:cNvPr>
            <p:cNvPicPr preferRelativeResize="0"/>
            <p:nvPr/>
          </p:nvPicPr>
          <p:blipFill>
            <a:blip r:embed="rId5">
              <a:alphaModFix/>
            </a:blip>
            <a:stretch>
              <a:fillRect/>
            </a:stretch>
          </p:blipFill>
          <p:spPr>
            <a:xfrm>
              <a:off x="9804516" y="4316855"/>
              <a:ext cx="207169" cy="1221581"/>
            </a:xfrm>
            <a:prstGeom prst="rect">
              <a:avLst/>
            </a:prstGeom>
            <a:noFill/>
            <a:ln>
              <a:noFill/>
            </a:ln>
          </p:spPr>
        </p:pic>
        <p:pic>
          <p:nvPicPr>
            <p:cNvPr id="31" name="Google Shape;92;p9">
              <a:extLst>
                <a:ext uri="{FF2B5EF4-FFF2-40B4-BE49-F238E27FC236}">
                  <a16:creationId xmlns:a16="http://schemas.microsoft.com/office/drawing/2014/main" id="{CB7D2AB0-B3D8-4947-AAB3-02C51BE1B987}"/>
                </a:ext>
              </a:extLst>
            </p:cNvPr>
            <p:cNvPicPr preferRelativeResize="0"/>
            <p:nvPr/>
          </p:nvPicPr>
          <p:blipFill>
            <a:blip r:embed="rId3">
              <a:alphaModFix/>
            </a:blip>
            <a:stretch>
              <a:fillRect/>
            </a:stretch>
          </p:blipFill>
          <p:spPr>
            <a:xfrm>
              <a:off x="11093479" y="4229698"/>
              <a:ext cx="207169" cy="228600"/>
            </a:xfrm>
            <a:prstGeom prst="rect">
              <a:avLst/>
            </a:prstGeom>
            <a:noFill/>
            <a:ln>
              <a:noFill/>
            </a:ln>
          </p:spPr>
        </p:pic>
        <p:pic>
          <p:nvPicPr>
            <p:cNvPr id="32" name="Google Shape;92;p9">
              <a:extLst>
                <a:ext uri="{FF2B5EF4-FFF2-40B4-BE49-F238E27FC236}">
                  <a16:creationId xmlns:a16="http://schemas.microsoft.com/office/drawing/2014/main" id="{7501DF28-B757-7D40-B75C-AE110AD73E57}"/>
                </a:ext>
              </a:extLst>
            </p:cNvPr>
            <p:cNvPicPr preferRelativeResize="0"/>
            <p:nvPr/>
          </p:nvPicPr>
          <p:blipFill>
            <a:blip r:embed="rId3">
              <a:alphaModFix/>
            </a:blip>
            <a:stretch>
              <a:fillRect/>
            </a:stretch>
          </p:blipFill>
          <p:spPr>
            <a:xfrm>
              <a:off x="11093479" y="3905506"/>
              <a:ext cx="207169" cy="228600"/>
            </a:xfrm>
            <a:prstGeom prst="rect">
              <a:avLst/>
            </a:prstGeom>
            <a:noFill/>
            <a:ln>
              <a:noFill/>
            </a:ln>
          </p:spPr>
        </p:pic>
        <p:pic>
          <p:nvPicPr>
            <p:cNvPr id="33" name="Google Shape;92;p9">
              <a:extLst>
                <a:ext uri="{FF2B5EF4-FFF2-40B4-BE49-F238E27FC236}">
                  <a16:creationId xmlns:a16="http://schemas.microsoft.com/office/drawing/2014/main" id="{B364B311-0669-F145-B633-DD497CC472FF}"/>
                </a:ext>
              </a:extLst>
            </p:cNvPr>
            <p:cNvPicPr preferRelativeResize="0"/>
            <p:nvPr/>
          </p:nvPicPr>
          <p:blipFill>
            <a:blip r:embed="rId3">
              <a:alphaModFix/>
            </a:blip>
            <a:stretch>
              <a:fillRect/>
            </a:stretch>
          </p:blipFill>
          <p:spPr>
            <a:xfrm>
              <a:off x="11422171" y="4229698"/>
              <a:ext cx="207169" cy="228600"/>
            </a:xfrm>
            <a:prstGeom prst="rect">
              <a:avLst/>
            </a:prstGeom>
            <a:noFill/>
            <a:ln>
              <a:noFill/>
            </a:ln>
          </p:spPr>
        </p:pic>
        <p:pic>
          <p:nvPicPr>
            <p:cNvPr id="34" name="Google Shape;92;p9">
              <a:extLst>
                <a:ext uri="{FF2B5EF4-FFF2-40B4-BE49-F238E27FC236}">
                  <a16:creationId xmlns:a16="http://schemas.microsoft.com/office/drawing/2014/main" id="{D7EC31A5-E01E-B540-BF69-0196721C1EA9}"/>
                </a:ext>
              </a:extLst>
            </p:cNvPr>
            <p:cNvPicPr preferRelativeResize="0"/>
            <p:nvPr/>
          </p:nvPicPr>
          <p:blipFill>
            <a:blip r:embed="rId3">
              <a:alphaModFix/>
            </a:blip>
            <a:stretch>
              <a:fillRect/>
            </a:stretch>
          </p:blipFill>
          <p:spPr>
            <a:xfrm>
              <a:off x="11422171" y="3905506"/>
              <a:ext cx="207169" cy="228600"/>
            </a:xfrm>
            <a:prstGeom prst="rect">
              <a:avLst/>
            </a:prstGeom>
            <a:noFill/>
            <a:ln>
              <a:noFill/>
            </a:ln>
          </p:spPr>
        </p:pic>
        <p:pic>
          <p:nvPicPr>
            <p:cNvPr id="35" name="Google Shape;92;p9">
              <a:extLst>
                <a:ext uri="{FF2B5EF4-FFF2-40B4-BE49-F238E27FC236}">
                  <a16:creationId xmlns:a16="http://schemas.microsoft.com/office/drawing/2014/main" id="{F0E83418-338D-2449-A3BA-6DFB4FFDFF95}"/>
                </a:ext>
              </a:extLst>
            </p:cNvPr>
            <p:cNvPicPr preferRelativeResize="0"/>
            <p:nvPr/>
          </p:nvPicPr>
          <p:blipFill>
            <a:blip r:embed="rId3">
              <a:alphaModFix/>
            </a:blip>
            <a:stretch>
              <a:fillRect/>
            </a:stretch>
          </p:blipFill>
          <p:spPr>
            <a:xfrm>
              <a:off x="11093479" y="3581314"/>
              <a:ext cx="207169" cy="228600"/>
            </a:xfrm>
            <a:prstGeom prst="rect">
              <a:avLst/>
            </a:prstGeom>
            <a:noFill/>
            <a:ln>
              <a:noFill/>
            </a:ln>
          </p:spPr>
        </p:pic>
        <p:pic>
          <p:nvPicPr>
            <p:cNvPr id="36" name="Google Shape;92;p9">
              <a:extLst>
                <a:ext uri="{FF2B5EF4-FFF2-40B4-BE49-F238E27FC236}">
                  <a16:creationId xmlns:a16="http://schemas.microsoft.com/office/drawing/2014/main" id="{47DAEA27-C4B2-884C-9917-7B1C461F0CC5}"/>
                </a:ext>
              </a:extLst>
            </p:cNvPr>
            <p:cNvPicPr preferRelativeResize="0"/>
            <p:nvPr/>
          </p:nvPicPr>
          <p:blipFill>
            <a:blip r:embed="rId3">
              <a:alphaModFix/>
            </a:blip>
            <a:stretch>
              <a:fillRect/>
            </a:stretch>
          </p:blipFill>
          <p:spPr>
            <a:xfrm>
              <a:off x="11422171" y="3581314"/>
              <a:ext cx="207169" cy="228600"/>
            </a:xfrm>
            <a:prstGeom prst="rect">
              <a:avLst/>
            </a:prstGeom>
            <a:noFill/>
            <a:ln>
              <a:noFill/>
            </a:ln>
          </p:spPr>
        </p:pic>
        <p:pic>
          <p:nvPicPr>
            <p:cNvPr id="37" name="Google Shape;92;p9">
              <a:extLst>
                <a:ext uri="{FF2B5EF4-FFF2-40B4-BE49-F238E27FC236}">
                  <a16:creationId xmlns:a16="http://schemas.microsoft.com/office/drawing/2014/main" id="{1C256A90-255F-F748-A04C-D842CCC74A21}"/>
                </a:ext>
              </a:extLst>
            </p:cNvPr>
            <p:cNvPicPr preferRelativeResize="0"/>
            <p:nvPr/>
          </p:nvPicPr>
          <p:blipFill>
            <a:blip r:embed="rId3">
              <a:alphaModFix/>
            </a:blip>
            <a:stretch>
              <a:fillRect/>
            </a:stretch>
          </p:blipFill>
          <p:spPr>
            <a:xfrm>
              <a:off x="10436095" y="4229698"/>
              <a:ext cx="207169" cy="228600"/>
            </a:xfrm>
            <a:prstGeom prst="rect">
              <a:avLst/>
            </a:prstGeom>
            <a:noFill/>
            <a:ln>
              <a:noFill/>
            </a:ln>
          </p:spPr>
        </p:pic>
        <p:pic>
          <p:nvPicPr>
            <p:cNvPr id="38" name="Google Shape;92;p9">
              <a:extLst>
                <a:ext uri="{FF2B5EF4-FFF2-40B4-BE49-F238E27FC236}">
                  <a16:creationId xmlns:a16="http://schemas.microsoft.com/office/drawing/2014/main" id="{D44909E0-A21B-1142-9A28-B4E77266F0AC}"/>
                </a:ext>
              </a:extLst>
            </p:cNvPr>
            <p:cNvPicPr preferRelativeResize="0"/>
            <p:nvPr/>
          </p:nvPicPr>
          <p:blipFill>
            <a:blip r:embed="rId3">
              <a:alphaModFix/>
            </a:blip>
            <a:stretch>
              <a:fillRect/>
            </a:stretch>
          </p:blipFill>
          <p:spPr>
            <a:xfrm>
              <a:off x="10436095" y="3905506"/>
              <a:ext cx="207169" cy="228600"/>
            </a:xfrm>
            <a:prstGeom prst="rect">
              <a:avLst/>
            </a:prstGeom>
            <a:noFill/>
            <a:ln>
              <a:noFill/>
            </a:ln>
          </p:spPr>
        </p:pic>
        <p:pic>
          <p:nvPicPr>
            <p:cNvPr id="39" name="Google Shape;92;p9">
              <a:extLst>
                <a:ext uri="{FF2B5EF4-FFF2-40B4-BE49-F238E27FC236}">
                  <a16:creationId xmlns:a16="http://schemas.microsoft.com/office/drawing/2014/main" id="{939B0E9D-338F-8C4E-98C0-8765C634F6DC}"/>
                </a:ext>
              </a:extLst>
            </p:cNvPr>
            <p:cNvPicPr preferRelativeResize="0"/>
            <p:nvPr/>
          </p:nvPicPr>
          <p:blipFill>
            <a:blip r:embed="rId3">
              <a:alphaModFix/>
            </a:blip>
            <a:stretch>
              <a:fillRect/>
            </a:stretch>
          </p:blipFill>
          <p:spPr>
            <a:xfrm>
              <a:off x="10764787" y="4229698"/>
              <a:ext cx="207169" cy="228600"/>
            </a:xfrm>
            <a:prstGeom prst="rect">
              <a:avLst/>
            </a:prstGeom>
            <a:noFill/>
            <a:ln>
              <a:noFill/>
            </a:ln>
          </p:spPr>
        </p:pic>
        <p:pic>
          <p:nvPicPr>
            <p:cNvPr id="40" name="Google Shape;92;p9">
              <a:extLst>
                <a:ext uri="{FF2B5EF4-FFF2-40B4-BE49-F238E27FC236}">
                  <a16:creationId xmlns:a16="http://schemas.microsoft.com/office/drawing/2014/main" id="{82F21DBA-1F4C-E647-A9B2-09CFE04EC6E8}"/>
                </a:ext>
              </a:extLst>
            </p:cNvPr>
            <p:cNvPicPr preferRelativeResize="0"/>
            <p:nvPr/>
          </p:nvPicPr>
          <p:blipFill>
            <a:blip r:embed="rId3">
              <a:alphaModFix/>
            </a:blip>
            <a:stretch>
              <a:fillRect/>
            </a:stretch>
          </p:blipFill>
          <p:spPr>
            <a:xfrm>
              <a:off x="10764787" y="3905506"/>
              <a:ext cx="207169" cy="228600"/>
            </a:xfrm>
            <a:prstGeom prst="rect">
              <a:avLst/>
            </a:prstGeom>
            <a:noFill/>
            <a:ln>
              <a:noFill/>
            </a:ln>
          </p:spPr>
        </p:pic>
        <p:pic>
          <p:nvPicPr>
            <p:cNvPr id="41" name="Google Shape;92;p9">
              <a:extLst>
                <a:ext uri="{FF2B5EF4-FFF2-40B4-BE49-F238E27FC236}">
                  <a16:creationId xmlns:a16="http://schemas.microsoft.com/office/drawing/2014/main" id="{185EDD1F-2845-9D4C-AEC4-132D60595306}"/>
                </a:ext>
              </a:extLst>
            </p:cNvPr>
            <p:cNvPicPr preferRelativeResize="0"/>
            <p:nvPr/>
          </p:nvPicPr>
          <p:blipFill>
            <a:blip r:embed="rId3">
              <a:alphaModFix/>
            </a:blip>
            <a:stretch>
              <a:fillRect/>
            </a:stretch>
          </p:blipFill>
          <p:spPr>
            <a:xfrm>
              <a:off x="10436095" y="3581314"/>
              <a:ext cx="207169" cy="228600"/>
            </a:xfrm>
            <a:prstGeom prst="rect">
              <a:avLst/>
            </a:prstGeom>
            <a:noFill/>
            <a:ln>
              <a:noFill/>
            </a:ln>
          </p:spPr>
        </p:pic>
        <p:pic>
          <p:nvPicPr>
            <p:cNvPr id="42" name="Google Shape;92;p9">
              <a:extLst>
                <a:ext uri="{FF2B5EF4-FFF2-40B4-BE49-F238E27FC236}">
                  <a16:creationId xmlns:a16="http://schemas.microsoft.com/office/drawing/2014/main" id="{7726A901-F04F-6E49-A0A5-F77AD8FBD7AF}"/>
                </a:ext>
              </a:extLst>
            </p:cNvPr>
            <p:cNvPicPr preferRelativeResize="0"/>
            <p:nvPr/>
          </p:nvPicPr>
          <p:blipFill>
            <a:blip r:embed="rId3">
              <a:alphaModFix/>
            </a:blip>
            <a:stretch>
              <a:fillRect/>
            </a:stretch>
          </p:blipFill>
          <p:spPr>
            <a:xfrm>
              <a:off x="10764787" y="3581314"/>
              <a:ext cx="207169" cy="228600"/>
            </a:xfrm>
            <a:prstGeom prst="rect">
              <a:avLst/>
            </a:prstGeom>
            <a:noFill/>
            <a:ln>
              <a:noFill/>
            </a:ln>
          </p:spPr>
        </p:pic>
        <p:pic>
          <p:nvPicPr>
            <p:cNvPr id="43" name="Google Shape;92;p9">
              <a:extLst>
                <a:ext uri="{FF2B5EF4-FFF2-40B4-BE49-F238E27FC236}">
                  <a16:creationId xmlns:a16="http://schemas.microsoft.com/office/drawing/2014/main" id="{3331471B-3F6E-1044-9579-0732068BBA7B}"/>
                </a:ext>
              </a:extLst>
            </p:cNvPr>
            <p:cNvPicPr preferRelativeResize="0"/>
            <p:nvPr/>
          </p:nvPicPr>
          <p:blipFill>
            <a:blip r:embed="rId3">
              <a:alphaModFix/>
            </a:blip>
            <a:stretch>
              <a:fillRect/>
            </a:stretch>
          </p:blipFill>
          <p:spPr>
            <a:xfrm>
              <a:off x="11093479" y="4548847"/>
              <a:ext cx="207169" cy="228600"/>
            </a:xfrm>
            <a:prstGeom prst="rect">
              <a:avLst/>
            </a:prstGeom>
            <a:noFill/>
            <a:ln>
              <a:noFill/>
            </a:ln>
          </p:spPr>
        </p:pic>
        <p:pic>
          <p:nvPicPr>
            <p:cNvPr id="44" name="Google Shape;92;p9">
              <a:extLst>
                <a:ext uri="{FF2B5EF4-FFF2-40B4-BE49-F238E27FC236}">
                  <a16:creationId xmlns:a16="http://schemas.microsoft.com/office/drawing/2014/main" id="{4EAE4965-F73F-AC4C-846F-9096A0D7E7AE}"/>
                </a:ext>
              </a:extLst>
            </p:cNvPr>
            <p:cNvPicPr preferRelativeResize="0"/>
            <p:nvPr/>
          </p:nvPicPr>
          <p:blipFill>
            <a:blip r:embed="rId3">
              <a:alphaModFix/>
            </a:blip>
            <a:stretch>
              <a:fillRect/>
            </a:stretch>
          </p:blipFill>
          <p:spPr>
            <a:xfrm>
              <a:off x="11422171" y="4548847"/>
              <a:ext cx="207169" cy="228600"/>
            </a:xfrm>
            <a:prstGeom prst="rect">
              <a:avLst/>
            </a:prstGeom>
            <a:noFill/>
            <a:ln>
              <a:noFill/>
            </a:ln>
          </p:spPr>
        </p:pic>
        <p:pic>
          <p:nvPicPr>
            <p:cNvPr id="45" name="Google Shape;92;p9">
              <a:extLst>
                <a:ext uri="{FF2B5EF4-FFF2-40B4-BE49-F238E27FC236}">
                  <a16:creationId xmlns:a16="http://schemas.microsoft.com/office/drawing/2014/main" id="{205583EC-2895-7747-B7DA-791D07A5B44A}"/>
                </a:ext>
              </a:extLst>
            </p:cNvPr>
            <p:cNvPicPr preferRelativeResize="0"/>
            <p:nvPr/>
          </p:nvPicPr>
          <p:blipFill>
            <a:blip r:embed="rId3">
              <a:alphaModFix/>
            </a:blip>
            <a:stretch>
              <a:fillRect/>
            </a:stretch>
          </p:blipFill>
          <p:spPr>
            <a:xfrm>
              <a:off x="10436095" y="4548847"/>
              <a:ext cx="207169" cy="228600"/>
            </a:xfrm>
            <a:prstGeom prst="rect">
              <a:avLst/>
            </a:prstGeom>
            <a:noFill/>
            <a:ln>
              <a:noFill/>
            </a:ln>
          </p:spPr>
        </p:pic>
        <p:pic>
          <p:nvPicPr>
            <p:cNvPr id="46" name="Google Shape;92;p9">
              <a:extLst>
                <a:ext uri="{FF2B5EF4-FFF2-40B4-BE49-F238E27FC236}">
                  <a16:creationId xmlns:a16="http://schemas.microsoft.com/office/drawing/2014/main" id="{E12A41FA-7173-3A4E-BA29-D26B9594E2F3}"/>
                </a:ext>
              </a:extLst>
            </p:cNvPr>
            <p:cNvPicPr preferRelativeResize="0"/>
            <p:nvPr/>
          </p:nvPicPr>
          <p:blipFill>
            <a:blip r:embed="rId3">
              <a:alphaModFix/>
            </a:blip>
            <a:stretch>
              <a:fillRect/>
            </a:stretch>
          </p:blipFill>
          <p:spPr>
            <a:xfrm>
              <a:off x="10764787" y="4548847"/>
              <a:ext cx="207169" cy="228600"/>
            </a:xfrm>
            <a:prstGeom prst="rect">
              <a:avLst/>
            </a:prstGeom>
            <a:noFill/>
            <a:ln>
              <a:noFill/>
            </a:ln>
          </p:spPr>
        </p:pic>
      </p:grpSp>
    </p:spTree>
    <p:extLst>
      <p:ext uri="{BB962C8B-B14F-4D97-AF65-F5344CB8AC3E}">
        <p14:creationId xmlns:p14="http://schemas.microsoft.com/office/powerpoint/2010/main" val="19575428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nextCondLst>
                <p:cond evt="onClick" delay="0">
                  <p:tgtEl>
                    <p:spTgt spid="5"/>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Let’s Learn</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9"/>
            <a:ext cx="11736887" cy="1109662"/>
          </a:xfrm>
        </p:spPr>
        <p:txBody>
          <a:bodyPr/>
          <a:lstStyle/>
          <a:p>
            <a:r>
              <a:rPr lang="en-GB" dirty="0"/>
              <a:t>We can use Base 10 to represent numbers up to 10,000.</a:t>
            </a:r>
          </a:p>
          <a:p>
            <a:r>
              <a:rPr lang="en-GB" b="1" dirty="0"/>
              <a:t>Use Base 10 to make this number, explain how you know this represents your number. </a:t>
            </a:r>
          </a:p>
        </p:txBody>
      </p:sp>
      <p:pic>
        <p:nvPicPr>
          <p:cNvPr id="8" name="Google Shape;91;p9">
            <a:extLst>
              <a:ext uri="{FF2B5EF4-FFF2-40B4-BE49-F238E27FC236}">
                <a16:creationId xmlns:a16="http://schemas.microsoft.com/office/drawing/2014/main" id="{6B67F5D5-0A4A-B441-A3DB-956AE0ADB47A}"/>
              </a:ext>
            </a:extLst>
          </p:cNvPr>
          <p:cNvPicPr preferRelativeResize="0"/>
          <p:nvPr/>
        </p:nvPicPr>
        <p:blipFill>
          <a:blip r:embed="rId3">
            <a:alphaModFix/>
          </a:blip>
          <a:stretch>
            <a:fillRect/>
          </a:stretch>
        </p:blipFill>
        <p:spPr>
          <a:xfrm>
            <a:off x="5881498" y="3681095"/>
            <a:ext cx="1064419" cy="1743075"/>
          </a:xfrm>
          <a:prstGeom prst="rect">
            <a:avLst/>
          </a:prstGeom>
          <a:noFill/>
          <a:ln>
            <a:noFill/>
          </a:ln>
        </p:spPr>
      </p:pic>
      <p:pic>
        <p:nvPicPr>
          <p:cNvPr id="9" name="Google Shape;92;p9">
            <a:extLst>
              <a:ext uri="{FF2B5EF4-FFF2-40B4-BE49-F238E27FC236}">
                <a16:creationId xmlns:a16="http://schemas.microsoft.com/office/drawing/2014/main" id="{BF199171-A458-724B-96B2-700F4D4FD534}"/>
              </a:ext>
            </a:extLst>
          </p:cNvPr>
          <p:cNvPicPr preferRelativeResize="0"/>
          <p:nvPr/>
        </p:nvPicPr>
        <p:blipFill>
          <a:blip r:embed="rId4">
            <a:alphaModFix/>
          </a:blip>
          <a:stretch>
            <a:fillRect/>
          </a:stretch>
        </p:blipFill>
        <p:spPr>
          <a:xfrm>
            <a:off x="7429535" y="4726623"/>
            <a:ext cx="207169" cy="228600"/>
          </a:xfrm>
          <a:prstGeom prst="rect">
            <a:avLst/>
          </a:prstGeom>
          <a:noFill/>
          <a:ln>
            <a:noFill/>
          </a:ln>
        </p:spPr>
      </p:pic>
      <p:pic>
        <p:nvPicPr>
          <p:cNvPr id="10" name="Google Shape;93;p9">
            <a:extLst>
              <a:ext uri="{FF2B5EF4-FFF2-40B4-BE49-F238E27FC236}">
                <a16:creationId xmlns:a16="http://schemas.microsoft.com/office/drawing/2014/main" id="{A19EADA5-0875-4745-B94B-6B68F8C25A9A}"/>
              </a:ext>
            </a:extLst>
          </p:cNvPr>
          <p:cNvPicPr preferRelativeResize="0"/>
          <p:nvPr/>
        </p:nvPicPr>
        <p:blipFill>
          <a:blip r:embed="rId5">
            <a:alphaModFix/>
          </a:blip>
          <a:stretch>
            <a:fillRect/>
          </a:stretch>
        </p:blipFill>
        <p:spPr>
          <a:xfrm>
            <a:off x="7104298" y="3733642"/>
            <a:ext cx="207169" cy="1221581"/>
          </a:xfrm>
          <a:prstGeom prst="rect">
            <a:avLst/>
          </a:prstGeom>
          <a:noFill/>
          <a:ln>
            <a:noFill/>
          </a:ln>
        </p:spPr>
      </p:pic>
      <p:pic>
        <p:nvPicPr>
          <p:cNvPr id="11" name="Google Shape;94;p9">
            <a:extLst>
              <a:ext uri="{FF2B5EF4-FFF2-40B4-BE49-F238E27FC236}">
                <a16:creationId xmlns:a16="http://schemas.microsoft.com/office/drawing/2014/main" id="{BA987BE9-CBBE-B74F-A111-83A9B00ABF22}"/>
              </a:ext>
            </a:extLst>
          </p:cNvPr>
          <p:cNvPicPr preferRelativeResize="0"/>
          <p:nvPr/>
        </p:nvPicPr>
        <p:blipFill>
          <a:blip r:embed="rId6">
            <a:alphaModFix/>
          </a:blip>
          <a:stretch>
            <a:fillRect/>
          </a:stretch>
        </p:blipFill>
        <p:spPr>
          <a:xfrm>
            <a:off x="3800313" y="3467098"/>
            <a:ext cx="1950244" cy="2214563"/>
          </a:xfrm>
          <a:prstGeom prst="rect">
            <a:avLst/>
          </a:prstGeom>
          <a:noFill/>
          <a:ln>
            <a:noFill/>
          </a:ln>
        </p:spPr>
      </p:pic>
      <p:sp>
        <p:nvSpPr>
          <p:cNvPr id="12" name="Rounded Rectangle 11">
            <a:extLst>
              <a:ext uri="{FF2B5EF4-FFF2-40B4-BE49-F238E27FC236}">
                <a16:creationId xmlns:a16="http://schemas.microsoft.com/office/drawing/2014/main" id="{1C4A90A0-3848-C746-BF2F-F714E8C1F1BB}"/>
              </a:ext>
            </a:extLst>
          </p:cNvPr>
          <p:cNvSpPr/>
          <p:nvPr/>
        </p:nvSpPr>
        <p:spPr>
          <a:xfrm>
            <a:off x="5570955" y="2260594"/>
            <a:ext cx="1050090" cy="666317"/>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5,247</a:t>
            </a:r>
          </a:p>
        </p:txBody>
      </p:sp>
    </p:spTree>
    <p:extLst>
      <p:ext uri="{BB962C8B-B14F-4D97-AF65-F5344CB8AC3E}">
        <p14:creationId xmlns:p14="http://schemas.microsoft.com/office/powerpoint/2010/main" val="970928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imeline&#10;&#10;Description automatically generated">
            <a:extLst>
              <a:ext uri="{FF2B5EF4-FFF2-40B4-BE49-F238E27FC236}">
                <a16:creationId xmlns:a16="http://schemas.microsoft.com/office/drawing/2014/main" id="{17DF6071-CF88-924A-A3AB-B73139249BE5}"/>
              </a:ext>
            </a:extLst>
          </p:cNvPr>
          <p:cNvPicPr>
            <a:picLocks noChangeAspect="1"/>
          </p:cNvPicPr>
          <p:nvPr/>
        </p:nvPicPr>
        <p:blipFill>
          <a:blip r:embed="rId3"/>
          <a:stretch>
            <a:fillRect/>
          </a:stretch>
        </p:blipFill>
        <p:spPr>
          <a:xfrm>
            <a:off x="7400220" y="2722585"/>
            <a:ext cx="4613568" cy="1407578"/>
          </a:xfrm>
          <a:prstGeom prst="rect">
            <a:avLst/>
          </a:prstGeom>
        </p:spPr>
      </p:pic>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514599"/>
          </a:xfrm>
        </p:spPr>
        <p:txBody>
          <a:bodyPr/>
          <a:lstStyle/>
          <a:p>
            <a:r>
              <a:rPr lang="en-GB" b="1" dirty="0"/>
              <a:t>Which number is represented by the Base 10? </a:t>
            </a:r>
          </a:p>
        </p:txBody>
      </p:sp>
      <p:sp>
        <p:nvSpPr>
          <p:cNvPr id="5" name="Rounded Rectangle 4">
            <a:extLst>
              <a:ext uri="{FF2B5EF4-FFF2-40B4-BE49-F238E27FC236}">
                <a16:creationId xmlns:a16="http://schemas.microsoft.com/office/drawing/2014/main" id="{5E902545-A4F9-4243-82CE-D711B0F38654}"/>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grpSp>
        <p:nvGrpSpPr>
          <p:cNvPr id="4" name="Group 3">
            <a:extLst>
              <a:ext uri="{FF2B5EF4-FFF2-40B4-BE49-F238E27FC236}">
                <a16:creationId xmlns:a16="http://schemas.microsoft.com/office/drawing/2014/main" id="{F979CE60-B378-464B-9B07-DAC9CCD898A1}"/>
              </a:ext>
            </a:extLst>
          </p:cNvPr>
          <p:cNvGrpSpPr/>
          <p:nvPr/>
        </p:nvGrpSpPr>
        <p:grpSpPr>
          <a:xfrm>
            <a:off x="263046" y="1625081"/>
            <a:ext cx="6580803" cy="4474698"/>
            <a:chOff x="263046" y="1625081"/>
            <a:chExt cx="6580803" cy="4474698"/>
          </a:xfrm>
        </p:grpSpPr>
        <p:pic>
          <p:nvPicPr>
            <p:cNvPr id="7" name="Google Shape;91;p9">
              <a:extLst>
                <a:ext uri="{FF2B5EF4-FFF2-40B4-BE49-F238E27FC236}">
                  <a16:creationId xmlns:a16="http://schemas.microsoft.com/office/drawing/2014/main" id="{C491636F-F3DA-9C44-BD3B-DB67CB22C72C}"/>
                </a:ext>
              </a:extLst>
            </p:cNvPr>
            <p:cNvPicPr preferRelativeResize="0"/>
            <p:nvPr/>
          </p:nvPicPr>
          <p:blipFill>
            <a:blip r:embed="rId4">
              <a:alphaModFix/>
            </a:blip>
            <a:stretch>
              <a:fillRect/>
            </a:stretch>
          </p:blipFill>
          <p:spPr>
            <a:xfrm>
              <a:off x="2797501" y="1685925"/>
              <a:ext cx="1064419" cy="1743075"/>
            </a:xfrm>
            <a:prstGeom prst="rect">
              <a:avLst/>
            </a:prstGeom>
            <a:noFill/>
            <a:ln>
              <a:noFill/>
            </a:ln>
          </p:spPr>
        </p:pic>
        <p:pic>
          <p:nvPicPr>
            <p:cNvPr id="9" name="Google Shape;93;p9">
              <a:extLst>
                <a:ext uri="{FF2B5EF4-FFF2-40B4-BE49-F238E27FC236}">
                  <a16:creationId xmlns:a16="http://schemas.microsoft.com/office/drawing/2014/main" id="{BBF1D7A1-C98C-4942-8E07-754557004C51}"/>
                </a:ext>
              </a:extLst>
            </p:cNvPr>
            <p:cNvPicPr preferRelativeResize="0"/>
            <p:nvPr/>
          </p:nvPicPr>
          <p:blipFill>
            <a:blip r:embed="rId5">
              <a:alphaModFix/>
            </a:blip>
            <a:stretch>
              <a:fillRect/>
            </a:stretch>
          </p:blipFill>
          <p:spPr>
            <a:xfrm>
              <a:off x="5796975" y="1746752"/>
              <a:ext cx="207169" cy="1221581"/>
            </a:xfrm>
            <a:prstGeom prst="rect">
              <a:avLst/>
            </a:prstGeom>
            <a:noFill/>
            <a:ln>
              <a:noFill/>
            </a:ln>
          </p:spPr>
        </p:pic>
        <p:pic>
          <p:nvPicPr>
            <p:cNvPr id="10" name="Google Shape;94;p9">
              <a:extLst>
                <a:ext uri="{FF2B5EF4-FFF2-40B4-BE49-F238E27FC236}">
                  <a16:creationId xmlns:a16="http://schemas.microsoft.com/office/drawing/2014/main" id="{2B03522D-5F7F-6B49-AE57-87216F5BF40A}"/>
                </a:ext>
              </a:extLst>
            </p:cNvPr>
            <p:cNvPicPr preferRelativeResize="0"/>
            <p:nvPr/>
          </p:nvPicPr>
          <p:blipFill>
            <a:blip r:embed="rId6">
              <a:alphaModFix/>
            </a:blip>
            <a:stretch>
              <a:fillRect/>
            </a:stretch>
          </p:blipFill>
          <p:spPr>
            <a:xfrm>
              <a:off x="263046" y="1625081"/>
              <a:ext cx="1950244" cy="2214563"/>
            </a:xfrm>
            <a:prstGeom prst="rect">
              <a:avLst/>
            </a:prstGeom>
            <a:noFill/>
            <a:ln>
              <a:noFill/>
            </a:ln>
          </p:spPr>
        </p:pic>
        <p:pic>
          <p:nvPicPr>
            <p:cNvPr id="12" name="Google Shape;94;p9">
              <a:extLst>
                <a:ext uri="{FF2B5EF4-FFF2-40B4-BE49-F238E27FC236}">
                  <a16:creationId xmlns:a16="http://schemas.microsoft.com/office/drawing/2014/main" id="{ED3CBFC4-00FA-3E47-BCFC-9C11BC37E802}"/>
                </a:ext>
              </a:extLst>
            </p:cNvPr>
            <p:cNvPicPr preferRelativeResize="0"/>
            <p:nvPr/>
          </p:nvPicPr>
          <p:blipFill>
            <a:blip r:embed="rId6">
              <a:alphaModFix/>
            </a:blip>
            <a:stretch>
              <a:fillRect/>
            </a:stretch>
          </p:blipFill>
          <p:spPr>
            <a:xfrm>
              <a:off x="263046" y="3885216"/>
              <a:ext cx="1950244" cy="2214563"/>
            </a:xfrm>
            <a:prstGeom prst="rect">
              <a:avLst/>
            </a:prstGeom>
            <a:noFill/>
            <a:ln>
              <a:noFill/>
            </a:ln>
          </p:spPr>
        </p:pic>
        <p:pic>
          <p:nvPicPr>
            <p:cNvPr id="13" name="Google Shape;91;p9">
              <a:extLst>
                <a:ext uri="{FF2B5EF4-FFF2-40B4-BE49-F238E27FC236}">
                  <a16:creationId xmlns:a16="http://schemas.microsoft.com/office/drawing/2014/main" id="{A1E2DCD4-BEEF-2346-ADD8-8F93A7D210C4}"/>
                </a:ext>
              </a:extLst>
            </p:cNvPr>
            <p:cNvPicPr preferRelativeResize="0"/>
            <p:nvPr/>
          </p:nvPicPr>
          <p:blipFill>
            <a:blip r:embed="rId4">
              <a:alphaModFix/>
            </a:blip>
            <a:stretch>
              <a:fillRect/>
            </a:stretch>
          </p:blipFill>
          <p:spPr>
            <a:xfrm>
              <a:off x="2797501" y="3276785"/>
              <a:ext cx="1064419" cy="1743075"/>
            </a:xfrm>
            <a:prstGeom prst="rect">
              <a:avLst/>
            </a:prstGeom>
            <a:noFill/>
            <a:ln>
              <a:noFill/>
            </a:ln>
          </p:spPr>
        </p:pic>
        <p:pic>
          <p:nvPicPr>
            <p:cNvPr id="14" name="Google Shape;91;p9">
              <a:extLst>
                <a:ext uri="{FF2B5EF4-FFF2-40B4-BE49-F238E27FC236}">
                  <a16:creationId xmlns:a16="http://schemas.microsoft.com/office/drawing/2014/main" id="{C56ABCAC-2873-FC4C-8896-C39E94AAA653}"/>
                </a:ext>
              </a:extLst>
            </p:cNvPr>
            <p:cNvPicPr preferRelativeResize="0"/>
            <p:nvPr/>
          </p:nvPicPr>
          <p:blipFill>
            <a:blip r:embed="rId4">
              <a:alphaModFix/>
            </a:blip>
            <a:stretch>
              <a:fillRect/>
            </a:stretch>
          </p:blipFill>
          <p:spPr>
            <a:xfrm>
              <a:off x="4082156" y="1683299"/>
              <a:ext cx="1064419" cy="1743075"/>
            </a:xfrm>
            <a:prstGeom prst="rect">
              <a:avLst/>
            </a:prstGeom>
            <a:noFill/>
            <a:ln>
              <a:noFill/>
            </a:ln>
          </p:spPr>
        </p:pic>
        <p:pic>
          <p:nvPicPr>
            <p:cNvPr id="15" name="Google Shape;91;p9">
              <a:extLst>
                <a:ext uri="{FF2B5EF4-FFF2-40B4-BE49-F238E27FC236}">
                  <a16:creationId xmlns:a16="http://schemas.microsoft.com/office/drawing/2014/main" id="{BCAF2C2E-CA77-4C46-B02F-19E273E6C369}"/>
                </a:ext>
              </a:extLst>
            </p:cNvPr>
            <p:cNvPicPr preferRelativeResize="0"/>
            <p:nvPr/>
          </p:nvPicPr>
          <p:blipFill>
            <a:blip r:embed="rId4">
              <a:alphaModFix/>
            </a:blip>
            <a:stretch>
              <a:fillRect/>
            </a:stretch>
          </p:blipFill>
          <p:spPr>
            <a:xfrm>
              <a:off x="4082156" y="3276785"/>
              <a:ext cx="1064419" cy="1743075"/>
            </a:xfrm>
            <a:prstGeom prst="rect">
              <a:avLst/>
            </a:prstGeom>
            <a:noFill/>
            <a:ln>
              <a:noFill/>
            </a:ln>
          </p:spPr>
        </p:pic>
        <p:pic>
          <p:nvPicPr>
            <p:cNvPr id="16" name="Google Shape;93;p9">
              <a:extLst>
                <a:ext uri="{FF2B5EF4-FFF2-40B4-BE49-F238E27FC236}">
                  <a16:creationId xmlns:a16="http://schemas.microsoft.com/office/drawing/2014/main" id="{70537212-3805-D842-9A7E-DFB2AD655EC9}"/>
                </a:ext>
              </a:extLst>
            </p:cNvPr>
            <p:cNvPicPr preferRelativeResize="0"/>
            <p:nvPr/>
          </p:nvPicPr>
          <p:blipFill>
            <a:blip r:embed="rId5">
              <a:alphaModFix/>
            </a:blip>
            <a:stretch>
              <a:fillRect/>
            </a:stretch>
          </p:blipFill>
          <p:spPr>
            <a:xfrm>
              <a:off x="6205959" y="1746752"/>
              <a:ext cx="207169" cy="1221581"/>
            </a:xfrm>
            <a:prstGeom prst="rect">
              <a:avLst/>
            </a:prstGeom>
            <a:noFill/>
            <a:ln>
              <a:noFill/>
            </a:ln>
          </p:spPr>
        </p:pic>
        <p:pic>
          <p:nvPicPr>
            <p:cNvPr id="17" name="Google Shape;93;p9">
              <a:extLst>
                <a:ext uri="{FF2B5EF4-FFF2-40B4-BE49-F238E27FC236}">
                  <a16:creationId xmlns:a16="http://schemas.microsoft.com/office/drawing/2014/main" id="{77248275-83CC-874B-8A0C-C48250791DB4}"/>
                </a:ext>
              </a:extLst>
            </p:cNvPr>
            <p:cNvPicPr preferRelativeResize="0"/>
            <p:nvPr/>
          </p:nvPicPr>
          <p:blipFill>
            <a:blip r:embed="rId5">
              <a:alphaModFix/>
            </a:blip>
            <a:stretch>
              <a:fillRect/>
            </a:stretch>
          </p:blipFill>
          <p:spPr>
            <a:xfrm>
              <a:off x="5796975" y="3082157"/>
              <a:ext cx="207169" cy="1221581"/>
            </a:xfrm>
            <a:prstGeom prst="rect">
              <a:avLst/>
            </a:prstGeom>
            <a:noFill/>
            <a:ln>
              <a:noFill/>
            </a:ln>
          </p:spPr>
        </p:pic>
        <p:pic>
          <p:nvPicPr>
            <p:cNvPr id="18" name="Google Shape;93;p9">
              <a:extLst>
                <a:ext uri="{FF2B5EF4-FFF2-40B4-BE49-F238E27FC236}">
                  <a16:creationId xmlns:a16="http://schemas.microsoft.com/office/drawing/2014/main" id="{75B90321-D5F3-314D-8F51-1CCFC3610A17}"/>
                </a:ext>
              </a:extLst>
            </p:cNvPr>
            <p:cNvPicPr preferRelativeResize="0"/>
            <p:nvPr/>
          </p:nvPicPr>
          <p:blipFill>
            <a:blip r:embed="rId5">
              <a:alphaModFix/>
            </a:blip>
            <a:stretch>
              <a:fillRect/>
            </a:stretch>
          </p:blipFill>
          <p:spPr>
            <a:xfrm>
              <a:off x="6205959" y="3082157"/>
              <a:ext cx="207169" cy="1221581"/>
            </a:xfrm>
            <a:prstGeom prst="rect">
              <a:avLst/>
            </a:prstGeom>
            <a:noFill/>
            <a:ln>
              <a:noFill/>
            </a:ln>
          </p:spPr>
        </p:pic>
        <p:pic>
          <p:nvPicPr>
            <p:cNvPr id="19" name="Google Shape;93;p9">
              <a:extLst>
                <a:ext uri="{FF2B5EF4-FFF2-40B4-BE49-F238E27FC236}">
                  <a16:creationId xmlns:a16="http://schemas.microsoft.com/office/drawing/2014/main" id="{53678F19-80FA-244B-AABA-BA969488A98E}"/>
                </a:ext>
              </a:extLst>
            </p:cNvPr>
            <p:cNvPicPr preferRelativeResize="0"/>
            <p:nvPr/>
          </p:nvPicPr>
          <p:blipFill>
            <a:blip r:embed="rId5">
              <a:alphaModFix/>
            </a:blip>
            <a:stretch>
              <a:fillRect/>
            </a:stretch>
          </p:blipFill>
          <p:spPr>
            <a:xfrm>
              <a:off x="5814697" y="4417562"/>
              <a:ext cx="207169" cy="1221581"/>
            </a:xfrm>
            <a:prstGeom prst="rect">
              <a:avLst/>
            </a:prstGeom>
            <a:noFill/>
            <a:ln>
              <a:noFill/>
            </a:ln>
          </p:spPr>
        </p:pic>
        <p:pic>
          <p:nvPicPr>
            <p:cNvPr id="20" name="Google Shape;93;p9">
              <a:extLst>
                <a:ext uri="{FF2B5EF4-FFF2-40B4-BE49-F238E27FC236}">
                  <a16:creationId xmlns:a16="http://schemas.microsoft.com/office/drawing/2014/main" id="{32E245DE-2162-8444-8402-CCD2C4B87E85}"/>
                </a:ext>
              </a:extLst>
            </p:cNvPr>
            <p:cNvPicPr preferRelativeResize="0"/>
            <p:nvPr/>
          </p:nvPicPr>
          <p:blipFill>
            <a:blip r:embed="rId5">
              <a:alphaModFix/>
            </a:blip>
            <a:stretch>
              <a:fillRect/>
            </a:stretch>
          </p:blipFill>
          <p:spPr>
            <a:xfrm>
              <a:off x="6223681" y="4417562"/>
              <a:ext cx="207169" cy="1221581"/>
            </a:xfrm>
            <a:prstGeom prst="rect">
              <a:avLst/>
            </a:prstGeom>
            <a:noFill/>
            <a:ln>
              <a:noFill/>
            </a:ln>
          </p:spPr>
        </p:pic>
        <p:pic>
          <p:nvPicPr>
            <p:cNvPr id="21" name="Google Shape;93;p9">
              <a:extLst>
                <a:ext uri="{FF2B5EF4-FFF2-40B4-BE49-F238E27FC236}">
                  <a16:creationId xmlns:a16="http://schemas.microsoft.com/office/drawing/2014/main" id="{4A2E85B2-47BA-BA42-B4EA-BE5BC4EF0D12}"/>
                </a:ext>
              </a:extLst>
            </p:cNvPr>
            <p:cNvPicPr preferRelativeResize="0"/>
            <p:nvPr/>
          </p:nvPicPr>
          <p:blipFill>
            <a:blip r:embed="rId5">
              <a:alphaModFix/>
            </a:blip>
            <a:stretch>
              <a:fillRect/>
            </a:stretch>
          </p:blipFill>
          <p:spPr>
            <a:xfrm>
              <a:off x="6618958" y="1746752"/>
              <a:ext cx="207169" cy="1221581"/>
            </a:xfrm>
            <a:prstGeom prst="rect">
              <a:avLst/>
            </a:prstGeom>
            <a:noFill/>
            <a:ln>
              <a:noFill/>
            </a:ln>
          </p:spPr>
        </p:pic>
        <p:pic>
          <p:nvPicPr>
            <p:cNvPr id="22" name="Google Shape;93;p9">
              <a:extLst>
                <a:ext uri="{FF2B5EF4-FFF2-40B4-BE49-F238E27FC236}">
                  <a16:creationId xmlns:a16="http://schemas.microsoft.com/office/drawing/2014/main" id="{74B78389-E626-D74A-BEF0-D72E1BBAE7F5}"/>
                </a:ext>
              </a:extLst>
            </p:cNvPr>
            <p:cNvPicPr preferRelativeResize="0"/>
            <p:nvPr/>
          </p:nvPicPr>
          <p:blipFill>
            <a:blip r:embed="rId5">
              <a:alphaModFix/>
            </a:blip>
            <a:stretch>
              <a:fillRect/>
            </a:stretch>
          </p:blipFill>
          <p:spPr>
            <a:xfrm>
              <a:off x="6618958" y="3082157"/>
              <a:ext cx="207169" cy="1221581"/>
            </a:xfrm>
            <a:prstGeom prst="rect">
              <a:avLst/>
            </a:prstGeom>
            <a:noFill/>
            <a:ln>
              <a:noFill/>
            </a:ln>
          </p:spPr>
        </p:pic>
        <p:pic>
          <p:nvPicPr>
            <p:cNvPr id="23" name="Google Shape;93;p9">
              <a:extLst>
                <a:ext uri="{FF2B5EF4-FFF2-40B4-BE49-F238E27FC236}">
                  <a16:creationId xmlns:a16="http://schemas.microsoft.com/office/drawing/2014/main" id="{1640CA0A-F40F-774B-8A59-BFFFE95692BE}"/>
                </a:ext>
              </a:extLst>
            </p:cNvPr>
            <p:cNvPicPr preferRelativeResize="0"/>
            <p:nvPr/>
          </p:nvPicPr>
          <p:blipFill>
            <a:blip r:embed="rId5">
              <a:alphaModFix/>
            </a:blip>
            <a:stretch>
              <a:fillRect/>
            </a:stretch>
          </p:blipFill>
          <p:spPr>
            <a:xfrm>
              <a:off x="6636680" y="4417562"/>
              <a:ext cx="207169" cy="1221581"/>
            </a:xfrm>
            <a:prstGeom prst="rect">
              <a:avLst/>
            </a:prstGeom>
            <a:noFill/>
            <a:ln>
              <a:noFill/>
            </a:ln>
          </p:spPr>
        </p:pic>
      </p:grpSp>
      <p:grpSp>
        <p:nvGrpSpPr>
          <p:cNvPr id="27" name="Group 26">
            <a:extLst>
              <a:ext uri="{FF2B5EF4-FFF2-40B4-BE49-F238E27FC236}">
                <a16:creationId xmlns:a16="http://schemas.microsoft.com/office/drawing/2014/main" id="{A4D51021-2E05-044E-AE6D-BAC545C587BE}"/>
              </a:ext>
            </a:extLst>
          </p:cNvPr>
          <p:cNvGrpSpPr/>
          <p:nvPr/>
        </p:nvGrpSpPr>
        <p:grpSpPr>
          <a:xfrm>
            <a:off x="7679979" y="3278158"/>
            <a:ext cx="3891175" cy="455125"/>
            <a:chOff x="7679979" y="3278158"/>
            <a:chExt cx="3891175" cy="455125"/>
          </a:xfrm>
        </p:grpSpPr>
        <p:sp>
          <p:nvSpPr>
            <p:cNvPr id="6" name="TextBox 5">
              <a:extLst>
                <a:ext uri="{FF2B5EF4-FFF2-40B4-BE49-F238E27FC236}">
                  <a16:creationId xmlns:a16="http://schemas.microsoft.com/office/drawing/2014/main" id="{DB8A628B-E2D1-D149-9B0E-5F3BACE40716}"/>
                </a:ext>
              </a:extLst>
            </p:cNvPr>
            <p:cNvSpPr txBox="1"/>
            <p:nvPr/>
          </p:nvSpPr>
          <p:spPr>
            <a:xfrm>
              <a:off x="7679979" y="3278158"/>
              <a:ext cx="542224" cy="455125"/>
            </a:xfrm>
            <a:prstGeom prst="rect">
              <a:avLst/>
            </a:prstGeom>
            <a:noFill/>
          </p:spPr>
          <p:txBody>
            <a:bodyPr wrap="square" rtlCol="0">
              <a:spAutoFit/>
            </a:bodyPr>
            <a:lstStyle/>
            <a:p>
              <a:pPr algn="ctr">
                <a:lnSpc>
                  <a:spcPct val="150000"/>
                </a:lnSpc>
              </a:pPr>
              <a:r>
                <a:rPr lang="en-GB" dirty="0">
                  <a:solidFill>
                    <a:srgbClr val="43A047"/>
                  </a:solidFill>
                  <a:latin typeface="Century Gothic" panose="020B0502020202020204" pitchFamily="34" charset="0"/>
                </a:rPr>
                <a:t>2</a:t>
              </a:r>
            </a:p>
          </p:txBody>
        </p:sp>
        <p:sp>
          <p:nvSpPr>
            <p:cNvPr id="24" name="TextBox 23">
              <a:extLst>
                <a:ext uri="{FF2B5EF4-FFF2-40B4-BE49-F238E27FC236}">
                  <a16:creationId xmlns:a16="http://schemas.microsoft.com/office/drawing/2014/main" id="{CA1BF7EC-E2D9-464D-B48E-BA5006BF1C4B}"/>
                </a:ext>
              </a:extLst>
            </p:cNvPr>
            <p:cNvSpPr txBox="1"/>
            <p:nvPr/>
          </p:nvSpPr>
          <p:spPr>
            <a:xfrm>
              <a:off x="8796296" y="3278158"/>
              <a:ext cx="542224" cy="455125"/>
            </a:xfrm>
            <a:prstGeom prst="rect">
              <a:avLst/>
            </a:prstGeom>
            <a:noFill/>
          </p:spPr>
          <p:txBody>
            <a:bodyPr wrap="square" rtlCol="0">
              <a:spAutoFit/>
            </a:bodyPr>
            <a:lstStyle/>
            <a:p>
              <a:pPr algn="ctr">
                <a:lnSpc>
                  <a:spcPct val="150000"/>
                </a:lnSpc>
              </a:pPr>
              <a:r>
                <a:rPr lang="en-GB" dirty="0">
                  <a:solidFill>
                    <a:srgbClr val="43A047"/>
                  </a:solidFill>
                  <a:latin typeface="Century Gothic" panose="020B0502020202020204" pitchFamily="34" charset="0"/>
                </a:rPr>
                <a:t>4</a:t>
              </a:r>
            </a:p>
          </p:txBody>
        </p:sp>
        <p:sp>
          <p:nvSpPr>
            <p:cNvPr id="25" name="TextBox 24">
              <a:extLst>
                <a:ext uri="{FF2B5EF4-FFF2-40B4-BE49-F238E27FC236}">
                  <a16:creationId xmlns:a16="http://schemas.microsoft.com/office/drawing/2014/main" id="{029D65D7-670F-B640-8D9B-7EC11F1929A2}"/>
                </a:ext>
              </a:extLst>
            </p:cNvPr>
            <p:cNvSpPr txBox="1"/>
            <p:nvPr/>
          </p:nvSpPr>
          <p:spPr>
            <a:xfrm>
              <a:off x="9912613" y="3278158"/>
              <a:ext cx="542224" cy="455125"/>
            </a:xfrm>
            <a:prstGeom prst="rect">
              <a:avLst/>
            </a:prstGeom>
            <a:noFill/>
          </p:spPr>
          <p:txBody>
            <a:bodyPr wrap="square" rtlCol="0">
              <a:spAutoFit/>
            </a:bodyPr>
            <a:lstStyle/>
            <a:p>
              <a:pPr algn="ctr">
                <a:lnSpc>
                  <a:spcPct val="150000"/>
                </a:lnSpc>
              </a:pPr>
              <a:r>
                <a:rPr lang="en-GB" dirty="0">
                  <a:solidFill>
                    <a:srgbClr val="43A047"/>
                  </a:solidFill>
                  <a:latin typeface="Century Gothic" panose="020B0502020202020204" pitchFamily="34" charset="0"/>
                </a:rPr>
                <a:t>9</a:t>
              </a:r>
            </a:p>
          </p:txBody>
        </p:sp>
        <p:sp>
          <p:nvSpPr>
            <p:cNvPr id="26" name="TextBox 25">
              <a:extLst>
                <a:ext uri="{FF2B5EF4-FFF2-40B4-BE49-F238E27FC236}">
                  <a16:creationId xmlns:a16="http://schemas.microsoft.com/office/drawing/2014/main" id="{85DBE552-942C-9F48-BEB5-3E5E40E22083}"/>
                </a:ext>
              </a:extLst>
            </p:cNvPr>
            <p:cNvSpPr txBox="1"/>
            <p:nvPr/>
          </p:nvSpPr>
          <p:spPr>
            <a:xfrm>
              <a:off x="11028930" y="3278158"/>
              <a:ext cx="542224" cy="455125"/>
            </a:xfrm>
            <a:prstGeom prst="rect">
              <a:avLst/>
            </a:prstGeom>
            <a:noFill/>
          </p:spPr>
          <p:txBody>
            <a:bodyPr wrap="square" rtlCol="0">
              <a:spAutoFit/>
            </a:bodyPr>
            <a:lstStyle/>
            <a:p>
              <a:pPr algn="ctr">
                <a:lnSpc>
                  <a:spcPct val="150000"/>
                </a:lnSpc>
              </a:pPr>
              <a:r>
                <a:rPr lang="en-GB" dirty="0">
                  <a:solidFill>
                    <a:srgbClr val="43A047"/>
                  </a:solidFill>
                  <a:latin typeface="Century Gothic" panose="020B0502020202020204" pitchFamily="34" charset="0"/>
                </a:rPr>
                <a:t>0</a:t>
              </a:r>
            </a:p>
          </p:txBody>
        </p:sp>
      </p:grpSp>
    </p:spTree>
    <p:extLst>
      <p:ext uri="{BB962C8B-B14F-4D97-AF65-F5344CB8AC3E}">
        <p14:creationId xmlns:p14="http://schemas.microsoft.com/office/powerpoint/2010/main" val="40659640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7" name="Picture 6" descr="Diagram&#10;&#10;Description automatically generated">
            <a:extLst>
              <a:ext uri="{FF2B5EF4-FFF2-40B4-BE49-F238E27FC236}">
                <a16:creationId xmlns:a16="http://schemas.microsoft.com/office/drawing/2014/main" id="{061FF40B-D3A4-4540-A0DB-21E4CFA6D3A6}"/>
              </a:ext>
            </a:extLst>
          </p:cNvPr>
          <p:cNvPicPr>
            <a:picLocks noChangeAspect="1"/>
          </p:cNvPicPr>
          <p:nvPr/>
        </p:nvPicPr>
        <p:blipFill>
          <a:blip r:embed="rId3"/>
          <a:stretch>
            <a:fillRect/>
          </a:stretch>
        </p:blipFill>
        <p:spPr>
          <a:xfrm>
            <a:off x="263524" y="1077157"/>
            <a:ext cx="7955280" cy="422148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45295588"/>
      </p:ext>
    </p:extLst>
  </p:cSld>
  <p:clrMapOvr>
    <a:masterClrMapping/>
  </p:clrMapOvr>
</p:sld>
</file>

<file path=ppt/theme/theme1.xml><?xml version="1.0" encoding="utf-8"?>
<a:theme xmlns:a="http://schemas.openxmlformats.org/drawingml/2006/main" name="Titl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678</TotalTime>
  <Words>1455</Words>
  <Application>Microsoft Macintosh PowerPoint</Application>
  <PresentationFormat>Widescreen</PresentationFormat>
  <Paragraphs>141</Paragraphs>
  <Slides>17</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Calibri Light</vt:lpstr>
      <vt:lpstr>Century Gothic</vt:lpstr>
      <vt:lpstr>Titles</vt:lpstr>
      <vt:lpstr>Office Theme</vt:lpstr>
      <vt:lpstr>PowerPoint Presentation</vt:lpstr>
      <vt:lpstr>PowerPoint Presentation</vt:lpstr>
      <vt:lpstr>PowerPoint Presentation</vt:lpstr>
      <vt:lpstr>PowerPoint Presentation</vt:lpstr>
      <vt:lpstr>To represent numbers to 10,000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following slides are based on: The value of thousands, hundreds, tens and ones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Searle</dc:creator>
  <cp:lastModifiedBy>Hannah Searle</cp:lastModifiedBy>
  <cp:revision>41</cp:revision>
  <dcterms:created xsi:type="dcterms:W3CDTF">2022-06-30T10:03:35Z</dcterms:created>
  <dcterms:modified xsi:type="dcterms:W3CDTF">2022-08-25T08:19:30Z</dcterms:modified>
</cp:coreProperties>
</file>