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4+CGjA8yAuvo+3//y+fIPP5C/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AAE7DE-8D24-4A71-9339-4E161A16C1CA}">
  <a:tblStyle styleId="{8DAAE7DE-8D24-4A71-9339-4E161A16C1C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5102"/>
  </p:normalViewPr>
  <p:slideViewPr>
    <p:cSldViewPr snapToGrid="0" snapToObjects="1">
      <p:cViewPr varScale="1">
        <p:scale>
          <a:sx n="90" d="100"/>
          <a:sy n="90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ounters in different colours to represent the groups.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How many animals are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each group? How many bones are on the plate?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naccurate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counting of the groups.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dd another group.</a:t>
            </a:r>
            <a:endParaRPr dirty="0"/>
          </a:p>
        </p:txBody>
      </p:sp>
      <p:sp>
        <p:nvSpPr>
          <p:cNvPr id="139" name="Google Shape;13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The black cats match the eggs. There are 4 eggs and 4 black cats.</a:t>
            </a:r>
            <a:endParaRPr dirty="0"/>
          </a:p>
        </p:txBody>
      </p:sp>
      <p:sp>
        <p:nvSpPr>
          <p:cNvPr id="164" name="Google Shape;16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Counters in two colours to represent apples and rabbits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many apples are there? How many rabbits are there? Are there enough apples? How many rabbits wouldn’t get an apple?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Pupils knowing there are not enough apples but not knowing how many more apples are needed. </a:t>
            </a:r>
            <a:endParaRPr dirty="0"/>
          </a:p>
        </p:txBody>
      </p:sp>
      <p:sp>
        <p:nvSpPr>
          <p:cNvPr id="171" name="Google Shape;17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There are not enough flowers. 2 more flowers are needed to match the snails.</a:t>
            </a:r>
            <a:endParaRPr dirty="0"/>
          </a:p>
        </p:txBody>
      </p:sp>
      <p:sp>
        <p:nvSpPr>
          <p:cNvPr id="189" name="Google Shape;18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counters in 2 colours to represent the Mathlings and the cups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Can you draw a line from one cup to one Mathling? Are there enough cups? Are there any cups or Mathlings left?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Pupils joining two Mathlings to a cup or visa versa. </a:t>
            </a:r>
            <a:endParaRPr dirty="0"/>
          </a:p>
        </p:txBody>
      </p:sp>
      <p:sp>
        <p:nvSpPr>
          <p:cNvPr id="196" name="Google Shape;19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and when to use these slides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Some pupils may struggle when comparing objects that are different. If they do, use these slides to ensure they understand one-to-one correspondence with identical objects.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Dice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many dice are in each group? Can you draw a line to match one to one? Which group has more? How do you know? </a:t>
            </a:r>
            <a:endParaRPr dirty="0"/>
          </a:p>
        </p:txBody>
      </p:sp>
      <p:sp>
        <p:nvSpPr>
          <p:cNvPr id="216" name="Google Shape;21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Balls or counters to represent the balls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many balls are in each group?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draw lines to match the balls in each group? Which group has more? </a:t>
            </a:r>
            <a:endParaRPr dirty="0"/>
          </a:p>
        </p:txBody>
      </p:sp>
      <p:sp>
        <p:nvSpPr>
          <p:cNvPr id="231" name="Google Shape;23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point for the lesson – ask the pupils to vote for the answer they think is correct. 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b="0" dirty="0"/>
            </a:b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Correct answer.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– The pupil has counted how many Mathlings and cakes there 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– The pupil has identified that each Mathling gets one cake.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– The pupil has counted one more than the number of cakes.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Toy food or concrete resources to represent the cupcakes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many cupcakes were on the table? If one was eaten, how many are left?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Pupils thinking that the cupcakes shown are how many are left. </a:t>
            </a:r>
            <a:endParaRPr dirty="0"/>
          </a:p>
        </p:txBody>
      </p:sp>
      <p:sp>
        <p:nvSpPr>
          <p:cNvPr id="88" name="Google Shape;8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dog should have a bone, there will be 6 bones.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ounters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How many are there? How many wil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 bones will you need to draw?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iss counting  not co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unting when drawing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atching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images to items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2 items </a:t>
            </a:r>
            <a:r>
              <a:rPr lang="en-GB" sz="12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dogs would like a ball and a bone </a:t>
            </a:r>
            <a:endParaRPr dirty="0"/>
          </a:p>
        </p:txBody>
      </p:sp>
      <p:sp>
        <p:nvSpPr>
          <p:cNvPr id="104" name="Google Shape;10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ounters in two colours to represent the cats and string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cats are there? How many balls of string are there? Is there enough balls of string? How do you know?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may not identify t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 the groups are not even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ive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cards and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cubes, ask them to match up leaving extra cubes to one side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raw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image to show equal groups for this question </a:t>
            </a:r>
            <a:endParaRPr sz="1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There are only 5 balls.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There would not be enough beach balls for each person.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6 balls would be needed for each person to have a ball.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6 balls (and 6 people if desired) should be drawn.</a:t>
            </a:r>
            <a:endParaRPr dirty="0"/>
          </a:p>
        </p:txBody>
      </p:sp>
      <p:sp>
        <p:nvSpPr>
          <p:cNvPr id="132" name="Google Shape;13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">
  <p:cSld name="Mai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3"/>
          </p:nvPr>
        </p:nvSpPr>
        <p:spPr>
          <a:xfrm>
            <a:off x="1880392" y="4574330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/>
          <p:nvPr/>
        </p:nvSpPr>
        <p:spPr>
          <a:xfrm>
            <a:off x="1880392" y="1620279"/>
            <a:ext cx="84312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Ready-to-go Lesson Slides</a:t>
            </a:r>
            <a:endParaRPr/>
          </a:p>
        </p:txBody>
      </p:sp>
      <p:pic>
        <p:nvPicPr>
          <p:cNvPr id="16" name="Google Shape;16;p19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12" y="6346950"/>
            <a:ext cx="1757220" cy="4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">
  <p:cSld name="Learning Objectiv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4"/>
          <p:cNvSpPr txBox="1"/>
          <p:nvPr/>
        </p:nvSpPr>
        <p:spPr>
          <a:xfrm>
            <a:off x="838200" y="1802122"/>
            <a:ext cx="10515600" cy="64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3200"/>
              <a:buFont typeface="Calibri"/>
              <a:buNone/>
            </a:pPr>
            <a:r>
              <a:rPr lang="en-GB" sz="3200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Today we are learning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pport Slide">
  <p:cSld name="Support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5"/>
          <p:cNvSpPr txBox="1"/>
          <p:nvPr/>
        </p:nvSpPr>
        <p:spPr>
          <a:xfrm>
            <a:off x="838200" y="18021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Support Slides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Layout">
  <p:cSld name="General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  <a:defRPr sz="1600" b="0">
                <a:solidFill>
                  <a:srgbClr val="0277BD"/>
                </a:solidFill>
              </a:defRPr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Questions">
  <p:cSld name="Diagnostic Questio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172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/>
          <p:nvPr/>
        </p:nvSpPr>
        <p:spPr>
          <a:xfrm>
            <a:off x="263047" y="663047"/>
            <a:ext cx="31479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/>
          </a:p>
        </p:txBody>
      </p:sp>
      <p:pic>
        <p:nvPicPr>
          <p:cNvPr id="39" name="Google Shape;39;p23" descr="A picture containing text, clipar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97" y="3400082"/>
            <a:ext cx="4699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3945" y="3400082"/>
            <a:ext cx="4826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47" y="4720003"/>
            <a:ext cx="4572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3945" y="4720003"/>
            <a:ext cx="482600" cy="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 descr="A picture containing text, gau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263047" y="1077238"/>
            <a:ext cx="11736887" cy="509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/>
          <p:nvPr/>
        </p:nvSpPr>
        <p:spPr>
          <a:xfrm>
            <a:off x="263046" y="34941"/>
            <a:ext cx="112797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understand how to compare groups by matching one-to-one</a:t>
            </a:r>
            <a:endParaRPr/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127" y="6638306"/>
            <a:ext cx="2137830" cy="1808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Year 1</a:t>
            </a:r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Place Value (within 10)</a:t>
            </a:r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3"/>
          </p:nvPr>
        </p:nvSpPr>
        <p:spPr>
          <a:xfrm>
            <a:off x="1880393" y="4574330"/>
            <a:ext cx="8431213" cy="91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dirty="0"/>
              <a:t>To understand how to compare groups by matching one-to-one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/>
          <p:nvPr/>
        </p:nvSpPr>
        <p:spPr>
          <a:xfrm>
            <a:off x="318399" y="1790120"/>
            <a:ext cx="3277835" cy="396534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43" name="Google Shape;143;p10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51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Which group matches the number of bones on the plate? </a:t>
            </a:r>
            <a:endParaRPr/>
          </a:p>
        </p:txBody>
      </p:sp>
      <p:sp>
        <p:nvSpPr>
          <p:cNvPr id="144" name="Google Shape;144;p10"/>
          <p:cNvSpPr txBox="1"/>
          <p:nvPr/>
        </p:nvSpPr>
        <p:spPr>
          <a:xfrm>
            <a:off x="192067" y="5989413"/>
            <a:ext cx="100021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dragons match the number of bones. There are 4 dragons and 4 bones.  </a:t>
            </a:r>
            <a:endParaRPr/>
          </a:p>
        </p:txBody>
      </p:sp>
      <p:sp>
        <p:nvSpPr>
          <p:cNvPr id="145" name="Google Shape;145;p10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146" name="Google Shape;146;p10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2342" y="3482032"/>
            <a:ext cx="1760304" cy="198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0" descr="A drawing of a 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9382" y="3410058"/>
            <a:ext cx="1574871" cy="196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0" descr="A picture containing food, shirt, roo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66293" y="1963708"/>
            <a:ext cx="1806249" cy="15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0" descr="A close up of a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05094" y="2021061"/>
            <a:ext cx="1431687" cy="11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0" descr="A picture containing foo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94079" y="4461558"/>
            <a:ext cx="1431700" cy="12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0" descr="A picture containing food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7944" y="3410061"/>
            <a:ext cx="1652305" cy="11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" descr="A picture containing cup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2067" y="1975708"/>
            <a:ext cx="1760301" cy="121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0" descr="A picture containing drawing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98169" y="3080834"/>
            <a:ext cx="1538625" cy="15408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/>
          <p:nvPr/>
        </p:nvSpPr>
        <p:spPr>
          <a:xfrm>
            <a:off x="8626678" y="1790120"/>
            <a:ext cx="3277835" cy="396534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050358" y="3146968"/>
            <a:ext cx="4080282" cy="117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515348">
            <a:off x="4189843" y="2804755"/>
            <a:ext cx="1393761" cy="1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861761">
            <a:off x="5349108" y="2891370"/>
            <a:ext cx="1393761" cy="1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430114">
            <a:off x="6391434" y="2736170"/>
            <a:ext cx="1393761" cy="1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2570404">
            <a:off x="5214614" y="2078075"/>
            <a:ext cx="1393761" cy="1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A picture containing draw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693034" y="1883774"/>
            <a:ext cx="1331392" cy="16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59159BFC-EFB7-CF4B-8903-E138E6FD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3002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163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Each rabbit wants an apple.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Are there enough apples?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Add apples until there are enough for each rabbit.</a:t>
            </a:r>
            <a:endParaRPr/>
          </a:p>
        </p:txBody>
      </p:sp>
      <p:sp>
        <p:nvSpPr>
          <p:cNvPr id="175" name="Google Shape;175;p12"/>
          <p:cNvSpPr txBox="1"/>
          <p:nvPr/>
        </p:nvSpPr>
        <p:spPr>
          <a:xfrm>
            <a:off x="192067" y="5989413"/>
            <a:ext cx="104776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not enough apples. 5 more apples are needed.</a:t>
            </a:r>
            <a:endParaRPr/>
          </a:p>
        </p:txBody>
      </p:sp>
      <p:sp>
        <p:nvSpPr>
          <p:cNvPr id="176" name="Google Shape;176;p12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177" name="Google Shape;177;p12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8987" y="3572126"/>
            <a:ext cx="2160923" cy="1998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5848" y="3401213"/>
            <a:ext cx="2160923" cy="1863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4082" y="4045013"/>
            <a:ext cx="1080707" cy="152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1401" y="3401213"/>
            <a:ext cx="2160923" cy="1863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2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90" y="3808569"/>
            <a:ext cx="2160923" cy="1998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4671" y="4030644"/>
            <a:ext cx="1080707" cy="152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4789" y="3515355"/>
            <a:ext cx="1080707" cy="152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2"/>
          <p:cNvPicPr preferRelativeResize="0"/>
          <p:nvPr/>
        </p:nvPicPr>
        <p:blipFill rotWithShape="1">
          <a:blip r:embed="rId6">
            <a:alphaModFix/>
          </a:blip>
          <a:srcRect l="18989" t="17170" r="19869" b="13370"/>
          <a:stretch/>
        </p:blipFill>
        <p:spPr>
          <a:xfrm>
            <a:off x="9298174" y="2628413"/>
            <a:ext cx="620813" cy="70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2"/>
          <p:cNvPicPr preferRelativeResize="0"/>
          <p:nvPr/>
        </p:nvPicPr>
        <p:blipFill rotWithShape="1">
          <a:blip r:embed="rId6">
            <a:alphaModFix/>
          </a:blip>
          <a:srcRect l="18989" t="17170" r="19869" b="13370"/>
          <a:stretch/>
        </p:blipFill>
        <p:spPr>
          <a:xfrm>
            <a:off x="1229492" y="2830917"/>
            <a:ext cx="620813" cy="70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4" name="Picture 3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DFA40D07-DDF2-2146-B1B9-0BAB492B4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3108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Reflect</a:t>
            </a:r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11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True or false?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Each Mathling can have 1 cup. </a:t>
            </a:r>
            <a:endParaRPr/>
          </a:p>
        </p:txBody>
      </p:sp>
      <p:sp>
        <p:nvSpPr>
          <p:cNvPr id="200" name="Google Shape;200;p14"/>
          <p:cNvSpPr txBox="1"/>
          <p:nvPr/>
        </p:nvSpPr>
        <p:spPr>
          <a:xfrm>
            <a:off x="192067" y="5989413"/>
            <a:ext cx="55576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True. There are 3 Mathlings and 3 cups.</a:t>
            </a: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202" name="Google Shape;2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8517" y="3613648"/>
            <a:ext cx="942850" cy="9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7462" y="2491430"/>
            <a:ext cx="942850" cy="9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2698" y="4500340"/>
            <a:ext cx="942850" cy="9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1489" y="4251552"/>
            <a:ext cx="1430110" cy="143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8562" y="2078321"/>
            <a:ext cx="1398509" cy="143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4990" y="4251542"/>
            <a:ext cx="1475665" cy="143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2800"/>
              <a:t>The following slides are based on:</a:t>
            </a:r>
            <a:br>
              <a:rPr lang="en-GB" sz="2800"/>
            </a:br>
            <a:r>
              <a:rPr lang="en-GB" sz="2800"/>
              <a:t>Comparing quantities of identical objects</a:t>
            </a:r>
            <a:endParaRPr sz="28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/>
          <p:nvPr/>
        </p:nvSpPr>
        <p:spPr>
          <a:xfrm>
            <a:off x="7332305" y="1219201"/>
            <a:ext cx="2784764" cy="477981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6"/>
          <p:cNvSpPr/>
          <p:nvPr/>
        </p:nvSpPr>
        <p:spPr>
          <a:xfrm>
            <a:off x="1624233" y="1219201"/>
            <a:ext cx="2784764" cy="477981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6"/>
          <p:cNvSpPr txBox="1">
            <a:spLocks noGrp="1"/>
          </p:cNvSpPr>
          <p:nvPr>
            <p:ph type="body" idx="2"/>
          </p:nvPr>
        </p:nvSpPr>
        <p:spPr>
          <a:xfrm>
            <a:off x="263046" y="700645"/>
            <a:ext cx="11736887" cy="518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Which group has more dice? </a:t>
            </a:r>
            <a:endParaRPr/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0837" y="1644704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0837" y="3108264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0837" y="4571824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1200" y="1907165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1201" y="3912437"/>
            <a:ext cx="1066975" cy="10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6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1624233" y="1219201"/>
            <a:ext cx="2784764" cy="477981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>
            <a:spLocks noGrp="1"/>
          </p:cNvSpPr>
          <p:nvPr>
            <p:ph type="body" idx="2"/>
          </p:nvPr>
        </p:nvSpPr>
        <p:spPr>
          <a:xfrm>
            <a:off x="263046" y="700645"/>
            <a:ext cx="11736887" cy="5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Which group has more balls? </a:t>
            </a:r>
            <a:endParaRPr/>
          </a:p>
        </p:txBody>
      </p:sp>
      <p:sp>
        <p:nvSpPr>
          <p:cNvPr id="234" name="Google Shape;234;p17"/>
          <p:cNvSpPr/>
          <p:nvPr/>
        </p:nvSpPr>
        <p:spPr>
          <a:xfrm>
            <a:off x="7332305" y="1219201"/>
            <a:ext cx="2784764" cy="477981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7"/>
          <p:cNvSpPr/>
          <p:nvPr/>
        </p:nvSpPr>
        <p:spPr>
          <a:xfrm>
            <a:off x="1624233" y="1219201"/>
            <a:ext cx="2784764" cy="477981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7"/>
          <p:cNvSpPr/>
          <p:nvPr/>
        </p:nvSpPr>
        <p:spPr>
          <a:xfrm>
            <a:off x="7332305" y="1212274"/>
            <a:ext cx="2784764" cy="477981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7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238" name="Google Shape;238;p17"/>
          <p:cNvPicPr preferRelativeResize="0"/>
          <p:nvPr/>
        </p:nvPicPr>
        <p:blipFill rotWithShape="1">
          <a:blip r:embed="rId3">
            <a:alphaModFix/>
          </a:blip>
          <a:srcRect l="13156" t="29261" b="5756"/>
          <a:stretch/>
        </p:blipFill>
        <p:spPr>
          <a:xfrm>
            <a:off x="2373384" y="1303106"/>
            <a:ext cx="972703" cy="95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3">
            <a:alphaModFix/>
          </a:blip>
          <a:srcRect l="13156" t="29261" b="5756"/>
          <a:stretch/>
        </p:blipFill>
        <p:spPr>
          <a:xfrm>
            <a:off x="3010693" y="2259069"/>
            <a:ext cx="972703" cy="95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 rotWithShape="1">
          <a:blip r:embed="rId3">
            <a:alphaModFix/>
          </a:blip>
          <a:srcRect l="13156" t="29261" b="5756"/>
          <a:stretch/>
        </p:blipFill>
        <p:spPr>
          <a:xfrm>
            <a:off x="1999312" y="3062632"/>
            <a:ext cx="972703" cy="95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7"/>
          <p:cNvPicPr preferRelativeResize="0"/>
          <p:nvPr/>
        </p:nvPicPr>
        <p:blipFill rotWithShape="1">
          <a:blip r:embed="rId3">
            <a:alphaModFix/>
          </a:blip>
          <a:srcRect l="13156" t="29261" b="5756"/>
          <a:stretch/>
        </p:blipFill>
        <p:spPr>
          <a:xfrm>
            <a:off x="3066112" y="3810777"/>
            <a:ext cx="972703" cy="95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/>
          <p:cNvPicPr preferRelativeResize="0"/>
          <p:nvPr/>
        </p:nvPicPr>
        <p:blipFill rotWithShape="1">
          <a:blip r:embed="rId3">
            <a:alphaModFix/>
          </a:blip>
          <a:srcRect l="13156" t="29261" b="5756"/>
          <a:stretch/>
        </p:blipFill>
        <p:spPr>
          <a:xfrm>
            <a:off x="2082439" y="4628195"/>
            <a:ext cx="972703" cy="95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 rotWithShape="1">
          <a:blip r:embed="rId3">
            <a:alphaModFix/>
          </a:blip>
          <a:srcRect l="13156" t="29261" b="5756"/>
          <a:stretch/>
        </p:blipFill>
        <p:spPr>
          <a:xfrm>
            <a:off x="7571295" y="1779321"/>
            <a:ext cx="972703" cy="95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 rotWithShape="1">
          <a:blip r:embed="rId3">
            <a:alphaModFix/>
          </a:blip>
          <a:srcRect l="13156" t="29261" b="5756"/>
          <a:stretch/>
        </p:blipFill>
        <p:spPr>
          <a:xfrm>
            <a:off x="8845913" y="1765466"/>
            <a:ext cx="972703" cy="95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/>
          <p:cNvPicPr preferRelativeResize="0"/>
          <p:nvPr/>
        </p:nvPicPr>
        <p:blipFill rotWithShape="1">
          <a:blip r:embed="rId3">
            <a:alphaModFix/>
          </a:blip>
          <a:srcRect l="13156" t="29261" b="5756"/>
          <a:stretch/>
        </p:blipFill>
        <p:spPr>
          <a:xfrm>
            <a:off x="7571295" y="3042454"/>
            <a:ext cx="972703" cy="95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 rotWithShape="1">
          <a:blip r:embed="rId3">
            <a:alphaModFix/>
          </a:blip>
          <a:srcRect l="13156" t="29261" b="5756"/>
          <a:stretch/>
        </p:blipFill>
        <p:spPr>
          <a:xfrm>
            <a:off x="8845913" y="3028599"/>
            <a:ext cx="972703" cy="95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/>
          <p:cNvPicPr preferRelativeResize="0"/>
          <p:nvPr/>
        </p:nvPicPr>
        <p:blipFill rotWithShape="1">
          <a:blip r:embed="rId3">
            <a:alphaModFix/>
          </a:blip>
          <a:srcRect l="13156" t="29261" b="5756"/>
          <a:stretch/>
        </p:blipFill>
        <p:spPr>
          <a:xfrm>
            <a:off x="7571295" y="4305587"/>
            <a:ext cx="972703" cy="95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 rotWithShape="1">
          <a:blip r:embed="rId3">
            <a:alphaModFix/>
          </a:blip>
          <a:srcRect l="13156" t="29261" b="5756"/>
          <a:stretch/>
        </p:blipFill>
        <p:spPr>
          <a:xfrm>
            <a:off x="8845913" y="4291732"/>
            <a:ext cx="972703" cy="952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263525" y="676894"/>
            <a:ext cx="11736388" cy="575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Vocabulary and Sentence Stems 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Starter – 1 less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Learn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One-to-one correspondence with more in one group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(1) – One-to-one correspondence with more in one group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Matching groups with equal numbers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(2) – Matching groups with equal numbers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Drawing to make enough in both groups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(3) – Drawing to make enough in both groups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Reflect 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Slides – Based on comparing quantities of identical objects</a:t>
            </a:r>
            <a:endParaRPr sz="1800" b="0" i="0" u="none" strike="noStrike" cap="none" dirty="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Key Vocabulary</a:t>
            </a:r>
            <a:endParaRPr/>
          </a:p>
        </p:txBody>
      </p:sp>
      <p:sp>
        <p:nvSpPr>
          <p:cNvPr id="61" name="Google Shape;61;p3"/>
          <p:cNvSpPr txBox="1"/>
          <p:nvPr/>
        </p:nvSpPr>
        <p:spPr>
          <a:xfrm>
            <a:off x="263524" y="321699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 Stems</a:t>
            </a:r>
            <a:endParaRPr/>
          </a:p>
        </p:txBody>
      </p:sp>
      <p:sp>
        <p:nvSpPr>
          <p:cNvPr id="62" name="Google Shape;62;p3"/>
          <p:cNvSpPr txBox="1"/>
          <p:nvPr/>
        </p:nvSpPr>
        <p:spPr>
          <a:xfrm>
            <a:off x="263524" y="3641007"/>
            <a:ext cx="11736388" cy="870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(number/items). There are (number/items). There are (number/ item) altogether.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3 blue blocks. There are 2 yellow blocks. There are 5 blocks altogether.</a:t>
            </a:r>
            <a:endParaRPr dirty="0"/>
          </a:p>
        </p:txBody>
      </p:sp>
      <p:graphicFrame>
        <p:nvGraphicFramePr>
          <p:cNvPr id="63" name="Google Shape;63;p3"/>
          <p:cNvGraphicFramePr/>
          <p:nvPr>
            <p:extLst>
              <p:ext uri="{D42A27DB-BD31-4B8C-83A1-F6EECF244321}">
                <p14:modId xmlns:p14="http://schemas.microsoft.com/office/powerpoint/2010/main" val="4191935979"/>
              </p:ext>
            </p:extLst>
          </p:nvPr>
        </p:nvGraphicFramePr>
        <p:xfrm>
          <a:off x="263524" y="1155866"/>
          <a:ext cx="11736400" cy="1107470"/>
        </p:xfrm>
        <a:graphic>
          <a:graphicData uri="http://schemas.openxmlformats.org/drawingml/2006/table">
            <a:tbl>
              <a:tblPr firstRow="1" bandRow="1">
                <a:noFill/>
                <a:tableStyleId>{8DAAE7DE-8D24-4A71-9339-4E161A16C1CA}</a:tableStyleId>
              </a:tblPr>
              <a:tblGrid>
                <a:gridCol w="58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number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numeral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equal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greater than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fewer than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22222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172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The Mathlings are having a party.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They each get a cake.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How many cakes are there?</a:t>
            </a:r>
            <a:endParaRPr dirty="0"/>
          </a:p>
        </p:txBody>
      </p:sp>
      <p:sp>
        <p:nvSpPr>
          <p:cNvPr id="70" name="Google Shape;70;p4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3</a:t>
            </a:r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1</a:t>
            </a:r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6</a:t>
            </a:r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4</a:t>
            </a:r>
            <a:endParaRPr/>
          </a:p>
        </p:txBody>
      </p:sp>
      <p:pic>
        <p:nvPicPr>
          <p:cNvPr id="74" name="Google Shape;74;p4"/>
          <p:cNvPicPr preferRelativeResize="0"/>
          <p:nvPr/>
        </p:nvPicPr>
        <p:blipFill rotWithShape="1">
          <a:blip r:embed="rId3">
            <a:alphaModFix/>
          </a:blip>
          <a:srcRect t="14646" r="16983"/>
          <a:stretch/>
        </p:blipFill>
        <p:spPr>
          <a:xfrm>
            <a:off x="5056493" y="2182425"/>
            <a:ext cx="752955" cy="815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 t="14646" r="16983"/>
          <a:stretch/>
        </p:blipFill>
        <p:spPr>
          <a:xfrm>
            <a:off x="7141368" y="2182425"/>
            <a:ext cx="752955" cy="815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/>
          <p:cNvPicPr preferRelativeResize="0"/>
          <p:nvPr/>
        </p:nvPicPr>
        <p:blipFill rotWithShape="1">
          <a:blip r:embed="rId3">
            <a:alphaModFix/>
          </a:blip>
          <a:srcRect t="14646" r="16983"/>
          <a:stretch/>
        </p:blipFill>
        <p:spPr>
          <a:xfrm>
            <a:off x="9279465" y="2182425"/>
            <a:ext cx="752955" cy="815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5542" y="786314"/>
            <a:ext cx="1274856" cy="127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5292" y="814696"/>
            <a:ext cx="1290855" cy="127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4502" y="786306"/>
            <a:ext cx="1246686" cy="1274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dirty="0">
                <a:latin typeface="Century Gothic" panose="020B0502020202020204" pitchFamily="34" charset="0"/>
              </a:rPr>
              <a:t>To compare groups by matching one-to-one</a:t>
            </a: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Starter</a:t>
            </a:r>
            <a:endParaRPr/>
          </a:p>
        </p:txBody>
      </p:sp>
      <p:sp>
        <p:nvSpPr>
          <p:cNvPr id="91" name="Google Shape;91;p6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167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These cupcakes are on a table. One of them gets eaten.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There is then </a:t>
            </a:r>
            <a:r>
              <a:rPr lang="en-GB" b="1"/>
              <a:t>1 less</a:t>
            </a:r>
            <a:r>
              <a:rPr lang="en-GB"/>
              <a:t> cupcake.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How many cupcakes are there now? </a:t>
            </a:r>
            <a:endParaRPr/>
          </a:p>
        </p:txBody>
      </p:sp>
      <p:sp>
        <p:nvSpPr>
          <p:cNvPr id="92" name="Google Shape;92;p6"/>
          <p:cNvSpPr txBox="1"/>
          <p:nvPr/>
        </p:nvSpPr>
        <p:spPr>
          <a:xfrm>
            <a:off x="192067" y="5989413"/>
            <a:ext cx="100325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were 7 cupcakes. 1 was eaten. Then there were 6 cupcakes. </a:t>
            </a: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 t="14646" r="16983"/>
          <a:stretch/>
        </p:blipFill>
        <p:spPr>
          <a:xfrm>
            <a:off x="2184951" y="3866257"/>
            <a:ext cx="1591507" cy="172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07" y="2953219"/>
            <a:ext cx="1666784" cy="182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6"/>
          <p:cNvPicPr preferRelativeResize="0"/>
          <p:nvPr/>
        </p:nvPicPr>
        <p:blipFill rotWithShape="1">
          <a:blip r:embed="rId3">
            <a:alphaModFix/>
          </a:blip>
          <a:srcRect t="14646" r="16983"/>
          <a:stretch/>
        </p:blipFill>
        <p:spPr>
          <a:xfrm>
            <a:off x="3736660" y="2965711"/>
            <a:ext cx="1591507" cy="172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3725" y="3827555"/>
            <a:ext cx="1666784" cy="182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2416" y="2802318"/>
            <a:ext cx="1666784" cy="182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3506" y="3619737"/>
            <a:ext cx="1666784" cy="182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6"/>
          <p:cNvPicPr preferRelativeResize="0"/>
          <p:nvPr/>
        </p:nvPicPr>
        <p:blipFill rotWithShape="1">
          <a:blip r:embed="rId3">
            <a:alphaModFix/>
          </a:blip>
          <a:srcRect t="14646" r="16983"/>
          <a:stretch/>
        </p:blipFill>
        <p:spPr>
          <a:xfrm>
            <a:off x="10553097" y="2633202"/>
            <a:ext cx="1591507" cy="1723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Learn</a:t>
            </a:r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140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All the dogs want a bone.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Draw one bone for each dog.</a:t>
            </a:r>
            <a:endParaRPr/>
          </a:p>
        </p:txBody>
      </p:sp>
      <p:pic>
        <p:nvPicPr>
          <p:cNvPr id="108" name="Google Shape;108;p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6522" y="2324480"/>
            <a:ext cx="1788366" cy="14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 descr="A picture containing mu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4853" y="1893153"/>
            <a:ext cx="2262116" cy="176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7" descr="A picture containing foo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3863" y="4338207"/>
            <a:ext cx="1863022" cy="168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7" descr="A picture containing foo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73562" y="1879325"/>
            <a:ext cx="2008737" cy="136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7" descr="A picture containing cup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4869" y="4609588"/>
            <a:ext cx="2120492" cy="146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18341" y="3345656"/>
            <a:ext cx="1993059" cy="199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118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The cats want to play with a ball of string.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/>
              <a:t>Is there enough string for each cat?</a:t>
            </a:r>
            <a:endParaRPr/>
          </a:p>
        </p:txBody>
      </p:sp>
      <p:sp>
        <p:nvSpPr>
          <p:cNvPr id="121" name="Google Shape;121;p8"/>
          <p:cNvSpPr txBox="1"/>
          <p:nvPr/>
        </p:nvSpPr>
        <p:spPr>
          <a:xfrm>
            <a:off x="192067" y="5989413"/>
            <a:ext cx="80855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Yes, there are 3 cats and 3 balls so they would get one each.</a:t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123" name="Google Shape;123;p8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86" y="2443132"/>
            <a:ext cx="2541226" cy="122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4423" t="9852" r="9420" b="8179"/>
          <a:stretch/>
        </p:blipFill>
        <p:spPr>
          <a:xfrm>
            <a:off x="3422357" y="3759186"/>
            <a:ext cx="1329087" cy="216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0550" y="1371331"/>
            <a:ext cx="2490186" cy="168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347" y="4202262"/>
            <a:ext cx="1132936" cy="102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7613" y="4399887"/>
            <a:ext cx="1132936" cy="102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44677" y="3049879"/>
            <a:ext cx="1132936" cy="102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4" name="Picture 3" descr="Pie chart&#10;&#10;Description automatically generated">
            <a:extLst>
              <a:ext uri="{FF2B5EF4-FFF2-40B4-BE49-F238E27FC236}">
                <a16:creationId xmlns:a16="http://schemas.microsoft.com/office/drawing/2014/main" id="{F1C7A782-D54A-7645-9EB9-9205AD0CD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33360" cy="2346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1053</Words>
  <Application>Microsoft Macintosh PowerPoint</Application>
  <PresentationFormat>Widescreen</PresentationFormat>
  <Paragraphs>124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Century Gothic</vt:lpstr>
      <vt:lpstr>Titles</vt:lpstr>
      <vt:lpstr>Office Theme</vt:lpstr>
      <vt:lpstr>PowerPoint Presentation</vt:lpstr>
      <vt:lpstr>PowerPoint Presentation</vt:lpstr>
      <vt:lpstr>PowerPoint Presentation</vt:lpstr>
      <vt:lpstr>PowerPoint Presentation</vt:lpstr>
      <vt:lpstr>To compare groups by matching one-to-one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slides are based on: Comparing quantities of identical objects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Searle</dc:creator>
  <cp:lastModifiedBy>Hannah Searle</cp:lastModifiedBy>
  <cp:revision>2</cp:revision>
  <dcterms:created xsi:type="dcterms:W3CDTF">2022-06-30T10:03:35Z</dcterms:created>
  <dcterms:modified xsi:type="dcterms:W3CDTF">2022-08-23T17:53:39Z</dcterms:modified>
</cp:coreProperties>
</file>