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4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12D38-15B2-482E-A505-52B5AE230F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8183EA-C517-42A2-957A-6C6D6F2BF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DC8C01-A9CB-46D9-BBA4-7BC98CF1BCE9}"/>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9F80E076-84C8-45A9-975D-CCC3172059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E2171A-C5F5-4AFE-AEC8-9F222D2BA04D}"/>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23049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D0F8-0B49-4A58-A256-B50957E07A0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8E40FB-1108-4831-B919-7D5F5B191D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73177-055A-4D19-84DB-A8819C1C0C92}"/>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CB4D1B5E-88D6-4D3C-B576-328C5005A4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BA769F-FE5C-412F-B031-C42DDDFFAE69}"/>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02660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C1CA16-65C1-4205-9CA3-C1AAB0653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2001F-5605-4B95-910E-7822E94DE2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177C54-F5C3-4264-AAD7-FFA4F10D5E0A}"/>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A0F3AF6B-A52F-47D1-8FD2-0C85E6377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C2C36C-998B-4FC0-ACDE-A408C1265D4F}"/>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72620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2D7A-2761-4BF2-8775-6CC35C8BB7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53E26B-1EE7-44E6-8D0A-00388B766A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AE7124-E7CF-4268-A77C-F0912DC1AF18}"/>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F4F48BD4-7980-4BE0-BEB4-E10C69AC32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FD849D-1170-43A2-9801-2043064E38AC}"/>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075639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5999-21F4-4A8D-AEAA-A4D012CC9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7807EA7-DE15-4F24-A2D0-4C4D6E714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ED6568-8A43-41AB-83B9-BD6F030D439F}"/>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DEC9AA1E-4323-4C5B-9D19-8B9A54A676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7D0399-AC66-44C5-832A-C98178290B53}"/>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24377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2888F-74BB-47F5-91A7-EDF2F82701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5449FA-98A4-4C8D-9211-6AF79C946F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B865F-DDE9-4413-A71B-ABE91D7B7E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CF56E3-48F7-4290-AD36-F07CAA2BA795}"/>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6" name="Footer Placeholder 5">
            <a:extLst>
              <a:ext uri="{FF2B5EF4-FFF2-40B4-BE49-F238E27FC236}">
                <a16:creationId xmlns:a16="http://schemas.microsoft.com/office/drawing/2014/main" id="{732B40DB-0B2E-4AC9-B961-5E436A41BE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88E0B0-1708-4D0C-AD57-74247FE0F49F}"/>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485270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9527-2CF4-46FD-A8F5-FC40183288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635715-9F86-4053-965E-71F91704D2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F0AC2-613B-4A35-8CC0-934F29B989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BCADCDD-FBCD-4B2D-852F-B1A08B8FD7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0FD036-6AF3-46B7-88F7-E5B700E1E2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1E2463-FFC2-4604-9378-94D03F6C9448}"/>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8" name="Footer Placeholder 7">
            <a:extLst>
              <a:ext uri="{FF2B5EF4-FFF2-40B4-BE49-F238E27FC236}">
                <a16:creationId xmlns:a16="http://schemas.microsoft.com/office/drawing/2014/main" id="{0E3E4E1A-F81A-4C94-B590-9A24BB0A7C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88414A-8151-48A3-8603-9B7252BACEE5}"/>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572118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A13D-D9EE-4346-855A-2D897C1AFE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304732-D401-49AF-9854-8F985A72FD83}"/>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4" name="Footer Placeholder 3">
            <a:extLst>
              <a:ext uri="{FF2B5EF4-FFF2-40B4-BE49-F238E27FC236}">
                <a16:creationId xmlns:a16="http://schemas.microsoft.com/office/drawing/2014/main" id="{C668EF65-2167-4135-8905-6E2509FEFB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B1BC11-EE29-4967-852F-F19F7A386391}"/>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46599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D69F5F-C2BC-4273-963F-76AC6E5CDB08}"/>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3" name="Footer Placeholder 2">
            <a:extLst>
              <a:ext uri="{FF2B5EF4-FFF2-40B4-BE49-F238E27FC236}">
                <a16:creationId xmlns:a16="http://schemas.microsoft.com/office/drawing/2014/main" id="{2725E516-A8E4-4AAB-9EA7-D68474A7CA1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E081F4-2DE8-4923-9501-1B28ABECBBA5}"/>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728337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DB3BB-E9F4-4189-849C-55E6918A0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78F5B6-61BF-4724-88D3-A340C4996B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150A5B-9C70-4EF2-BEB1-A8DFD1BCD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12F31B-B5E1-4C7B-989F-921AF4901EE3}"/>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6" name="Footer Placeholder 5">
            <a:extLst>
              <a:ext uri="{FF2B5EF4-FFF2-40B4-BE49-F238E27FC236}">
                <a16:creationId xmlns:a16="http://schemas.microsoft.com/office/drawing/2014/main" id="{75C0140C-FDC6-41E4-AA4A-6DADDDA6DC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051559-CFC6-45CD-BE8C-A86A4216BD60}"/>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26008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E5D2-2257-4E65-9E45-668EA6595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9810CA8-F608-46C6-BA1B-2A69588B11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253113-EBE5-4E1F-BE3E-8EB1552C3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951AC0-E10D-4B83-8D1C-379EFCDFF07C}"/>
              </a:ext>
            </a:extLst>
          </p:cNvPr>
          <p:cNvSpPr>
            <a:spLocks noGrp="1"/>
          </p:cNvSpPr>
          <p:nvPr>
            <p:ph type="dt" sz="half" idx="10"/>
          </p:nvPr>
        </p:nvSpPr>
        <p:spPr/>
        <p:txBody>
          <a:bodyPr/>
          <a:lstStyle/>
          <a:p>
            <a:fld id="{E42067DA-057C-4B89-98DE-473790D56740}" type="datetimeFigureOut">
              <a:rPr lang="en-GB" smtClean="0"/>
              <a:t>05/09/2022</a:t>
            </a:fld>
            <a:endParaRPr lang="en-GB"/>
          </a:p>
        </p:txBody>
      </p:sp>
      <p:sp>
        <p:nvSpPr>
          <p:cNvPr id="6" name="Footer Placeholder 5">
            <a:extLst>
              <a:ext uri="{FF2B5EF4-FFF2-40B4-BE49-F238E27FC236}">
                <a16:creationId xmlns:a16="http://schemas.microsoft.com/office/drawing/2014/main" id="{74CCC4DD-2651-490E-BED3-6679080D51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E0CB1D-5648-4C33-AB28-468511B07BFB}"/>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7594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4BDA1-026B-4D44-8BF0-4441783E0E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FD0024-F7EF-41BC-95F4-B085BD1607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05D954-CDB7-4B41-A5B8-BCAC2E2825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067DA-057C-4B89-98DE-473790D56740}" type="datetimeFigureOut">
              <a:rPr lang="en-GB" smtClean="0"/>
              <a:t>05/09/2022</a:t>
            </a:fld>
            <a:endParaRPr lang="en-GB"/>
          </a:p>
        </p:txBody>
      </p:sp>
      <p:sp>
        <p:nvSpPr>
          <p:cNvPr id="5" name="Footer Placeholder 4">
            <a:extLst>
              <a:ext uri="{FF2B5EF4-FFF2-40B4-BE49-F238E27FC236}">
                <a16:creationId xmlns:a16="http://schemas.microsoft.com/office/drawing/2014/main" id="{7A487CEA-AB96-4AEE-8154-B75610E14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09DBE8-EE91-4E2A-BEEA-6879044179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EBB2E-D0D7-49F1-AD9E-D4CDF1E73934}" type="slidenum">
              <a:rPr lang="en-GB" smtClean="0"/>
              <a:t>‹#›</a:t>
            </a:fld>
            <a:endParaRPr lang="en-GB"/>
          </a:p>
        </p:txBody>
      </p:sp>
    </p:spTree>
    <p:extLst>
      <p:ext uri="{BB962C8B-B14F-4D97-AF65-F5344CB8AC3E}">
        <p14:creationId xmlns:p14="http://schemas.microsoft.com/office/powerpoint/2010/main" val="4774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1" name="Picture 13"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84879" y="130000"/>
            <a:ext cx="876300" cy="120015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1"/>
          <p:cNvGrpSpPr>
            <a:grpSpLocks noChangeAspect="1"/>
          </p:cNvGrpSpPr>
          <p:nvPr/>
        </p:nvGrpSpPr>
        <p:grpSpPr bwMode="auto">
          <a:xfrm>
            <a:off x="70802" y="653821"/>
            <a:ext cx="11874500" cy="6137048"/>
            <a:chOff x="1502" y="-614"/>
            <a:chExt cx="18700" cy="9664"/>
          </a:xfrm>
        </p:grpSpPr>
        <p:sp>
          <p:nvSpPr>
            <p:cNvPr id="8" name="Text Box 9"/>
            <p:cNvSpPr txBox="1">
              <a:spLocks noChangeArrowheads="1"/>
            </p:cNvSpPr>
            <p:nvPr/>
          </p:nvSpPr>
          <p:spPr bwMode="auto">
            <a:xfrm>
              <a:off x="6948" y="-614"/>
              <a:ext cx="6564" cy="11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chemeClr val="tx1">
                      <a:lumMod val="50000"/>
                      <a:lumOff val="50000"/>
                    </a:schemeClr>
                  </a:solidFill>
                  <a:ea typeface="Times New Roman" panose="02020603050405020304" pitchFamily="18" charset="0"/>
                  <a:cs typeface="Times New Roman" panose="02020603050405020304" pitchFamily="18" charset="0"/>
                </a:rPr>
                <a:t>Robins</a:t>
              </a:r>
              <a:r>
                <a:rPr kumimoji="0" lang="en-GB" altLang="en-US" sz="2000" b="0" i="0" u="none" strike="noStrike" cap="none" normalizeH="0" baseline="0" dirty="0">
                  <a:ln>
                    <a:noFill/>
                  </a:ln>
                  <a:solidFill>
                    <a:schemeClr val="tx1">
                      <a:lumMod val="50000"/>
                      <a:lumOff val="50000"/>
                    </a:schemeClr>
                  </a:solidFill>
                  <a:effectLst/>
                  <a:ea typeface="Times New Roman" panose="02020603050405020304" pitchFamily="18" charset="0"/>
                  <a:cs typeface="Times New Roman" panose="02020603050405020304" pitchFamily="18" charset="0"/>
                </a:rPr>
                <a:t> – Autumn Term 1</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chemeClr val="tx1">
                      <a:lumMod val="50000"/>
                      <a:lumOff val="50000"/>
                    </a:schemeClr>
                  </a:solidFill>
                  <a:cs typeface="Times New Roman" panose="02020603050405020304" pitchFamily="18" charset="0"/>
                </a:rPr>
                <a:t>2022-2023</a:t>
              </a:r>
              <a:endParaRPr kumimoji="0" lang="en-GB" altLang="en-US" sz="1100" b="0" i="0" u="none" strike="noStrike" cap="none" normalizeH="0" baseline="0" dirty="0">
                <a:ln>
                  <a:noFill/>
                </a:ln>
                <a:solidFill>
                  <a:schemeClr val="tx1">
                    <a:lumMod val="50000"/>
                    <a:lumOff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lumMod val="50000"/>
                    <a:lumOff val="50000"/>
                  </a:schemeClr>
                </a:solidFill>
                <a:effectLst/>
              </a:endParaRPr>
            </a:p>
          </p:txBody>
        </p:sp>
        <p:sp>
          <p:nvSpPr>
            <p:cNvPr id="9" name="Text Box 8"/>
            <p:cNvSpPr txBox="1">
              <a:spLocks noChangeArrowheads="1"/>
            </p:cNvSpPr>
            <p:nvPr/>
          </p:nvSpPr>
          <p:spPr bwMode="auto">
            <a:xfrm>
              <a:off x="14004" y="4046"/>
              <a:ext cx="6198" cy="49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GB" altLang="en-US" u="sng" dirty="0">
                  <a:solidFill>
                    <a:srgbClr val="00B050"/>
                  </a:solidFill>
                  <a:ea typeface="Times New Roman" panose="02020603050405020304" pitchFamily="18" charset="0"/>
                  <a:cs typeface="Times New Roman" panose="02020603050405020304" pitchFamily="18" charset="0"/>
                </a:rPr>
                <a:t>Creative Development</a:t>
              </a:r>
            </a:p>
            <a:p>
              <a:pPr>
                <a:lnSpc>
                  <a:spcPct val="107000"/>
                </a:lnSpc>
                <a:spcAft>
                  <a:spcPts val="800"/>
                </a:spcAft>
              </a:pPr>
              <a:r>
                <a:rPr lang="en-GB" sz="1400" dirty="0">
                  <a:cs typeface="Times New Roman" panose="02020603050405020304" pitchFamily="18" charset="0"/>
                </a:rPr>
                <a:t>We are going to be learning about and discussing our similarities and differences and all the things that make us special. We are going to create self-portraits using different materials and medium. We are looking closely at the colour of skin, hair eyes and mixing colours.</a:t>
              </a:r>
            </a:p>
            <a:p>
              <a:pPr>
                <a:lnSpc>
                  <a:spcPct val="107000"/>
                </a:lnSpc>
                <a:spcAft>
                  <a:spcPts val="800"/>
                </a:spcAft>
              </a:pPr>
              <a:r>
                <a:rPr lang="en-GB" sz="1400" dirty="0">
                  <a:cs typeface="Times New Roman" panose="02020603050405020304" pitchFamily="18" charset="0"/>
                </a:rPr>
                <a:t>We are looking at family photographs and drawing each member of the family. </a:t>
              </a:r>
            </a:p>
            <a:p>
              <a:pPr>
                <a:lnSpc>
                  <a:spcPct val="107000"/>
                </a:lnSpc>
                <a:spcAft>
                  <a:spcPts val="800"/>
                </a:spcAft>
              </a:pPr>
              <a:r>
                <a:rPr lang="en-GB" sz="1400" dirty="0">
                  <a:cs typeface="Times New Roman" panose="02020603050405020304" pitchFamily="18" charset="0"/>
                </a:rPr>
                <a:t> We are also going to experiment with fixing materials to build superheroes and their vehicles.</a:t>
              </a:r>
              <a:endParaRPr lang="en-GB" altLang="en-US" u="sng" dirty="0">
                <a:solidFill>
                  <a:srgbClr val="00B050"/>
                </a:solidFill>
                <a:ea typeface="Times New Roman" panose="02020603050405020304" pitchFamily="18" charset="0"/>
                <a:cs typeface="Times New Roman" panose="02020603050405020304" pitchFamily="18" charset="0"/>
              </a:endParaRPr>
            </a:p>
          </p:txBody>
        </p:sp>
        <p:sp>
          <p:nvSpPr>
            <p:cNvPr id="10" name="Text Box 7"/>
            <p:cNvSpPr txBox="1">
              <a:spLocks noChangeArrowheads="1"/>
            </p:cNvSpPr>
            <p:nvPr/>
          </p:nvSpPr>
          <p:spPr bwMode="auto">
            <a:xfrm>
              <a:off x="13867" y="344"/>
              <a:ext cx="6334" cy="35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800080"/>
                  </a:solidFill>
                  <a:effectLst/>
                  <a:ea typeface="Times New Roman" panose="02020603050405020304" pitchFamily="18" charset="0"/>
                  <a:cs typeface="Times New Roman" panose="02020603050405020304" pitchFamily="18" charset="0"/>
                </a:rPr>
                <a:t>Maths</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cs typeface="Times New Roman" panose="02020603050405020304" pitchFamily="18" charset="0"/>
                </a:rPr>
                <a:t>In maths we will beginning to use Number land to learn about numbers 1 to 5. We will be partitioning numbers in different ways and using our counting to find out how many there are in different groups of objects. </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cs typeface="Times New Roman" panose="02020603050405020304" pitchFamily="18" charset="0"/>
                </a:rPr>
                <a:t>We are going to practise our 1:1 correspondence to count accurately. We will be using tens frames to help us recognise quantities and count. We are going to learn lots of fantastic number songs.</a:t>
              </a:r>
            </a:p>
            <a:p>
              <a:pPr marL="0" marR="0" lvl="0" indent="0" defTabSz="914400" rtl="0" eaLnBrk="0" fontAlgn="base" latinLnBrk="0" hangingPunct="0">
                <a:lnSpc>
                  <a:spcPct val="100000"/>
                </a:lnSpc>
                <a:buClrTx/>
                <a:buSzTx/>
                <a:buFontTx/>
                <a:buNone/>
                <a:tabLst/>
              </a:pPr>
              <a:endParaRPr lang="en-GB" altLang="en-US" sz="900" dirty="0"/>
            </a:p>
            <a:p>
              <a:pPr marL="0" marR="0" lvl="0" indent="0" defTabSz="914400" rtl="0" eaLnBrk="0" fontAlgn="base" latinLnBrk="0" hangingPunct="0">
                <a:lnSpc>
                  <a:spcPct val="100000"/>
                </a:lnSpc>
                <a:spcBef>
                  <a:spcPct val="0"/>
                </a:spcBef>
                <a:spcAft>
                  <a:spcPct val="0"/>
                </a:spcAft>
                <a:buClrTx/>
                <a:buSzTx/>
                <a:buFontTx/>
                <a:buNone/>
                <a:tabLst/>
              </a:pPr>
              <a:endParaRPr lang="en-GB" altLang="en-US" sz="1200" dirty="0"/>
            </a:p>
          </p:txBody>
        </p:sp>
        <p:sp>
          <p:nvSpPr>
            <p:cNvPr id="11" name="Text Box 6"/>
            <p:cNvSpPr txBox="1">
              <a:spLocks noChangeArrowheads="1"/>
            </p:cNvSpPr>
            <p:nvPr/>
          </p:nvSpPr>
          <p:spPr bwMode="auto">
            <a:xfrm>
              <a:off x="6654" y="657"/>
              <a:ext cx="7052" cy="38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RE</a:t>
              </a:r>
            </a:p>
            <a:p>
              <a:pPr marL="0" marR="0" lvl="0" indent="0" defTabSz="914400" rtl="0" eaLnBrk="0" fontAlgn="base" latinLnBrk="0" hangingPunct="0">
                <a:lnSpc>
                  <a:spcPct val="100000"/>
                </a:lnSpc>
                <a:spcBef>
                  <a:spcPct val="0"/>
                </a:spcBef>
                <a:spcAft>
                  <a:spcPct val="0"/>
                </a:spcAft>
                <a:buClrTx/>
                <a:buSzTx/>
                <a:buFontTx/>
                <a:buNone/>
                <a:tabLst/>
              </a:pPr>
              <a:r>
                <a:rPr lang="en-GB" sz="1400" dirty="0">
                  <a:cs typeface="Times New Roman" panose="02020603050405020304" pitchFamily="18" charset="0"/>
                </a:rPr>
                <a:t>This half term our R.E unit is </a:t>
              </a:r>
              <a:r>
                <a:rPr lang="en-GB" sz="1400" b="1" i="0" dirty="0">
                  <a:solidFill>
                    <a:srgbClr val="000000"/>
                  </a:solidFill>
                  <a:effectLst/>
                  <a:latin typeface="Arial" panose="020B0604020202020204" pitchFamily="34" charset="0"/>
                </a:rPr>
                <a:t>I am special</a:t>
              </a:r>
              <a:r>
                <a:rPr lang="en-GB" sz="1400" dirty="0">
                  <a:solidFill>
                    <a:srgbClr val="000000"/>
                  </a:solidFill>
                  <a:latin typeface="Arial" panose="020B0604020202020204" pitchFamily="34" charset="0"/>
                </a:rPr>
                <a:t>. </a:t>
              </a:r>
              <a:r>
                <a:rPr lang="en-GB" sz="1400" dirty="0">
                  <a:cs typeface="Times New Roman" panose="02020603050405020304" pitchFamily="18" charset="0"/>
                </a:rPr>
                <a:t>The unit aims are: </a:t>
              </a:r>
            </a:p>
            <a:p>
              <a:pPr algn="l" rtl="0" fontAlgn="base"/>
              <a:r>
                <a:rPr lang="en-GB" sz="1400" dirty="0">
                  <a:cs typeface="Times New Roman" panose="02020603050405020304" pitchFamily="18" charset="0"/>
                </a:rPr>
                <a:t>To know that they are fearfully and wonderfully made by God. To know that they are unique, special and loved. To know that we (Christians) believe that God is our heavenly father, we are his children and we are members of a wider world family. </a:t>
              </a:r>
            </a:p>
            <a:p>
              <a:pPr fontAlgn="base"/>
              <a:r>
                <a:rPr lang="en-GB" sz="1400" dirty="0">
                  <a:cs typeface="Times New Roman" panose="02020603050405020304" pitchFamily="18" charset="0"/>
                </a:rPr>
                <a:t>To talk about themselves, their likes, dislikes, and what makes them special. To talk about feelings that they have experienced. </a:t>
              </a:r>
            </a:p>
            <a:p>
              <a:pPr algn="ctr" rtl="0" fontAlgn="base"/>
              <a:r>
                <a:rPr lang="en-GB" sz="1800" b="0" i="0" dirty="0">
                  <a:solidFill>
                    <a:srgbClr val="000000"/>
                  </a:solidFill>
                  <a:effectLst/>
                  <a:latin typeface="Arial" panose="020B0604020202020204" pitchFamily="34" charset="0"/>
                </a:rPr>
                <a:t> </a:t>
              </a:r>
              <a:endParaRPr lang="en-GB" b="0" i="0" dirty="0">
                <a:solidFill>
                  <a:srgbClr val="000000"/>
                </a:solidFill>
                <a:effectLst/>
                <a:latin typeface="Segoe UI" panose="020B0502040204020203"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8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8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endParaRPr>
            </a:p>
          </p:txBody>
        </p:sp>
        <p:sp>
          <p:nvSpPr>
            <p:cNvPr id="12" name="Text Box 5"/>
            <p:cNvSpPr txBox="1">
              <a:spLocks noChangeArrowheads="1"/>
            </p:cNvSpPr>
            <p:nvPr/>
          </p:nvSpPr>
          <p:spPr bwMode="auto">
            <a:xfrm>
              <a:off x="1505" y="6043"/>
              <a:ext cx="5038" cy="300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6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PE</a:t>
              </a:r>
              <a:r>
                <a:rPr kumimoji="0" lang="en-GB" altLang="en-US" sz="1600" b="0" i="0"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300" dirty="0">
                  <a:ea typeface="Times New Roman" panose="02020603050405020304" pitchFamily="18" charset="0"/>
                  <a:cs typeface="Times New Roman" panose="02020603050405020304" pitchFamily="18" charset="0"/>
                </a:rPr>
                <a:t>We are going to be starting our KICK P.E sessions on a </a:t>
              </a:r>
              <a:r>
                <a:rPr lang="en-GB" altLang="en-US" sz="1300" dirty="0" smtClean="0">
                  <a:ea typeface="Times New Roman" panose="02020603050405020304" pitchFamily="18" charset="0"/>
                  <a:cs typeface="Times New Roman" panose="02020603050405020304" pitchFamily="18" charset="0"/>
                </a:rPr>
                <a:t>Wednesday, </a:t>
              </a:r>
              <a:r>
                <a:rPr lang="en-GB" altLang="en-US" sz="1300" dirty="0">
                  <a:ea typeface="Times New Roman" panose="02020603050405020304" pitchFamily="18" charset="0"/>
                  <a:cs typeface="Times New Roman" panose="02020603050405020304" pitchFamily="18" charset="0"/>
                </a:rPr>
                <a:t>and on a Thursday we will be learning</a:t>
              </a:r>
              <a:r>
                <a:rPr kumimoji="0" lang="en-GB" altLang="en-US" sz="1300" b="0" i="0" strike="noStrike" cap="none" normalizeH="0" baseline="0" dirty="0">
                  <a:ln>
                    <a:noFill/>
                  </a:ln>
                  <a:effectLst/>
                  <a:ea typeface="Times New Roman" panose="02020603050405020304" pitchFamily="18" charset="0"/>
                  <a:cs typeface="Times New Roman" panose="02020603050405020304" pitchFamily="18" charset="0"/>
                </a:rPr>
                <a:t> </a:t>
              </a:r>
              <a:r>
                <a:rPr lang="en-GB" altLang="en-US" sz="1300" dirty="0" smtClean="0">
                  <a:ea typeface="Times New Roman" panose="02020603050405020304" pitchFamily="18" charset="0"/>
                  <a:cs typeface="Times New Roman" panose="02020603050405020304" pitchFamily="18" charset="0"/>
                </a:rPr>
                <a:t>Dance, adapting and changing the songs and dances we learn whilst thinking about mood and style. </a:t>
              </a:r>
              <a:br>
                <a:rPr lang="en-GB" altLang="en-US" sz="1300" dirty="0" smtClean="0">
                  <a:ea typeface="Times New Roman" panose="02020603050405020304" pitchFamily="18" charset="0"/>
                  <a:cs typeface="Times New Roman" panose="02020603050405020304" pitchFamily="18" charset="0"/>
                </a:rPr>
              </a:br>
              <a:r>
                <a:rPr lang="en-GB" altLang="en-US" sz="1300" b="1" u="sng" dirty="0" smtClean="0">
                  <a:solidFill>
                    <a:srgbClr val="00B0F0"/>
                  </a:solidFill>
                  <a:ea typeface="Times New Roman" panose="02020603050405020304" pitchFamily="18" charset="0"/>
                  <a:cs typeface="Times New Roman" panose="02020603050405020304" pitchFamily="18" charset="0"/>
                </a:rPr>
                <a:t>Robins w</a:t>
              </a:r>
              <a:r>
                <a:rPr kumimoji="0" lang="en-GB" altLang="en-US" sz="1300" b="1" i="0" u="sng" strike="noStrike" cap="none" normalizeH="0" baseline="0" dirty="0" smtClean="0">
                  <a:ln>
                    <a:noFill/>
                  </a:ln>
                  <a:solidFill>
                    <a:srgbClr val="00B0F0"/>
                  </a:solidFill>
                  <a:effectLst/>
                  <a:ea typeface="Times New Roman" panose="02020603050405020304" pitchFamily="18" charset="0"/>
                  <a:cs typeface="Times New Roman" panose="02020603050405020304" pitchFamily="18" charset="0"/>
                </a:rPr>
                <a:t>ill </a:t>
              </a:r>
              <a:r>
                <a:rPr kumimoji="0" lang="en-GB" altLang="en-US" sz="1300" b="1"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have PE lessons on </a:t>
              </a:r>
              <a:r>
                <a:rPr lang="en-GB" altLang="en-US" sz="1300" b="1" u="sng" dirty="0">
                  <a:solidFill>
                    <a:srgbClr val="00B0F0"/>
                  </a:solidFill>
                  <a:ea typeface="Times New Roman" panose="02020603050405020304" pitchFamily="18" charset="0"/>
                  <a:cs typeface="Times New Roman" panose="02020603050405020304" pitchFamily="18" charset="0"/>
                </a:rPr>
                <a:t>Wednesday and Thursday</a:t>
              </a:r>
            </a:p>
            <a:p>
              <a:pPr eaLnBrk="0" fontAlgn="base" hangingPunct="0">
                <a:spcBef>
                  <a:spcPct val="0"/>
                </a:spcBef>
                <a:spcAft>
                  <a:spcPct val="0"/>
                </a:spcAft>
              </a:pPr>
              <a:r>
                <a:rPr lang="en-GB" altLang="en-US" sz="1300" dirty="0">
                  <a:cs typeface="Times New Roman" panose="02020603050405020304" pitchFamily="18" charset="0"/>
                </a:rPr>
                <a:t>We are going to begin dough disco.</a:t>
              </a:r>
            </a:p>
            <a:p>
              <a:pPr marL="0" marR="0" lvl="0" indent="0" defTabSz="914400" rtl="0" eaLnBrk="0" fontAlgn="base" latinLnBrk="0" hangingPunct="0">
                <a:lnSpc>
                  <a:spcPct val="100000"/>
                </a:lnSpc>
                <a:spcBef>
                  <a:spcPct val="0"/>
                </a:spcBef>
                <a:spcAft>
                  <a:spcPct val="0"/>
                </a:spcAft>
                <a:buClrTx/>
                <a:buSzTx/>
                <a:buFontTx/>
                <a:buNone/>
                <a:tabLst/>
              </a:pPr>
              <a:endPar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p:txBody>
        </p:sp>
        <p:sp>
          <p:nvSpPr>
            <p:cNvPr id="13" name="Text Box 4"/>
            <p:cNvSpPr txBox="1">
              <a:spLocks noChangeArrowheads="1"/>
            </p:cNvSpPr>
            <p:nvPr/>
          </p:nvSpPr>
          <p:spPr bwMode="auto">
            <a:xfrm>
              <a:off x="6655" y="4613"/>
              <a:ext cx="7213" cy="192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92D050"/>
                  </a:solidFill>
                  <a:effectLst/>
                  <a:ea typeface="Times New Roman" panose="02020603050405020304" pitchFamily="18" charset="0"/>
                  <a:cs typeface="Times New Roman" panose="02020603050405020304" pitchFamily="18" charset="0"/>
                </a:rPr>
                <a:t>PSED</a:t>
              </a:r>
            </a:p>
            <a:p>
              <a:pPr eaLnBrk="0" fontAlgn="base" hangingPunct="0">
                <a:spcBef>
                  <a:spcPct val="0"/>
                </a:spcBef>
                <a:spcAft>
                  <a:spcPct val="0"/>
                </a:spcAft>
              </a:pPr>
              <a:r>
                <a:rPr lang="en-GB" sz="1400" dirty="0">
                  <a:cs typeface="Times New Roman" panose="02020603050405020304" pitchFamily="18" charset="0"/>
                </a:rPr>
                <a:t>We are forming relationships and learning names of our friends. </a:t>
              </a:r>
              <a:r>
                <a:rPr lang="en-GB" sz="1400" dirty="0" smtClean="0">
                  <a:cs typeface="Times New Roman" panose="02020603050405020304" pitchFamily="18" charset="0"/>
                </a:rPr>
                <a:t>We </a:t>
              </a:r>
              <a:r>
                <a:rPr lang="en-GB" sz="1400" dirty="0">
                  <a:cs typeface="Times New Roman" panose="02020603050405020304" pitchFamily="18" charset="0"/>
                </a:rPr>
                <a:t>are going to be working hard learning to follow new routines and school rules. </a:t>
              </a:r>
            </a:p>
            <a:p>
              <a:pPr marL="0" marR="0" lvl="0" indent="0" defTabSz="914400" rtl="0" eaLnBrk="0" fontAlgn="base" latinLnBrk="0" hangingPunct="0">
                <a:lnSpc>
                  <a:spcPct val="100000"/>
                </a:lnSpc>
                <a:spcBef>
                  <a:spcPct val="0"/>
                </a:spcBef>
                <a:spcAft>
                  <a:spcPct val="0"/>
                </a:spcAft>
                <a:buClrTx/>
                <a:buSzTx/>
                <a:buFontTx/>
                <a:buNone/>
                <a:tabLst/>
              </a:pPr>
              <a:r>
                <a:rPr lang="en-GB" altLang="en-US" sz="1400" dirty="0">
                  <a:cs typeface="Times New Roman" panose="02020603050405020304" pitchFamily="18" charset="0"/>
                </a:rPr>
                <a:t>We are going to talk about ways to keep healthy.</a:t>
              </a:r>
            </a:p>
          </p:txBody>
        </p:sp>
        <p:sp>
          <p:nvSpPr>
            <p:cNvPr id="15" name="Text Box 2"/>
            <p:cNvSpPr txBox="1">
              <a:spLocks noChangeArrowheads="1"/>
            </p:cNvSpPr>
            <p:nvPr/>
          </p:nvSpPr>
          <p:spPr bwMode="auto">
            <a:xfrm>
              <a:off x="1502" y="2109"/>
              <a:ext cx="5041" cy="38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GB" altLang="en-US" u="sng" dirty="0">
                  <a:solidFill>
                    <a:srgbClr val="7030A0"/>
                  </a:solidFill>
                  <a:ea typeface="Times New Roman" panose="02020603050405020304" pitchFamily="18" charset="0"/>
                  <a:cs typeface="Times New Roman" panose="02020603050405020304" pitchFamily="18" charset="0"/>
                </a:rPr>
                <a:t>Understanding the World</a:t>
              </a:r>
            </a:p>
            <a:p>
              <a:pPr lvl="0" eaLnBrk="0" fontAlgn="base" hangingPunct="0">
                <a:spcBef>
                  <a:spcPct val="0"/>
                </a:spcBef>
                <a:spcAft>
                  <a:spcPct val="0"/>
                </a:spcAft>
              </a:pPr>
              <a:r>
                <a:rPr lang="en-GB" altLang="en-US" sz="1400" dirty="0">
                  <a:ea typeface="Times New Roman" panose="02020603050405020304" pitchFamily="18" charset="0"/>
                  <a:cs typeface="Times New Roman" panose="02020603050405020304" pitchFamily="18" charset="0"/>
                </a:rPr>
                <a:t>We will be learning about our homes, our locality and drawing maps of our journeys to school.</a:t>
              </a:r>
            </a:p>
            <a:p>
              <a:pPr lvl="0" eaLnBrk="0" fontAlgn="base" hangingPunct="0">
                <a:spcBef>
                  <a:spcPct val="0"/>
                </a:spcBef>
                <a:spcAft>
                  <a:spcPct val="0"/>
                </a:spcAft>
              </a:pPr>
              <a:r>
                <a:rPr lang="en-GB" altLang="en-US" sz="1400" dirty="0">
                  <a:ea typeface="Times New Roman" panose="02020603050405020304" pitchFamily="18" charset="0"/>
                  <a:cs typeface="Times New Roman" panose="02020603050405020304" pitchFamily="18" charset="0"/>
                </a:rPr>
                <a:t>We are going to talk about our families and the jobs that our grown-ups do. </a:t>
              </a:r>
            </a:p>
            <a:p>
              <a:pPr lvl="0" eaLnBrk="0" fontAlgn="base" hangingPunct="0">
                <a:spcBef>
                  <a:spcPct val="0"/>
                </a:spcBef>
                <a:spcAft>
                  <a:spcPct val="0"/>
                </a:spcAft>
              </a:pPr>
              <a:r>
                <a:rPr lang="en-GB" altLang="en-US" sz="1400" dirty="0">
                  <a:ea typeface="Times New Roman" panose="02020603050405020304" pitchFamily="18" charset="0"/>
                  <a:cs typeface="Times New Roman" panose="02020603050405020304" pitchFamily="18" charset="0"/>
                </a:rPr>
                <a:t>We are going to learn about growth and how people change from being a baby to an adult. We are going to compare what we could do as a baby to what we can do now.</a:t>
              </a:r>
            </a:p>
            <a:p>
              <a:pPr fontAlgn="base"/>
              <a:endParaRPr lang="en-GB" altLang="en-US" sz="900" u="sng" dirty="0">
                <a:solidFill>
                  <a:srgbClr val="7030A0"/>
                </a:solidFill>
                <a:ea typeface="Times New Roman" panose="02020603050405020304" pitchFamily="18" charset="0"/>
                <a:cs typeface="Times New Roman" panose="02020603050405020304" pitchFamily="18" charset="0"/>
              </a:endParaRPr>
            </a:p>
          </p:txBody>
        </p:sp>
      </p:grpSp>
      <p:sp>
        <p:nvSpPr>
          <p:cNvPr id="18" name="Text Box 12"/>
          <p:cNvSpPr txBox="1">
            <a:spLocks noChangeArrowheads="1"/>
          </p:cNvSpPr>
          <p:nvPr/>
        </p:nvSpPr>
        <p:spPr bwMode="auto">
          <a:xfrm>
            <a:off x="67958" y="43934"/>
            <a:ext cx="3232785" cy="228479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English</a:t>
            </a:r>
          </a:p>
          <a:p>
            <a:pPr algn="l"/>
            <a:r>
              <a:rPr lang="en-GB" sz="1400" dirty="0">
                <a:cs typeface="Times New Roman" panose="02020603050405020304" pitchFamily="18" charset="0"/>
              </a:rPr>
              <a:t>We are going to be practising writing our names in lots of different contexts</a:t>
            </a:r>
          </a:p>
          <a:p>
            <a:pPr algn="l"/>
            <a:r>
              <a:rPr lang="en-GB" sz="1400" dirty="0">
                <a:cs typeface="Times New Roman" panose="02020603050405020304" pitchFamily="18" charset="0"/>
              </a:rPr>
              <a:t>We are reading the ‘Colour Monster’ stories and talking about our feelings. We are going to read lots of books about families and what makes us special. </a:t>
            </a:r>
          </a:p>
          <a:p>
            <a:pPr algn="l"/>
            <a:r>
              <a:rPr lang="en-GB" altLang="en-US" sz="1400" dirty="0">
                <a:cs typeface="Times New Roman" panose="02020603050405020304" pitchFamily="18" charset="0"/>
              </a:rPr>
              <a:t>We are beginning our level 2 phonics and will be bringing our phonics books home to share with you.</a:t>
            </a:r>
          </a:p>
        </p:txBody>
      </p:sp>
      <p:sp>
        <p:nvSpPr>
          <p:cNvPr id="19" name="Rectangle 16"/>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 name="Rectangle 17"/>
          <p:cNvSpPr>
            <a:spLocks noChangeArrowheads="1"/>
          </p:cNvSpPr>
          <p:nvPr/>
        </p:nvSpPr>
        <p:spPr bwMode="auto">
          <a:xfrm>
            <a:off x="3896274" y="-239280"/>
            <a:ext cx="3452496" cy="76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200" b="0" i="0" u="none" strike="noStrike" cap="none" normalizeH="0" baseline="0" dirty="0">
              <a:ln>
                <a:noFill/>
              </a:ln>
              <a:solidFill>
                <a:srgbClr val="3366FF"/>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3366FF"/>
                </a:solidFill>
                <a:effectLst/>
              </a:rPr>
              <a:t>Curriculum Overview</a:t>
            </a:r>
            <a:endParaRPr kumimoji="0" lang="en-GB" altLang="en-US" sz="1800" b="0" i="0" u="none" strike="noStrike" cap="none" normalizeH="0" baseline="0" dirty="0">
              <a:ln>
                <a:noFill/>
              </a:ln>
              <a:solidFill>
                <a:schemeClr val="tx1"/>
              </a:solidFill>
              <a:effectLst/>
            </a:endParaRPr>
          </a:p>
        </p:txBody>
      </p:sp>
      <p:sp>
        <p:nvSpPr>
          <p:cNvPr id="21" name="Rectangle 18"/>
          <p:cNvSpPr>
            <a:spLocks noChangeArrowheads="1"/>
          </p:cNvSpPr>
          <p:nvPr/>
        </p:nvSpPr>
        <p:spPr bwMode="auto">
          <a:xfrm>
            <a:off x="0" y="25871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5" name="Text Box 4"/>
          <p:cNvSpPr txBox="1">
            <a:spLocks noChangeArrowheads="1"/>
          </p:cNvSpPr>
          <p:nvPr/>
        </p:nvSpPr>
        <p:spPr bwMode="auto">
          <a:xfrm>
            <a:off x="3363049" y="5268673"/>
            <a:ext cx="4559527" cy="15219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smtClean="0">
                <a:ln>
                  <a:noFill/>
                </a:ln>
                <a:solidFill>
                  <a:srgbClr val="002060"/>
                </a:solidFill>
                <a:effectLst/>
                <a:ea typeface="Times New Roman" panose="02020603050405020304" pitchFamily="18" charset="0"/>
                <a:cs typeface="Times New Roman" panose="02020603050405020304" pitchFamily="18" charset="0"/>
              </a:rPr>
              <a:t>Music</a:t>
            </a:r>
          </a:p>
          <a:p>
            <a:pPr lvl="0" eaLnBrk="0" fontAlgn="base" hangingPunct="0">
              <a:spcBef>
                <a:spcPct val="0"/>
              </a:spcBef>
              <a:spcAft>
                <a:spcPct val="0"/>
              </a:spcAft>
            </a:pPr>
            <a:r>
              <a:rPr lang="en-GB" sz="1300" dirty="0" smtClean="0">
                <a:cs typeface="Times New Roman" panose="02020603050405020304" pitchFamily="18" charset="0"/>
              </a:rPr>
              <a:t>We are learning about ourselves and who we are through our </a:t>
            </a:r>
            <a:r>
              <a:rPr lang="en-GB" sz="1300" dirty="0" err="1" smtClean="0">
                <a:cs typeface="Times New Roman" panose="02020603050405020304" pitchFamily="18" charset="0"/>
              </a:rPr>
              <a:t>Charanga</a:t>
            </a:r>
            <a:r>
              <a:rPr lang="en-GB" sz="1300" dirty="0" smtClean="0">
                <a:cs typeface="Times New Roman" panose="02020603050405020304" pitchFamily="18" charset="0"/>
              </a:rPr>
              <a:t> music unit: Me! Within the unit we will learn, sing and memorise 6 songs with actions and use them to explore how we are all unique and what makes us special, developing self-awareness and providing cross-curricular learning opportunities involving ‘Growing Up’ and ‘Who We Are’.</a:t>
            </a:r>
            <a:endParaRPr kumimoji="0" lang="en-GB" altLang="en-US" sz="1300"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3027B943-99CE-2F01-AD8A-E8D226DD0DBC}"/>
              </a:ext>
            </a:extLst>
          </p:cNvPr>
          <p:cNvSpPr txBox="1"/>
          <p:nvPr/>
        </p:nvSpPr>
        <p:spPr>
          <a:xfrm>
            <a:off x="8176591" y="167129"/>
            <a:ext cx="2382863" cy="986469"/>
          </a:xfrm>
          <a:prstGeom prst="rect">
            <a:avLst/>
          </a:prstGeom>
          <a:noFill/>
        </p:spPr>
        <p:txBody>
          <a:bodyPr wrap="square" rtlCol="0">
            <a:spAutoFit/>
          </a:bodyPr>
          <a:lstStyle/>
          <a:p>
            <a:endParaRPr lang="en-GB" dirty="0"/>
          </a:p>
        </p:txBody>
      </p:sp>
      <p:sp>
        <p:nvSpPr>
          <p:cNvPr id="4" name="TextBox 3">
            <a:extLst>
              <a:ext uri="{FF2B5EF4-FFF2-40B4-BE49-F238E27FC236}">
                <a16:creationId xmlns:a16="http://schemas.microsoft.com/office/drawing/2014/main" id="{C6ED71D1-63A6-3730-4AF3-F62A853D36B8}"/>
              </a:ext>
            </a:extLst>
          </p:cNvPr>
          <p:cNvSpPr txBox="1"/>
          <p:nvPr/>
        </p:nvSpPr>
        <p:spPr>
          <a:xfrm>
            <a:off x="16931088" y="667254"/>
            <a:ext cx="1580664" cy="360722"/>
          </a:xfrm>
          <a:prstGeom prst="rect">
            <a:avLst/>
          </a:prstGeom>
          <a:noFill/>
        </p:spPr>
        <p:txBody>
          <a:bodyPr wrap="square" rtlCol="0">
            <a:spAutoFit/>
          </a:bodyPr>
          <a:lstStyle/>
          <a:p>
            <a:endParaRPr lang="en-GB" dirty="0"/>
          </a:p>
        </p:txBody>
      </p:sp>
      <p:pic>
        <p:nvPicPr>
          <p:cNvPr id="1026" name="Picture 2">
            <a:extLst>
              <a:ext uri="{FF2B5EF4-FFF2-40B4-BE49-F238E27FC236}">
                <a16:creationId xmlns:a16="http://schemas.microsoft.com/office/drawing/2014/main" id="{69740569-C3E5-18F8-4743-9BD247E842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5386" y="167129"/>
            <a:ext cx="1443064" cy="873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9074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574</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Segoe UI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Judith Brucciani</dc:creator>
  <cp:lastModifiedBy>H Hodgkinson</cp:lastModifiedBy>
  <cp:revision>35</cp:revision>
  <cp:lastPrinted>2021-06-05T07:13:26Z</cp:lastPrinted>
  <dcterms:created xsi:type="dcterms:W3CDTF">2021-02-20T14:48:56Z</dcterms:created>
  <dcterms:modified xsi:type="dcterms:W3CDTF">2022-09-05T11:41:31Z</dcterms:modified>
</cp:coreProperties>
</file>